
<file path=[Content_Types].xml><?xml version="1.0" encoding="utf-8"?>
<Types xmlns="http://schemas.openxmlformats.org/package/2006/content-types"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13"/>
  </p:notesMasterIdLst>
  <p:sldIdLst>
    <p:sldId id="310" r:id="rId5"/>
    <p:sldId id="326" r:id="rId6"/>
    <p:sldId id="325" r:id="rId7"/>
    <p:sldId id="327" r:id="rId8"/>
    <p:sldId id="328" r:id="rId9"/>
    <p:sldId id="329" r:id="rId10"/>
    <p:sldId id="330" r:id="rId11"/>
    <p:sldId id="324" r:id="rId12"/>
  </p:sldIdLst>
  <p:sldSz cx="9144000" cy="5143500" type="screen16x9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301B821-A1FF-4177-AEE7-76D212191A09}" styleName="Střední styl 1 – zvýraznění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4" autoAdjust="0"/>
    <p:restoredTop sz="96866" autoAdjust="0"/>
  </p:normalViewPr>
  <p:slideViewPr>
    <p:cSldViewPr>
      <p:cViewPr varScale="1">
        <p:scale>
          <a:sx n="105" d="100"/>
          <a:sy n="105" d="100"/>
        </p:scale>
        <p:origin x="-78" y="-588"/>
      </p:cViewPr>
      <p:guideLst>
        <p:guide orient="horz" pos="1620"/>
        <p:guide pos="2880"/>
      </p:guideLst>
    </p:cSldViewPr>
  </p:slideViewPr>
  <p:outlineViewPr>
    <p:cViewPr>
      <p:scale>
        <a:sx n="33" d="100"/>
        <a:sy n="33" d="100"/>
      </p:scale>
      <p:origin x="0" y="-18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101" d="100"/>
          <a:sy n="101" d="100"/>
        </p:scale>
        <p:origin x="2670" y="72"/>
      </p:cViewPr>
      <p:guideLst/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notesMaster" Target="notesMasters/notesMaster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viewProps" Target="viewProps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98835A4-60F7-44ED-8EFD-BEEA171BCEF9}" type="datetimeFigureOut">
              <a:rPr lang="cs-CZ" smtClean="0"/>
              <a:pPr/>
              <a:t>20.6.2015</a:t>
            </a:fld>
            <a:endParaRPr lang="cs-CZ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2B72D31-BA1C-4AC9-9613-9D2BCD5B9C2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84431260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694BF-EC82-438D-8CBB-65B2DEBBB1C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sz="quarter" idx="13" hasCustomPrompt="1"/>
          </p:nvPr>
        </p:nvSpPr>
        <p:spPr>
          <a:xfrm>
            <a:off x="4572000" y="195486"/>
            <a:ext cx="4104456" cy="28803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</a:lstStyle>
          <a:p>
            <a:pPr lvl="0"/>
            <a:r>
              <a:rPr lang="cs-CZ" dirty="0" smtClean="0"/>
              <a:t>Kliknutím lze upravit styl.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406641012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694BF-EC82-438D-8CBB-65B2DEBBB1C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sz="quarter" idx="13" hasCustomPrompt="1"/>
          </p:nvPr>
        </p:nvSpPr>
        <p:spPr>
          <a:xfrm>
            <a:off x="4572000" y="195486"/>
            <a:ext cx="4104456" cy="28803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</a:lstStyle>
          <a:p>
            <a:pPr lvl="0"/>
            <a:r>
              <a:rPr lang="cs-CZ" dirty="0" smtClean="0"/>
              <a:t>Kliknutím lze upravit styl.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2741055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694BF-EC82-438D-8CBB-65B2DEBBB1C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7"/>
          <p:cNvSpPr>
            <a:spLocks noGrp="1"/>
          </p:cNvSpPr>
          <p:nvPr>
            <p:ph type="body" sz="quarter" idx="13" hasCustomPrompt="1"/>
          </p:nvPr>
        </p:nvSpPr>
        <p:spPr>
          <a:xfrm>
            <a:off x="4572000" y="195486"/>
            <a:ext cx="4104456" cy="28803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</a:lstStyle>
          <a:p>
            <a:pPr lvl="0"/>
            <a:r>
              <a:rPr lang="cs-CZ" dirty="0" smtClean="0"/>
              <a:t>Kliknutím lze upravit styl.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8667451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347613"/>
            <a:ext cx="4038600" cy="3247009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347613"/>
            <a:ext cx="4038600" cy="3247009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694BF-EC82-438D-8CBB-65B2DEBBB1C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sz="quarter" idx="13" hasCustomPrompt="1"/>
          </p:nvPr>
        </p:nvSpPr>
        <p:spPr>
          <a:xfrm>
            <a:off x="4572000" y="195486"/>
            <a:ext cx="4104456" cy="28803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</a:lstStyle>
          <a:p>
            <a:pPr lvl="0"/>
            <a:r>
              <a:rPr lang="cs-CZ" dirty="0" smtClean="0"/>
              <a:t>Kliknutím lze upravit styl.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75777090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347614"/>
            <a:ext cx="4040188" cy="576064"/>
          </a:xfrm>
        </p:spPr>
        <p:txBody>
          <a:bodyPr anchor="b">
            <a:noAutofit/>
          </a:bodyPr>
          <a:lstStyle>
            <a:lvl1pPr marL="0" indent="0">
              <a:buNone/>
              <a:defRPr sz="20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1923678"/>
            <a:ext cx="4040188" cy="267094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6" y="1347614"/>
            <a:ext cx="4041775" cy="576064"/>
          </a:xfrm>
        </p:spPr>
        <p:txBody>
          <a:bodyPr anchor="b">
            <a:noAutofit/>
          </a:bodyPr>
          <a:lstStyle>
            <a:lvl1pPr marL="0" indent="0">
              <a:buNone/>
              <a:defRPr sz="20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6" y="1923678"/>
            <a:ext cx="4041775" cy="267094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694BF-EC82-438D-8CBB-65B2DEBBB1C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text 7"/>
          <p:cNvSpPr>
            <a:spLocks noGrp="1"/>
          </p:cNvSpPr>
          <p:nvPr>
            <p:ph type="body" sz="quarter" idx="13" hasCustomPrompt="1"/>
          </p:nvPr>
        </p:nvSpPr>
        <p:spPr>
          <a:xfrm>
            <a:off x="4572000" y="195486"/>
            <a:ext cx="4104456" cy="28803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</a:lstStyle>
          <a:p>
            <a:pPr lvl="0"/>
            <a:r>
              <a:rPr lang="cs-CZ" dirty="0" smtClean="0"/>
              <a:t>Kliknutím lze upravit styl.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93859089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694BF-EC82-438D-8CBB-65B2DEBBB1C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6" name="Zástupný symbol pro text 7"/>
          <p:cNvSpPr>
            <a:spLocks noGrp="1"/>
          </p:cNvSpPr>
          <p:nvPr>
            <p:ph type="body" sz="quarter" idx="13" hasCustomPrompt="1"/>
          </p:nvPr>
        </p:nvSpPr>
        <p:spPr>
          <a:xfrm>
            <a:off x="4572000" y="195486"/>
            <a:ext cx="4104456" cy="28803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</a:lstStyle>
          <a:p>
            <a:pPr lvl="0"/>
            <a:r>
              <a:rPr lang="cs-CZ" dirty="0" smtClean="0"/>
              <a:t>Kliknutím lze upravit styl.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67125178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694BF-EC82-438D-8CBB-65B2DEBBB1C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5" name="Zástupný symbol pro text 7"/>
          <p:cNvSpPr>
            <a:spLocks noGrp="1"/>
          </p:cNvSpPr>
          <p:nvPr>
            <p:ph type="body" sz="quarter" idx="13" hasCustomPrompt="1"/>
          </p:nvPr>
        </p:nvSpPr>
        <p:spPr>
          <a:xfrm>
            <a:off x="4572000" y="195486"/>
            <a:ext cx="4104456" cy="28803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</a:lstStyle>
          <a:p>
            <a:pPr lvl="0"/>
            <a:r>
              <a:rPr lang="cs-CZ" dirty="0" smtClean="0"/>
              <a:t>Kliknutím lze upravit styl.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9676856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1" y="843558"/>
            <a:ext cx="3008313" cy="57606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843557"/>
            <a:ext cx="5111750" cy="375106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1" y="1419621"/>
            <a:ext cx="3008313" cy="317500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694BF-EC82-438D-8CBB-65B2DEBBB1C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sz="quarter" idx="13" hasCustomPrompt="1"/>
          </p:nvPr>
        </p:nvSpPr>
        <p:spPr>
          <a:xfrm>
            <a:off x="4572000" y="195486"/>
            <a:ext cx="4104456" cy="28803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</a:lstStyle>
          <a:p>
            <a:pPr lvl="0"/>
            <a:r>
              <a:rPr lang="cs-CZ" dirty="0" smtClean="0"/>
              <a:t>Kliknutím lze upravit styl.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81463168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843558"/>
            <a:ext cx="5486400" cy="2702123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694BF-EC82-438D-8CBB-65B2DEBBB1C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sz="quarter" idx="13" hasCustomPrompt="1"/>
          </p:nvPr>
        </p:nvSpPr>
        <p:spPr>
          <a:xfrm>
            <a:off x="4572000" y="195486"/>
            <a:ext cx="4104456" cy="28803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</a:lstStyle>
          <a:p>
            <a:pPr lvl="0"/>
            <a:r>
              <a:rPr lang="cs-CZ" dirty="0" smtClean="0"/>
              <a:t>Kliknutím lze upravit styl.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7524709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694BF-EC82-438D-8CBB-65B2DEBBB1C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7"/>
          <p:cNvSpPr>
            <a:spLocks noGrp="1"/>
          </p:cNvSpPr>
          <p:nvPr>
            <p:ph type="body" sz="quarter" idx="13" hasCustomPrompt="1"/>
          </p:nvPr>
        </p:nvSpPr>
        <p:spPr>
          <a:xfrm>
            <a:off x="4572000" y="195486"/>
            <a:ext cx="4104456" cy="28803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</a:lstStyle>
          <a:p>
            <a:pPr lvl="0"/>
            <a:r>
              <a:rPr lang="cs-CZ" dirty="0" smtClean="0"/>
              <a:t>Kliknutím lze upravit styl.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65308835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843557"/>
            <a:ext cx="2057400" cy="375106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843557"/>
            <a:ext cx="6019800" cy="375106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694BF-EC82-438D-8CBB-65B2DEBBB1C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7"/>
          <p:cNvSpPr>
            <a:spLocks noGrp="1"/>
          </p:cNvSpPr>
          <p:nvPr>
            <p:ph type="body" sz="quarter" idx="13" hasCustomPrompt="1"/>
          </p:nvPr>
        </p:nvSpPr>
        <p:spPr>
          <a:xfrm>
            <a:off x="4572000" y="195486"/>
            <a:ext cx="4104456" cy="28803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</a:lstStyle>
          <a:p>
            <a:pPr lvl="0"/>
            <a:r>
              <a:rPr lang="cs-CZ" dirty="0" smtClean="0"/>
              <a:t>Kliknutím lze upravit styl.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31909552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/>
          <a:lstStyle/>
          <a:p>
            <a:fld id="{8A3A43DF-04A3-4662-88CA-28FDED1CFC09}" type="datetimeFigureOut">
              <a:rPr lang="cs-CZ" smtClean="0"/>
              <a:pPr/>
              <a:t>20.6.2015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D58ADA-DDE5-40A5-9BF1-B0BC81F4C7C5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5800198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18" Type="http://schemas.openxmlformats.org/officeDocument/2006/relationships/image" Target="../media/image5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4.png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2.png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6.jpe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Skupina 3"/>
          <p:cNvGrpSpPr/>
          <p:nvPr/>
        </p:nvGrpSpPr>
        <p:grpSpPr>
          <a:xfrm>
            <a:off x="0" y="3284537"/>
            <a:ext cx="9144000" cy="1858963"/>
            <a:chOff x="0" y="3284537"/>
            <a:chExt cx="9144000" cy="1858963"/>
          </a:xfrm>
        </p:grpSpPr>
        <p:pic>
          <p:nvPicPr>
            <p:cNvPr id="1027" name="Picture 3"/>
            <p:cNvPicPr>
              <a:picLocks noChangeAspect="1" noChangeArrowheads="1"/>
            </p:cNvPicPr>
            <p:nvPr userDrawn="1"/>
          </p:nvPicPr>
          <p:blipFill>
            <a:blip r:embed="rId14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3284537"/>
              <a:ext cx="9144000" cy="185896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grpSp>
          <p:nvGrpSpPr>
            <p:cNvPr id="11" name="Skupina 10"/>
            <p:cNvGrpSpPr>
              <a:grpSpLocks noChangeAspect="1"/>
            </p:cNvGrpSpPr>
            <p:nvPr userDrawn="1"/>
          </p:nvGrpSpPr>
          <p:grpSpPr>
            <a:xfrm>
              <a:off x="35536" y="4300030"/>
              <a:ext cx="720000" cy="792000"/>
              <a:chOff x="23056" y="6093296"/>
              <a:chExt cx="720000" cy="792000"/>
            </a:xfrm>
          </p:grpSpPr>
          <p:sp>
            <p:nvSpPr>
              <p:cNvPr id="15" name="Zaoblený obdélník 14"/>
              <p:cNvSpPr/>
              <p:nvPr userDrawn="1"/>
            </p:nvSpPr>
            <p:spPr>
              <a:xfrm>
                <a:off x="23056" y="6093296"/>
                <a:ext cx="720000" cy="792000"/>
              </a:xfrm>
              <a:prstGeom prst="roundRect">
                <a:avLst/>
              </a:prstGeom>
              <a:ln>
                <a:noFill/>
              </a:ln>
              <a:effectLst>
                <a:softEdge rad="31750"/>
              </a:effectLst>
            </p:spPr>
            <p:style>
              <a:lnRef idx="2">
                <a:schemeClr val="accent5"/>
              </a:lnRef>
              <a:fillRef idx="1">
                <a:schemeClr val="lt1"/>
              </a:fillRef>
              <a:effectRef idx="0">
                <a:schemeClr val="accent5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pic>
            <p:nvPicPr>
              <p:cNvPr id="16" name="Picture 12"/>
              <p:cNvPicPr>
                <a:picLocks noChangeAspect="1" noChangeArrowheads="1"/>
              </p:cNvPicPr>
              <p:nvPr userDrawn="1"/>
            </p:nvPicPr>
            <p:blipFill>
              <a:blip r:embed="rId15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70861" y="6201296"/>
                <a:ext cx="624390" cy="57600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 xmlns="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</p:grpSp>
      </p:grp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1858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10"/>
          <p:cNvPicPr>
            <a:picLocks noChangeAspect="1" noChangeArrowheads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688965" y="201165"/>
            <a:ext cx="1862069" cy="54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419623"/>
            <a:ext cx="8229600" cy="31750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67544" y="843558"/>
            <a:ext cx="8229600" cy="459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cs-CZ" dirty="0" smtClean="0"/>
              <a:t>Kliknutím lze upravit styl.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2694BF-EC82-438D-8CBB-65B2DEBBB1CE}" type="slidenum">
              <a:rPr lang="cs-CZ" smtClean="0"/>
              <a:pPr/>
              <a:t>‹#›</a:t>
            </a:fld>
            <a:endParaRPr lang="cs-CZ"/>
          </a:p>
        </p:txBody>
      </p:sp>
      <p:pic>
        <p:nvPicPr>
          <p:cNvPr id="12" name="Obrázek 11"/>
          <p:cNvPicPr/>
          <p:nvPr userDrawn="1"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43420"/>
            <a:ext cx="2776686" cy="563416"/>
          </a:xfrm>
          <a:prstGeom prst="rect">
            <a:avLst/>
          </a:prstGeom>
        </p:spPr>
      </p:pic>
      <p:pic>
        <p:nvPicPr>
          <p:cNvPr id="13" name="Obrázek 12"/>
          <p:cNvPicPr>
            <a:picLocks noChangeAspect="1"/>
          </p:cNvPicPr>
          <p:nvPr userDrawn="1"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884368" y="4417415"/>
            <a:ext cx="1078260" cy="5666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8747233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defTabSz="914400" rtl="0" eaLnBrk="1" latinLnBrk="0" hangingPunct="1">
        <a:spcBef>
          <a:spcPct val="0"/>
        </a:spcBef>
        <a:buNone/>
        <a:tabLst>
          <a:tab pos="1790700" algn="l"/>
        </a:tabLst>
        <a:defRPr sz="32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hyperlink" Target="http://www.uh.brod.cz/kultura/skladatele/janacek/ram1.htm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95536" y="2228720"/>
            <a:ext cx="2467142" cy="2054746"/>
          </a:xfrm>
          <a:prstGeom prst="rect">
            <a:avLst/>
          </a:prstGeom>
        </p:spPr>
      </p:pic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43000" y="1203598"/>
            <a:ext cx="6858000" cy="1428874"/>
          </a:xfrm>
        </p:spPr>
        <p:txBody>
          <a:bodyPr/>
          <a:lstStyle/>
          <a:p>
            <a:r>
              <a:rPr lang="cs-CZ" sz="1600" dirty="0" smtClean="0"/>
              <a:t/>
            </a:r>
            <a:br>
              <a:rPr lang="cs-CZ" sz="1600" dirty="0" smtClean="0"/>
            </a:br>
            <a:r>
              <a:rPr lang="cs-CZ" sz="1600" dirty="0"/>
              <a:t/>
            </a:r>
            <a:br>
              <a:rPr lang="cs-CZ" sz="1600" dirty="0"/>
            </a:br>
            <a:r>
              <a:rPr lang="cs-CZ" sz="1600" dirty="0" smtClean="0"/>
              <a:t>Dotkněte se inovací</a:t>
            </a:r>
            <a:br>
              <a:rPr lang="cs-CZ" sz="1600" dirty="0" smtClean="0"/>
            </a:br>
            <a:r>
              <a:rPr lang="cs-CZ" sz="1600" dirty="0" smtClean="0"/>
              <a:t>CZ.1.07/1.3.00/51.0024</a:t>
            </a:r>
            <a:r>
              <a:rPr lang="cs-CZ" sz="2000" dirty="0" smtClean="0"/>
              <a:t/>
            </a:r>
            <a:br>
              <a:rPr lang="cs-CZ" sz="2000" dirty="0" smtClean="0"/>
            </a:br>
            <a:r>
              <a:rPr lang="cs-CZ" dirty="0" smtClean="0"/>
              <a:t/>
            </a:r>
            <a:br>
              <a:rPr lang="cs-CZ" dirty="0" smtClean="0"/>
            </a:b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43000" y="1707654"/>
            <a:ext cx="6858000" cy="2235696"/>
          </a:xfrm>
        </p:spPr>
        <p:txBody>
          <a:bodyPr>
            <a:normAutofit fontScale="85000" lnSpcReduction="20000"/>
          </a:bodyPr>
          <a:lstStyle/>
          <a:p>
            <a:pPr>
              <a:spcBef>
                <a:spcPts val="0"/>
              </a:spcBef>
              <a:defRPr/>
            </a:pPr>
            <a:r>
              <a:rPr lang="cs-CZ" sz="9600" b="1" dirty="0">
                <a:ln w="12700">
                  <a:solidFill>
                    <a:srgbClr val="C00000"/>
                  </a:solidFill>
                  <a:prstDash val="solid"/>
                </a:ln>
                <a:pattFill prst="pct75">
                  <a:fgClr>
                    <a:srgbClr val="FF0000"/>
                  </a:fgClr>
                  <a:bgClr>
                    <a:schemeClr val="bg1"/>
                  </a:bgClr>
                </a:pattFill>
                <a:effectLst>
                  <a:glow rad="228600">
                    <a:schemeClr val="tx1">
                      <a:alpha val="60000"/>
                    </a:schemeClr>
                  </a:glow>
                  <a:outerShdw blurRad="152400" dist="38100" dir="21540000" sx="103000" sy="103000" algn="t" rotWithShape="0">
                    <a:prstClr val="black">
                      <a:alpha val="87000"/>
                    </a:prstClr>
                  </a:outerShdw>
                </a:effectLst>
                <a:latin typeface="Lucida Handwriting" panose="03010101010101010101" pitchFamily="66" charset="0"/>
              </a:rPr>
              <a:t>Rok české hudby</a:t>
            </a:r>
            <a:endParaRPr lang="en-US" sz="9600" b="1" dirty="0">
              <a:ln w="12700">
                <a:solidFill>
                  <a:srgbClr val="C00000"/>
                </a:solidFill>
                <a:prstDash val="solid"/>
              </a:ln>
              <a:pattFill prst="pct75">
                <a:fgClr>
                  <a:srgbClr val="FF0000"/>
                </a:fgClr>
                <a:bgClr>
                  <a:schemeClr val="bg1"/>
                </a:bgClr>
              </a:pattFill>
              <a:effectLst>
                <a:glow rad="228600">
                  <a:schemeClr val="tx1">
                    <a:alpha val="60000"/>
                  </a:schemeClr>
                </a:glow>
                <a:outerShdw blurRad="152400" dist="38100" dir="21540000" sx="103000" sy="103000" algn="t" rotWithShape="0">
                  <a:prstClr val="black">
                    <a:alpha val="87000"/>
                  </a:prstClr>
                </a:outerShdw>
              </a:effectLst>
              <a:latin typeface="Lucida Handwriting" panose="03010101010101010101" pitchFamily="66" charset="0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4731774" y="3943350"/>
            <a:ext cx="327442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Autor: Mgr. Miroslava Mikulicová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13144552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683568" y="1302558"/>
            <a:ext cx="8208912" cy="3573448"/>
          </a:xfrm>
        </p:spPr>
        <p:txBody>
          <a:bodyPr>
            <a:normAutofit/>
          </a:bodyPr>
          <a:lstStyle/>
          <a:p>
            <a:pPr algn="l"/>
            <a:r>
              <a:rPr lang="cs-CZ" dirty="0" smtClean="0"/>
              <a:t>Škola: P11 ZŠ a MŠ Brno, Horníkova 1</a:t>
            </a:r>
          </a:p>
          <a:p>
            <a:pPr algn="l"/>
            <a:r>
              <a:rPr lang="cs-CZ" dirty="0" smtClean="0"/>
              <a:t>Autor</a:t>
            </a:r>
            <a:r>
              <a:rPr lang="cs-CZ" dirty="0"/>
              <a:t>: </a:t>
            </a:r>
            <a:r>
              <a:rPr lang="cs-CZ" dirty="0" smtClean="0"/>
              <a:t>Mgr. Miroslava </a:t>
            </a:r>
            <a:r>
              <a:rPr lang="cs-CZ" dirty="0" err="1" smtClean="0"/>
              <a:t>Mikulicová</a:t>
            </a:r>
            <a:endParaRPr lang="cs-CZ" dirty="0" smtClean="0"/>
          </a:p>
          <a:p>
            <a:pPr algn="l"/>
            <a:r>
              <a:rPr lang="cs-CZ" dirty="0" smtClean="0"/>
              <a:t>Předmět: Hudební výchova</a:t>
            </a:r>
          </a:p>
          <a:p>
            <a:pPr algn="l"/>
            <a:endParaRPr lang="cs-CZ" dirty="0" smtClean="0"/>
          </a:p>
          <a:p>
            <a:pPr algn="l"/>
            <a:r>
              <a:rPr lang="cs-CZ" dirty="0" smtClean="0"/>
              <a:t>Anotace: Výukový podklad pojednává o hudebním programu na podporu a reflexi české hudby.</a:t>
            </a:r>
          </a:p>
          <a:p>
            <a:pPr algn="l"/>
            <a:endParaRPr lang="cs-CZ" dirty="0" smtClean="0"/>
          </a:p>
          <a:p>
            <a:pPr algn="l"/>
            <a:endParaRPr lang="cs-CZ" dirty="0" smtClean="0"/>
          </a:p>
          <a:p>
            <a:pPr algn="l"/>
            <a:endParaRPr lang="cs-CZ" dirty="0"/>
          </a:p>
          <a:p>
            <a:pPr algn="l"/>
            <a:r>
              <a:rPr lang="cs-CZ" sz="1600" dirty="0" smtClean="0"/>
              <a:t>Materiál </a:t>
            </a:r>
            <a:r>
              <a:rPr lang="cs-CZ" sz="1600" dirty="0"/>
              <a:t>je zpracován v rámci projektu </a:t>
            </a:r>
            <a:r>
              <a:rPr lang="cs-CZ" sz="1600" dirty="0" smtClean="0"/>
              <a:t>Dotkněte se inovací CZ.1.07/1.3.00/51.0024 </a:t>
            </a:r>
            <a:endParaRPr lang="cs-CZ" sz="1600" dirty="0"/>
          </a:p>
          <a:p>
            <a:pPr algn="l"/>
            <a:endParaRPr lang="cs-CZ" dirty="0"/>
          </a:p>
        </p:txBody>
      </p:sp>
      <p:sp>
        <p:nvSpPr>
          <p:cNvPr id="4" name="Nadpis 1"/>
          <p:cNvSpPr txBox="1">
            <a:spLocks/>
          </p:cNvSpPr>
          <p:nvPr/>
        </p:nvSpPr>
        <p:spPr>
          <a:xfrm>
            <a:off x="683568" y="843558"/>
            <a:ext cx="8013576" cy="4590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tabLst>
                <a:tab pos="1790700" algn="l"/>
              </a:tabLst>
              <a:defRPr sz="45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cs-CZ" sz="3200" b="1" dirty="0" smtClean="0"/>
              <a:t>Základní informace</a:t>
            </a:r>
            <a:endParaRPr lang="cs-CZ" sz="3200" b="1" dirty="0"/>
          </a:p>
        </p:txBody>
      </p:sp>
    </p:spTree>
    <p:extLst>
      <p:ext uri="{BB962C8B-B14F-4D97-AF65-F5344CB8AC3E}">
        <p14:creationId xmlns:p14="http://schemas.microsoft.com/office/powerpoint/2010/main" xmlns="" val="396105599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cs-CZ" b="1" dirty="0" smtClean="0"/>
              <a:t>Metodický pokyn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1800" dirty="0" smtClean="0"/>
              <a:t>Popis práce s materiálem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sz="1800" i="1" dirty="0" smtClean="0"/>
              <a:t>Materiál je určen pro práci s interaktivní tabulí a tablety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sz="1800" i="1" dirty="0" smtClean="0"/>
              <a:t>Žáci si prostudují prezentaci na svých </a:t>
            </a:r>
            <a:r>
              <a:rPr lang="cs-CZ" sz="1800" i="1" dirty="0" err="1" smtClean="0"/>
              <a:t>tabletech</a:t>
            </a:r>
            <a:r>
              <a:rPr lang="cs-CZ" sz="1800" i="1" dirty="0" smtClean="0"/>
              <a:t> a vyučující pokládá doplňující otázky. Vyhledají výročí hudebních skladatelů končící „čtyřkou“.</a:t>
            </a:r>
            <a:endParaRPr lang="cs-CZ" sz="1800" i="1" dirty="0"/>
          </a:p>
          <a:p>
            <a:r>
              <a:rPr lang="cs-CZ" sz="1800" dirty="0" smtClean="0"/>
              <a:t>Očekávání a cíle</a:t>
            </a:r>
          </a:p>
          <a:p>
            <a:r>
              <a:rPr lang="cs-CZ" sz="1800" dirty="0" smtClean="0"/>
              <a:t>Propagace českého státu a kultury</a:t>
            </a:r>
          </a:p>
          <a:p>
            <a:r>
              <a:rPr lang="cs-CZ" sz="1800" dirty="0" smtClean="0"/>
              <a:t>Povědomí o životech a dílech významných českých hudebních skladatelů a jejich odkazu </a:t>
            </a:r>
          </a:p>
          <a:p>
            <a:pPr marL="0" indent="0">
              <a:buNone/>
            </a:pPr>
            <a:endParaRPr lang="cs-CZ" sz="1800" i="1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quarter" idx="13"/>
          </p:nvPr>
        </p:nvSpPr>
        <p:spPr/>
        <p:txBody>
          <a:bodyPr>
            <a:normAutofit fontScale="92500" lnSpcReduction="20000"/>
          </a:bodyPr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45264757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>
                <a:ln w="12700">
                  <a:solidFill>
                    <a:srgbClr val="FF0000"/>
                  </a:solidFill>
                  <a:prstDash val="solid"/>
                </a:ln>
                <a:pattFill prst="pct70">
                  <a:fgClr>
                    <a:srgbClr val="FF0000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  <a:t>Osnova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altLang="cs-CZ" dirty="0"/>
              <a:t>♪ Rok české hudby</a:t>
            </a:r>
          </a:p>
          <a:p>
            <a:r>
              <a:rPr lang="cs-CZ" altLang="cs-CZ" dirty="0"/>
              <a:t>♪ Artificiální hudba</a:t>
            </a:r>
          </a:p>
          <a:p>
            <a:r>
              <a:rPr lang="cs-CZ" altLang="cs-CZ" dirty="0"/>
              <a:t>	♫Bedřich Smetana</a:t>
            </a:r>
          </a:p>
          <a:p>
            <a:r>
              <a:rPr lang="cs-CZ" altLang="cs-CZ" dirty="0"/>
              <a:t>	♫ Leoš Janáček</a:t>
            </a:r>
          </a:p>
          <a:p>
            <a:r>
              <a:rPr lang="cs-CZ" altLang="cs-CZ" dirty="0"/>
              <a:t>	♫ Antonín Dvořák</a:t>
            </a:r>
          </a:p>
          <a:p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quarter" idx="13"/>
          </p:nvPr>
        </p:nvSpPr>
        <p:spPr/>
        <p:txBody>
          <a:bodyPr>
            <a:normAutofit fontScale="92500" lnSpcReduction="20000"/>
          </a:bodyPr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46791893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9552" y="1059582"/>
            <a:ext cx="8229600" cy="459000"/>
          </a:xfrm>
        </p:spPr>
        <p:txBody>
          <a:bodyPr/>
          <a:lstStyle/>
          <a:p>
            <a:r>
              <a:rPr lang="cs-CZ" b="1" dirty="0">
                <a:ln w="12700">
                  <a:solidFill>
                    <a:srgbClr val="C00000">
                      <a:alpha val="94000"/>
                    </a:srgbClr>
                  </a:solidFill>
                  <a:prstDash val="solid"/>
                </a:ln>
                <a:pattFill prst="pct70">
                  <a:fgClr>
                    <a:srgbClr val="FF0000"/>
                  </a:fgClr>
                  <a:bgClr>
                    <a:schemeClr val="bg1"/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Rok české hudby</a:t>
            </a:r>
            <a:r>
              <a:rPr lang="en-US" b="1" dirty="0">
                <a:ln w="12700">
                  <a:solidFill>
                    <a:srgbClr val="C00000">
                      <a:alpha val="94000"/>
                    </a:srgbClr>
                  </a:solidFill>
                  <a:prstDash val="solid"/>
                </a:ln>
                <a:pattFill prst="pct70">
                  <a:fgClr>
                    <a:srgbClr val="FF0000"/>
                  </a:fgClr>
                  <a:bgClr>
                    <a:schemeClr val="bg1"/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/>
            </a:r>
            <a:br>
              <a:rPr lang="en-US" b="1" dirty="0">
                <a:ln w="12700">
                  <a:solidFill>
                    <a:srgbClr val="C00000">
                      <a:alpha val="94000"/>
                    </a:srgbClr>
                  </a:solidFill>
                  <a:prstDash val="solid"/>
                </a:ln>
                <a:pattFill prst="pct70">
                  <a:fgClr>
                    <a:srgbClr val="FF0000"/>
                  </a:fgClr>
                  <a:bgClr>
                    <a:schemeClr val="bg1"/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285750" indent="-285750" algn="ctr">
              <a:spcBef>
                <a:spcPts val="0"/>
              </a:spcBef>
              <a:buBlip>
                <a:blip r:embed="rId2"/>
              </a:buBlip>
              <a:defRPr/>
            </a:pPr>
            <a:r>
              <a:rPr lang="cs-CZ" dirty="0"/>
              <a:t>Založení roku 1924</a:t>
            </a:r>
          </a:p>
          <a:p>
            <a:pPr marL="285750" indent="-285750" algn="ctr">
              <a:spcBef>
                <a:spcPts val="0"/>
              </a:spcBef>
              <a:buBlip>
                <a:blip r:embed="rId2"/>
              </a:buBlip>
              <a:defRPr/>
            </a:pPr>
            <a:r>
              <a:rPr lang="cs-CZ" dirty="0"/>
              <a:t>Záštitu nad </a:t>
            </a:r>
            <a:r>
              <a:rPr lang="cs-CZ" dirty="0" smtClean="0"/>
              <a:t>ročníkem 2014 </a:t>
            </a:r>
            <a:r>
              <a:rPr lang="cs-CZ" dirty="0"/>
              <a:t>převzali</a:t>
            </a:r>
          </a:p>
          <a:p>
            <a:pPr algn="ctr">
              <a:spcBef>
                <a:spcPts val="0"/>
              </a:spcBef>
              <a:defRPr/>
            </a:pPr>
            <a:r>
              <a:rPr lang="cs-CZ" dirty="0"/>
              <a:t> </a:t>
            </a:r>
            <a:r>
              <a:rPr lang="cs-CZ" b="1" dirty="0"/>
              <a:t>Magdalena Kožená</a:t>
            </a:r>
            <a:r>
              <a:rPr lang="cs-CZ" dirty="0"/>
              <a:t> a </a:t>
            </a:r>
            <a:r>
              <a:rPr lang="cs-CZ" b="1" dirty="0"/>
              <a:t>Sir Simon </a:t>
            </a:r>
            <a:r>
              <a:rPr lang="cs-CZ" b="1" dirty="0" err="1" smtClean="0"/>
              <a:t>Rattle</a:t>
            </a:r>
            <a:endParaRPr lang="cs-CZ" b="1" dirty="0" smtClean="0"/>
          </a:p>
          <a:p>
            <a:pPr marL="0" indent="0" algn="ctr">
              <a:spcBef>
                <a:spcPts val="0"/>
              </a:spcBef>
              <a:buNone/>
              <a:defRPr/>
            </a:pPr>
            <a:endParaRPr lang="cs-CZ" b="1" dirty="0" smtClean="0"/>
          </a:p>
          <a:p>
            <a:pPr algn="ctr">
              <a:spcBef>
                <a:spcPts val="0"/>
              </a:spcBef>
              <a:defRPr/>
            </a:pPr>
            <a:r>
              <a:rPr lang="cs-CZ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Proč právě 4?</a:t>
            </a:r>
            <a:endParaRPr lang="en-US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pPr algn="ctr">
              <a:spcBef>
                <a:spcPts val="0"/>
              </a:spcBef>
              <a:defRPr/>
            </a:pPr>
            <a:endParaRPr lang="cs-CZ" b="1" dirty="0"/>
          </a:p>
          <a:p>
            <a:pPr marL="571500" indent="-571500" algn="ctr">
              <a:spcBef>
                <a:spcPts val="0"/>
              </a:spcBef>
              <a:buBlip>
                <a:blip r:embed="rId2"/>
              </a:buBlip>
              <a:defRPr/>
            </a:pPr>
            <a:r>
              <a:rPr lang="cs-CZ" dirty="0" smtClean="0"/>
              <a:t>Mimořádná kulturní událost, která každých 10 let připomíná významná výročí osobností české hudby</a:t>
            </a:r>
          </a:p>
          <a:p>
            <a:pPr marL="571500" indent="-571500" algn="ctr">
              <a:spcBef>
                <a:spcPts val="0"/>
              </a:spcBef>
              <a:buBlip>
                <a:blip r:embed="rId2"/>
              </a:buBlip>
              <a:defRPr/>
            </a:pPr>
            <a:endParaRPr lang="cs-CZ" dirty="0"/>
          </a:p>
          <a:p>
            <a:pPr algn="ctr">
              <a:spcBef>
                <a:spcPts val="0"/>
              </a:spcBef>
              <a:defRPr/>
            </a:pPr>
            <a:endParaRPr lang="cs-CZ" b="1" dirty="0"/>
          </a:p>
          <a:p>
            <a:pPr marL="0" indent="0" algn="ctr">
              <a:buNone/>
            </a:pPr>
            <a:endParaRPr lang="en-US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quarter" idx="13"/>
          </p:nvPr>
        </p:nvSpPr>
        <p:spPr>
          <a:xfrm>
            <a:off x="4592688" y="195486"/>
            <a:ext cx="4104456" cy="288032"/>
          </a:xfrm>
        </p:spPr>
        <p:txBody>
          <a:bodyPr>
            <a:normAutofit fontScale="92500" lnSpcReduction="20000"/>
          </a:bodyPr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83543243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11560" y="1131590"/>
            <a:ext cx="8229600" cy="459000"/>
          </a:xfrm>
        </p:spPr>
        <p:txBody>
          <a:bodyPr/>
          <a:lstStyle/>
          <a:p>
            <a:r>
              <a:rPr lang="cs-CZ" b="1" dirty="0">
                <a:ln w="12700">
                  <a:solidFill>
                    <a:srgbClr val="C00000"/>
                  </a:solidFill>
                  <a:prstDash val="solid"/>
                </a:ln>
                <a:pattFill prst="pct70">
                  <a:fgClr>
                    <a:srgbClr val="FF0000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Artificiální hudba</a:t>
            </a:r>
            <a:r>
              <a:rPr lang="en-US" b="1" dirty="0">
                <a:ln w="12700">
                  <a:solidFill>
                    <a:srgbClr val="C00000"/>
                  </a:solidFill>
                  <a:prstDash val="solid"/>
                </a:ln>
                <a:pattFill prst="pct70">
                  <a:fgClr>
                    <a:srgbClr val="FF0000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/>
            </a:r>
            <a:br>
              <a:rPr lang="en-US" b="1" dirty="0">
                <a:ln w="12700">
                  <a:solidFill>
                    <a:srgbClr val="C00000"/>
                  </a:solidFill>
                  <a:prstDash val="solid"/>
                </a:ln>
                <a:pattFill prst="pct70">
                  <a:fgClr>
                    <a:srgbClr val="FF0000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</a:br>
            <a:endParaRPr lang="cs-CZ" dirty="0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372200" y="1351212"/>
            <a:ext cx="1905000" cy="2438400"/>
          </a:xfrm>
          <a:prstGeom prst="rect">
            <a:avLst/>
          </a:prstGeom>
        </p:spPr>
      </p:pic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cs-CZ" b="1" dirty="0">
                <a:ln w="12700">
                  <a:solidFill>
                    <a:srgbClr val="C00000"/>
                  </a:solidFill>
                  <a:prstDash val="solid"/>
                </a:ln>
                <a:pattFill prst="narHorz">
                  <a:fgClr>
                    <a:srgbClr val="FF0000"/>
                  </a:fgClr>
                  <a:bgClr>
                    <a:schemeClr val="bg1"/>
                  </a:bgClr>
                </a:pattFill>
                <a:effectLst>
                  <a:outerShdw blurRad="50800" dist="63500" dir="8100000" algn="tr" rotWithShape="0">
                    <a:prstClr val="black">
                      <a:alpha val="75000"/>
                    </a:prstClr>
                  </a:outerShdw>
                </a:effectLst>
              </a:rPr>
              <a:t>Bedřich Smetana</a:t>
            </a:r>
            <a:endParaRPr lang="en-US" b="1" dirty="0">
              <a:ln w="12700">
                <a:solidFill>
                  <a:srgbClr val="C00000"/>
                </a:solidFill>
                <a:prstDash val="solid"/>
              </a:ln>
              <a:pattFill prst="narHorz">
                <a:fgClr>
                  <a:srgbClr val="FF0000"/>
                </a:fgClr>
                <a:bgClr>
                  <a:schemeClr val="bg1"/>
                </a:bgClr>
              </a:pattFill>
              <a:effectLst>
                <a:outerShdw blurRad="50800" dist="63500" dir="8100000" algn="tr" rotWithShape="0">
                  <a:prstClr val="black">
                    <a:alpha val="75000"/>
                  </a:prstClr>
                </a:outerShdw>
              </a:effectLst>
            </a:endParaRPr>
          </a:p>
          <a:p>
            <a:r>
              <a:rPr lang="cs-CZ" altLang="cs-CZ" dirty="0"/>
              <a:t>♪ Narozen: 2. března 182</a:t>
            </a:r>
            <a:r>
              <a:rPr lang="cs-CZ" altLang="cs-CZ" dirty="0">
                <a:solidFill>
                  <a:srgbClr val="FF0000"/>
                </a:solidFill>
              </a:rPr>
              <a:t>4</a:t>
            </a:r>
            <a:r>
              <a:rPr lang="cs-CZ" altLang="cs-CZ" dirty="0"/>
              <a:t> Litomyšl</a:t>
            </a:r>
          </a:p>
          <a:p>
            <a:r>
              <a:rPr lang="cs-CZ" altLang="cs-CZ" dirty="0"/>
              <a:t>♪ Zemřel: 12. května 188</a:t>
            </a:r>
            <a:r>
              <a:rPr lang="cs-CZ" altLang="cs-CZ" dirty="0">
                <a:solidFill>
                  <a:srgbClr val="FF0000"/>
                </a:solidFill>
              </a:rPr>
              <a:t>4</a:t>
            </a:r>
            <a:r>
              <a:rPr lang="cs-CZ" altLang="cs-CZ" dirty="0"/>
              <a:t> Praha</a:t>
            </a:r>
          </a:p>
          <a:p>
            <a:r>
              <a:rPr lang="cs-CZ" altLang="cs-CZ" dirty="0"/>
              <a:t>♪ Nehoda z dětství ho připravila o sluch</a:t>
            </a:r>
          </a:p>
          <a:p>
            <a:r>
              <a:rPr lang="cs-CZ" altLang="cs-CZ" dirty="0"/>
              <a:t>♪ Díla: Braniboři v Čechách, Prodaná nevěsta,</a:t>
            </a:r>
          </a:p>
          <a:p>
            <a:r>
              <a:rPr lang="cs-CZ" altLang="cs-CZ" dirty="0"/>
              <a:t>	     Dalibor, Libuše, České tance, </a:t>
            </a:r>
          </a:p>
          <a:p>
            <a:r>
              <a:rPr lang="cs-CZ" altLang="cs-CZ" dirty="0"/>
              <a:t>	     Cyklus symfonických básní - Má vlast </a:t>
            </a:r>
          </a:p>
          <a:p>
            <a:pPr marL="0" indent="0">
              <a:buNone/>
            </a:pPr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quarter" idx="13"/>
          </p:nvPr>
        </p:nvSpPr>
        <p:spPr/>
        <p:txBody>
          <a:bodyPr>
            <a:normAutofit fontScale="92500" lnSpcReduction="20000"/>
          </a:bodyPr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38203750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246568" y="843559"/>
            <a:ext cx="2381250" cy="3048000"/>
          </a:xfrm>
          <a:prstGeom prst="rect">
            <a:avLst/>
          </a:prstGeom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2547" y="1059582"/>
            <a:ext cx="8229600" cy="459000"/>
          </a:xfrm>
        </p:spPr>
        <p:txBody>
          <a:bodyPr/>
          <a:lstStyle/>
          <a:p>
            <a:r>
              <a:rPr lang="cs-CZ" b="1" dirty="0">
                <a:ln w="12700">
                  <a:solidFill>
                    <a:srgbClr val="C00000"/>
                  </a:solidFill>
                  <a:prstDash val="solid"/>
                </a:ln>
                <a:pattFill prst="narHorz">
                  <a:fgClr>
                    <a:srgbClr val="FF0000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blurRad="50800" dist="38100" dir="8100000" algn="tr" rotWithShape="0">
                    <a:prstClr val="black">
                      <a:alpha val="40000"/>
                    </a:prstClr>
                  </a:outerShdw>
                </a:effectLst>
              </a:rPr>
              <a:t>Leoš Janáček</a:t>
            </a:r>
            <a:r>
              <a:rPr lang="en-US" b="1" dirty="0">
                <a:ln w="12700">
                  <a:solidFill>
                    <a:srgbClr val="C00000"/>
                  </a:solidFill>
                  <a:prstDash val="solid"/>
                </a:ln>
                <a:pattFill prst="narHorz">
                  <a:fgClr>
                    <a:srgbClr val="FF0000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blurRad="50800" dist="38100" dir="8100000" algn="tr" rotWithShape="0">
                    <a:prstClr val="black">
                      <a:alpha val="40000"/>
                    </a:prstClr>
                  </a:outerShdw>
                </a:effectLst>
              </a:rPr>
              <a:t/>
            </a:r>
            <a:br>
              <a:rPr lang="en-US" b="1" dirty="0">
                <a:ln w="12700">
                  <a:solidFill>
                    <a:srgbClr val="C00000"/>
                  </a:solidFill>
                  <a:prstDash val="solid"/>
                </a:ln>
                <a:pattFill prst="narHorz">
                  <a:fgClr>
                    <a:srgbClr val="FF0000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blurRad="50800" dist="38100" dir="8100000" algn="tr" rotWithShape="0">
                    <a:prstClr val="black">
                      <a:alpha val="40000"/>
                    </a:prstClr>
                  </a:outerShdw>
                </a:effectLst>
              </a:rPr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altLang="cs-CZ" dirty="0"/>
              <a:t>♪ Narozen: 3.července 1854 Hukvaldy</a:t>
            </a:r>
          </a:p>
          <a:p>
            <a:r>
              <a:rPr lang="cs-CZ" altLang="cs-CZ" dirty="0"/>
              <a:t>♪ Zemřel: 12. srpna 1928 Ostravě </a:t>
            </a:r>
          </a:p>
          <a:p>
            <a:r>
              <a:rPr lang="cs-CZ" altLang="cs-CZ" dirty="0"/>
              <a:t>♪ Po smrti jeho dcery Olgy mu zbělely vlasy</a:t>
            </a:r>
          </a:p>
          <a:p>
            <a:r>
              <a:rPr lang="cs-CZ" altLang="cs-CZ" dirty="0"/>
              <a:t>♪ Díla: Šárka</a:t>
            </a:r>
            <a:r>
              <a:rPr lang="cs-CZ" altLang="cs-CZ" dirty="0" smtClean="0"/>
              <a:t>, Příhody </a:t>
            </a:r>
            <a:r>
              <a:rPr lang="cs-CZ" altLang="cs-CZ" dirty="0"/>
              <a:t>Lišky Bystroušky, </a:t>
            </a:r>
          </a:p>
          <a:p>
            <a:r>
              <a:rPr lang="cs-CZ" altLang="cs-CZ" dirty="0"/>
              <a:t>	     Glagolská mše, Její pastorkyňa, </a:t>
            </a:r>
          </a:p>
          <a:p>
            <a:r>
              <a:rPr lang="cs-CZ" altLang="cs-CZ" dirty="0"/>
              <a:t>	     Věc </a:t>
            </a:r>
            <a:r>
              <a:rPr lang="cs-CZ" altLang="cs-CZ" dirty="0" err="1"/>
              <a:t>Makropulos</a:t>
            </a:r>
            <a:r>
              <a:rPr lang="cs-CZ" altLang="cs-CZ" dirty="0"/>
              <a:t>, Lašské tance</a:t>
            </a:r>
          </a:p>
          <a:p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quarter" idx="13"/>
          </p:nvPr>
        </p:nvSpPr>
        <p:spPr/>
        <p:txBody>
          <a:bodyPr>
            <a:normAutofit fontScale="92500" lnSpcReduction="20000"/>
          </a:bodyPr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6281913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3568" y="843558"/>
            <a:ext cx="8013576" cy="459000"/>
          </a:xfrm>
        </p:spPr>
        <p:txBody>
          <a:bodyPr/>
          <a:lstStyle/>
          <a:p>
            <a:pPr algn="l"/>
            <a:r>
              <a:rPr lang="cs-CZ" b="1" dirty="0" smtClean="0"/>
              <a:t>Zdroje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83568" y="1419623"/>
            <a:ext cx="8003232" cy="3175000"/>
          </a:xfrm>
        </p:spPr>
        <p:txBody>
          <a:bodyPr/>
          <a:lstStyle/>
          <a:p>
            <a:r>
              <a:rPr lang="cs-CZ" dirty="0" smtClean="0"/>
              <a:t>Vlastní práce autora</a:t>
            </a:r>
          </a:p>
          <a:p>
            <a:r>
              <a:rPr lang="cs-CZ" dirty="0">
                <a:hlinkClick r:id="rId2"/>
              </a:rPr>
              <a:t>http://</a:t>
            </a:r>
            <a:r>
              <a:rPr lang="cs-CZ" dirty="0" smtClean="0">
                <a:hlinkClick r:id="rId2"/>
              </a:rPr>
              <a:t>www.uh.brod.cz/kultura/skladatele/janacek/ram1.htm</a:t>
            </a:r>
            <a:endParaRPr lang="cs-CZ" dirty="0" smtClean="0"/>
          </a:p>
          <a:p>
            <a:r>
              <a:rPr lang="cs-CZ" dirty="0"/>
              <a:t>http://</a:t>
            </a:r>
            <a:r>
              <a:rPr lang="cs-CZ" dirty="0" smtClean="0"/>
              <a:t>www.czechmusic.net/klasika/smetana.htm</a:t>
            </a:r>
          </a:p>
          <a:p>
            <a:endParaRPr lang="cs-CZ" dirty="0" smtClean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 smtClean="0"/>
          </a:p>
          <a:p>
            <a:endParaRPr lang="cs-CZ" dirty="0"/>
          </a:p>
          <a:p>
            <a:pPr marL="0" indent="0">
              <a:buNone/>
            </a:pPr>
            <a:endParaRPr lang="cs-CZ" dirty="0" smtClean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quarter" idx="13"/>
          </p:nvPr>
        </p:nvSpPr>
        <p:spPr/>
        <p:txBody>
          <a:bodyPr>
            <a:normAutofit fontScale="92500" lnSpcReduction="20000"/>
          </a:bodyPr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7523609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boxed_powerpoint_16x9_2012-08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Prezentace4" id="{FA648B46-5DFB-4817-A984-0EDF8C590859}" vid="{9C3AC370-3180-4625-AB9F-69495A826E3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kument" ma:contentTypeID="0x0101009CE513F370EBC24DB3058E48E01F3A2B" ma:contentTypeVersion="3" ma:contentTypeDescription="Vytvoří nový dokument" ma:contentTypeScope="" ma:versionID="4beace10c8a03a8acaf038bce8667a94">
  <xsd:schema xmlns:xsd="http://www.w3.org/2001/XMLSchema" xmlns:xs="http://www.w3.org/2001/XMLSchema" xmlns:p="http://schemas.microsoft.com/office/2006/metadata/properties" xmlns:ns2="d19d6491-b662-4d98-996c-1e38fe9d0183" targetNamespace="http://schemas.microsoft.com/office/2006/metadata/properties" ma:root="true" ma:fieldsID="04e8822fff4bd9123357aef9eb256e52" ns2:_="">
    <xsd:import namespace="d19d6491-b662-4d98-996c-1e38fe9d0183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ingHintHash" minOccurs="0"/>
                <xsd:element ref="ns2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9d6491-b662-4d98-996c-1e38fe9d0183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dílí se s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ingHintHash" ma:index="9" nillable="true" ma:displayName="Hodnota hash upozornění na sdílení" ma:internalName="SharingHintHash" ma:readOnly="true">
      <xsd:simpleType>
        <xsd:restriction base="dms:Text"/>
      </xsd:simpleType>
    </xsd:element>
    <xsd:element name="SharedWithDetails" ma:index="10" nillable="true" ma:displayName="Sdílené s podrobnostmi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Typ obsahu"/>
        <xsd:element ref="dc:title" minOccurs="0" maxOccurs="1" ma:index="4" ma:displayName="Nadpis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SharedWithUsers xmlns="d19d6491-b662-4d98-996c-1e38fe9d0183">
      <UserInfo>
        <DisplayName/>
        <AccountId xsi:nil="true"/>
        <AccountType/>
      </UserInfo>
    </SharedWithUsers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5DAEA6EA-FC55-4291-A653-0CF25D5E1C37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19d6491-b662-4d98-996c-1e38fe9d0183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42F33400-E7C1-402A-9D11-37931DDB1730}">
  <ds:schemaRefs>
    <ds:schemaRef ds:uri="http://purl.org/dc/elements/1.1/"/>
    <ds:schemaRef ds:uri="http://schemas.microsoft.com/office/2006/documentManagement/types"/>
    <ds:schemaRef ds:uri="http://purl.org/dc/terms/"/>
    <ds:schemaRef ds:uri="http://purl.org/dc/dcmitype/"/>
    <ds:schemaRef ds:uri="http://schemas.microsoft.com/office/2006/metadata/properties"/>
    <ds:schemaRef ds:uri="http://schemas.microsoft.com/office/infopath/2007/PartnerControls"/>
    <ds:schemaRef ds:uri="http://schemas.openxmlformats.org/package/2006/metadata/core-properties"/>
    <ds:schemaRef ds:uri="d19d6491-b662-4d98-996c-1e38fe9d0183"/>
    <ds:schemaRef ds:uri="http://www.w3.org/XML/1998/namespace"/>
  </ds:schemaRefs>
</ds:datastoreItem>
</file>

<file path=customXml/itemProps3.xml><?xml version="1.0" encoding="utf-8"?>
<ds:datastoreItem xmlns:ds="http://schemas.openxmlformats.org/officeDocument/2006/customXml" ds:itemID="{2D0B5DD7-4F81-4539-BEEE-DE05DE870D91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199</TotalTime>
  <Words>239</Words>
  <Application>Microsoft Office PowerPoint</Application>
  <PresentationFormat>Předvádění na obrazovce (16:9)</PresentationFormat>
  <Paragraphs>58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boxed_powerpoint_16x9_2012-08</vt:lpstr>
      <vt:lpstr>  Dotkněte se inovací CZ.1.07/1.3.00/51.0024  </vt:lpstr>
      <vt:lpstr>Snímek 2</vt:lpstr>
      <vt:lpstr>Metodický pokyn</vt:lpstr>
      <vt:lpstr>Osnova</vt:lpstr>
      <vt:lpstr>Rok české hudby </vt:lpstr>
      <vt:lpstr>Artificiální hudba </vt:lpstr>
      <vt:lpstr>Leoš Janáček </vt:lpstr>
      <vt:lpstr>Zdroje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Účet Microsoft</dc:creator>
  <cp:lastModifiedBy>Dum</cp:lastModifiedBy>
  <cp:revision>26</cp:revision>
  <dcterms:created xsi:type="dcterms:W3CDTF">2014-10-07T08:27:59Z</dcterms:created>
  <dcterms:modified xsi:type="dcterms:W3CDTF">2015-06-20T15:52:48Z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0x0101009CE513F370EBC24DB3058E48E01F3A2B</vt:lpwstr>
  </property>
  <property fmtid="{D5CDD505-2E9C-101B-9397-08002B2CF9AE}" pid="3" name="IsMyDocuments">
    <vt:bool>true</vt:bool>
  </property>
</Properties>
</file>