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72" r:id="rId2"/>
    <p:sldId id="265" r:id="rId3"/>
    <p:sldId id="257" r:id="rId4"/>
    <p:sldId id="274" r:id="rId5"/>
    <p:sldId id="260" r:id="rId6"/>
    <p:sldId id="278" r:id="rId7"/>
    <p:sldId id="282" r:id="rId8"/>
    <p:sldId id="279" r:id="rId9"/>
    <p:sldId id="280" r:id="rId10"/>
    <p:sldId id="283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4F158-DBF4-405E-B953-6D5C5F668844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853-D42C-4929-84EE-BA8738E7CF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4F158-DBF4-405E-B953-6D5C5F668844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853-D42C-4929-84EE-BA8738E7CF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4F158-DBF4-405E-B953-6D5C5F668844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853-D42C-4929-84EE-BA8738E7CF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4F158-DBF4-405E-B953-6D5C5F668844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853-D42C-4929-84EE-BA8738E7CF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4F158-DBF4-405E-B953-6D5C5F668844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853-D42C-4929-84EE-BA8738E7CF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4F158-DBF4-405E-B953-6D5C5F668844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853-D42C-4929-84EE-BA8738E7CF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4F158-DBF4-405E-B953-6D5C5F668844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853-D42C-4929-84EE-BA8738E7CF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4F158-DBF4-405E-B953-6D5C5F668844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853-D42C-4929-84EE-BA8738E7CF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4F158-DBF4-405E-B953-6D5C5F668844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3756853-D42C-4929-84EE-BA8738E7CF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4F158-DBF4-405E-B953-6D5C5F668844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853-D42C-4929-84EE-BA8738E7CF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4F158-DBF4-405E-B953-6D5C5F668844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853-D42C-4929-84EE-BA8738E7CF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E04F158-DBF4-405E-B953-6D5C5F668844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3756853-D42C-4929-84EE-BA8738E7CF2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hrusice.muzeumompv.cz/wp-content/uploads/2011/04/Alena-Ladov%C3%A1..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2"/>
          <p:cNvSpPr>
            <a:spLocks noChangeArrowheads="1"/>
          </p:cNvSpPr>
          <p:nvPr/>
        </p:nvSpPr>
        <p:spPr bwMode="auto">
          <a:xfrm>
            <a:off x="468313" y="836613"/>
            <a:ext cx="8351837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pl-PL" sz="2800" b="1" dirty="0">
                <a:solidFill>
                  <a:srgbClr val="002060"/>
                </a:solidFill>
              </a:rPr>
              <a:t>Základní škola a Mateřská škola, Baška, p. o.</a:t>
            </a:r>
          </a:p>
          <a:p>
            <a:pPr algn="ctr"/>
            <a:r>
              <a:rPr lang="sv-SE" sz="2800" b="1" dirty="0">
                <a:solidFill>
                  <a:srgbClr val="002060"/>
                </a:solidFill>
              </a:rPr>
              <a:t>Baška 137, 739 01 Baška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475" y="1989138"/>
            <a:ext cx="1944688" cy="194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5"/>
          <p:cNvSpPr>
            <a:spLocks noChangeArrowheads="1"/>
          </p:cNvSpPr>
          <p:nvPr/>
        </p:nvSpPr>
        <p:spPr bwMode="auto">
          <a:xfrm>
            <a:off x="971550" y="4149725"/>
            <a:ext cx="6624638" cy="212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 dirty="0">
                <a:solidFill>
                  <a:srgbClr val="002060"/>
                </a:solidFill>
              </a:rPr>
              <a:t>Ilustrace </a:t>
            </a:r>
            <a:r>
              <a:rPr lang="cs-CZ" sz="2400" b="1" dirty="0" smtClean="0">
                <a:solidFill>
                  <a:srgbClr val="002060"/>
                </a:solidFill>
              </a:rPr>
              <a:t>Aleny Ladové</a:t>
            </a:r>
            <a:endParaRPr lang="cs-CZ" sz="2400" b="1" dirty="0">
              <a:solidFill>
                <a:srgbClr val="002060"/>
              </a:solidFill>
            </a:endParaRPr>
          </a:p>
          <a:p>
            <a:pPr algn="ctr"/>
            <a:endParaRPr lang="cs-CZ" b="1" dirty="0">
              <a:solidFill>
                <a:srgbClr val="002060"/>
              </a:solidFill>
            </a:endParaRPr>
          </a:p>
          <a:p>
            <a:pPr algn="ctr"/>
            <a:r>
              <a:rPr lang="cs-CZ" b="1" dirty="0">
                <a:solidFill>
                  <a:srgbClr val="002060"/>
                </a:solidFill>
              </a:rPr>
              <a:t>Anotace: Seznámení s ilustracemi </a:t>
            </a:r>
            <a:r>
              <a:rPr lang="cs-CZ" b="1" dirty="0" smtClean="0">
                <a:solidFill>
                  <a:srgbClr val="002060"/>
                </a:solidFill>
              </a:rPr>
              <a:t>Aleny Ladové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Autor</a:t>
            </a:r>
            <a:r>
              <a:rPr lang="cs-CZ" b="1" dirty="0">
                <a:solidFill>
                  <a:srgbClr val="002060"/>
                </a:solidFill>
              </a:rPr>
              <a:t>: Mgr. Vladimíra Teperová</a:t>
            </a:r>
          </a:p>
          <a:p>
            <a:pPr algn="ctr"/>
            <a:r>
              <a:rPr lang="cs-CZ" b="1" dirty="0">
                <a:solidFill>
                  <a:srgbClr val="002060"/>
                </a:solidFill>
              </a:rPr>
              <a:t>Ověření ve výuce </a:t>
            </a:r>
            <a:r>
              <a:rPr lang="cs-CZ" b="1" dirty="0" smtClean="0">
                <a:solidFill>
                  <a:srgbClr val="002060"/>
                </a:solidFill>
              </a:rPr>
              <a:t>:  25. 1. 2012,  3. třída</a:t>
            </a:r>
            <a:endParaRPr lang="cs-CZ" b="1" dirty="0">
              <a:solidFill>
                <a:srgbClr val="002060"/>
              </a:solidFill>
            </a:endParaRPr>
          </a:p>
          <a:p>
            <a:pPr algn="ctr"/>
            <a:r>
              <a:rPr lang="cs-CZ" b="1" dirty="0">
                <a:solidFill>
                  <a:srgbClr val="002060"/>
                </a:solidFill>
              </a:rPr>
              <a:t>Vyučovací předmět: 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  Čtení a literární výchova</a:t>
            </a:r>
            <a:endParaRPr lang="cs-CZ" b="1" dirty="0">
              <a:solidFill>
                <a:srgbClr val="002060"/>
              </a:solidFill>
            </a:endParaRPr>
          </a:p>
          <a:p>
            <a:pPr algn="ctr"/>
            <a:r>
              <a:rPr lang="cs-CZ" b="1" dirty="0">
                <a:solidFill>
                  <a:srgbClr val="002060"/>
                </a:solidFill>
              </a:rPr>
              <a:t>Číslo </a:t>
            </a:r>
            <a:r>
              <a:rPr lang="cs-CZ" b="1" dirty="0" smtClean="0">
                <a:solidFill>
                  <a:srgbClr val="002060"/>
                </a:solidFill>
              </a:rPr>
              <a:t>materiálu: VY_32_INOVACE_02_</a:t>
            </a:r>
            <a:r>
              <a:rPr lang="cs-CZ" b="1" dirty="0" err="1" smtClean="0">
                <a:solidFill>
                  <a:srgbClr val="002060"/>
                </a:solidFill>
              </a:rPr>
              <a:t>Čj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060848"/>
            <a:ext cx="7488237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4"/>
          <p:cNvSpPr txBox="1">
            <a:spLocks noChangeArrowheads="1"/>
          </p:cNvSpPr>
          <p:nvPr/>
        </p:nvSpPr>
        <p:spPr bwMode="auto">
          <a:xfrm>
            <a:off x="2268538" y="4652963"/>
            <a:ext cx="48958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               ZŠ a MŠ </a:t>
            </a:r>
            <a:r>
              <a:rPr lang="cs-CZ" b="1" dirty="0" err="1">
                <a:solidFill>
                  <a:srgbClr val="002060"/>
                </a:solidFill>
              </a:rPr>
              <a:t>Baška</a:t>
            </a:r>
            <a:r>
              <a:rPr lang="cs-CZ" b="1" dirty="0">
                <a:solidFill>
                  <a:srgbClr val="002060"/>
                </a:solidFill>
              </a:rPr>
              <a:t> př. </a:t>
            </a:r>
            <a:r>
              <a:rPr lang="cs-CZ" b="1" dirty="0" err="1">
                <a:solidFill>
                  <a:srgbClr val="002060"/>
                </a:solidFill>
              </a:rPr>
              <a:t>org</a:t>
            </a:r>
            <a:r>
              <a:rPr lang="cs-CZ" b="1" dirty="0">
                <a:solidFill>
                  <a:srgbClr val="002060"/>
                </a:solidFill>
              </a:rPr>
              <a:t>.</a:t>
            </a:r>
          </a:p>
          <a:p>
            <a:r>
              <a:rPr lang="cs-CZ" b="1" dirty="0">
                <a:solidFill>
                  <a:srgbClr val="002060"/>
                </a:solidFill>
              </a:rPr>
              <a:t>                   739 01 </a:t>
            </a:r>
            <a:r>
              <a:rPr lang="cs-CZ" b="1" dirty="0" err="1">
                <a:solidFill>
                  <a:srgbClr val="002060"/>
                </a:solidFill>
              </a:rPr>
              <a:t>Baška</a:t>
            </a:r>
            <a:r>
              <a:rPr lang="cs-CZ" b="1" dirty="0">
                <a:solidFill>
                  <a:srgbClr val="002060"/>
                </a:solidFill>
              </a:rPr>
              <a:t> 137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1560" y="692696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Práce zpracovaná v rámci projektu: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      Portrét </a:t>
            </a:r>
            <a:r>
              <a:rPr lang="cs-CZ" sz="6000" b="1" dirty="0" smtClean="0"/>
              <a:t>Aleny Ladové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Obrázek 6" descr="http://hrusice.muzeumompv.cz/wp-content/uploads/2011/04/Alena-Ladov%C3%A1..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492896"/>
            <a:ext cx="1704975" cy="276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2492895"/>
            <a:ext cx="2016224" cy="27619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2492896"/>
            <a:ext cx="2088232" cy="2805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1148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Alena Ladová </a:t>
            </a:r>
            <a:r>
              <a:rPr lang="cs-CZ" sz="4800" dirty="0" smtClean="0">
                <a:solidFill>
                  <a:schemeClr val="tx1"/>
                </a:solidFill>
              </a:rPr>
              <a:t>(1925 - 1992 Praha) 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1700808"/>
            <a:ext cx="864096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400" dirty="0" smtClean="0"/>
              <a:t>-dcera </a:t>
            </a:r>
            <a:r>
              <a:rPr lang="cs-CZ" sz="4400" b="1" dirty="0" smtClean="0">
                <a:solidFill>
                  <a:srgbClr val="FF0000"/>
                </a:solidFill>
              </a:rPr>
              <a:t>Josefa Lady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Ilustrovala řadu knih pro děti, mezi nejznámější patří </a:t>
            </a:r>
            <a:r>
              <a:rPr lang="cs-CZ" sz="4400" b="1" dirty="0" smtClean="0">
                <a:solidFill>
                  <a:srgbClr val="FF0000"/>
                </a:solidFill>
              </a:rPr>
              <a:t>Alena Ladová dětem </a:t>
            </a:r>
            <a:r>
              <a:rPr lang="cs-CZ" sz="4400" dirty="0" smtClean="0"/>
              <a:t>a </a:t>
            </a:r>
            <a:r>
              <a:rPr lang="cs-CZ" sz="4400" b="1" dirty="0" smtClean="0">
                <a:solidFill>
                  <a:srgbClr val="FF0000"/>
                </a:solidFill>
              </a:rPr>
              <a:t>Kluci, holky a Stodůlky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O svém otci napsala knihu </a:t>
            </a:r>
            <a:r>
              <a:rPr lang="cs-CZ" sz="4400" b="1" dirty="0" smtClean="0">
                <a:solidFill>
                  <a:srgbClr val="FF0000"/>
                </a:solidFill>
              </a:rPr>
              <a:t>Můj táta Josef Lada.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b="1" dirty="0" smtClean="0">
                <a:solidFill>
                  <a:srgbClr val="FF0000"/>
                </a:solidFill>
              </a:rPr>
              <a:t>Tvorba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568952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4000" b="1" dirty="0" smtClean="0"/>
              <a:t>Pracovala ve filmových ateliérech Zlín - animované </a:t>
            </a:r>
            <a:r>
              <a:rPr lang="cs-CZ" sz="4000" b="1" dirty="0" smtClean="0">
                <a:solidFill>
                  <a:srgbClr val="FF0000"/>
                </a:solidFill>
              </a:rPr>
              <a:t>filmy Kocour Mikeš, Budulínek Mandelinka,   O statečné princezně</a:t>
            </a:r>
            <a:r>
              <a:rPr lang="cs-CZ" sz="4000" b="1" dirty="0" smtClean="0"/>
              <a:t>. Navrhovala         </a:t>
            </a:r>
            <a:r>
              <a:rPr lang="cs-CZ" sz="4000" b="1" dirty="0" smtClean="0">
                <a:solidFill>
                  <a:srgbClr val="FF0000"/>
                </a:solidFill>
              </a:rPr>
              <a:t>dekorace, kostýmy a rekvizity </a:t>
            </a:r>
            <a:r>
              <a:rPr lang="cs-CZ" sz="4000" b="1" dirty="0" smtClean="0"/>
              <a:t>do televizních pořadů i pro divadlo.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412776"/>
            <a:ext cx="864096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4800" b="1" dirty="0" smtClean="0"/>
              <a:t>Její kresby se objevovaly </a:t>
            </a:r>
          </a:p>
          <a:p>
            <a:pPr>
              <a:buNone/>
            </a:pPr>
            <a:r>
              <a:rPr lang="cs-CZ" sz="4800" b="1" dirty="0" smtClean="0"/>
              <a:t>v dětských časopisech, </a:t>
            </a:r>
          </a:p>
          <a:p>
            <a:pPr>
              <a:buNone/>
            </a:pPr>
            <a:r>
              <a:rPr lang="cs-CZ" sz="4800" b="1" dirty="0" smtClean="0"/>
              <a:t>kalendářích, na pohlednicích s vánoční nebo velikonoční </a:t>
            </a:r>
          </a:p>
          <a:p>
            <a:pPr>
              <a:buNone/>
            </a:pPr>
            <a:r>
              <a:rPr lang="cs-CZ" sz="4800" b="1" dirty="0" smtClean="0"/>
              <a:t>tematikou.</a:t>
            </a:r>
          </a:p>
          <a:p>
            <a:pPr>
              <a:buNone/>
            </a:pPr>
            <a:r>
              <a:rPr lang="cs-CZ" sz="4800" b="1" dirty="0" smtClean="0"/>
              <a:t> 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764704"/>
            <a:ext cx="685800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/>
            <a:r>
              <a:rPr lang="cs-CZ" sz="4000" b="1" dirty="0" smtClean="0">
                <a:solidFill>
                  <a:schemeClr val="tx2"/>
                </a:solidFill>
              </a:rPr>
              <a:t>  Astrid Lindgrenová:</a:t>
            </a:r>
          </a:p>
          <a:p>
            <a:pPr marL="342900" indent="-342900"/>
            <a:r>
              <a:rPr lang="cs-CZ" sz="4000" b="1" dirty="0" smtClean="0">
                <a:solidFill>
                  <a:schemeClr val="tx2"/>
                </a:solidFill>
              </a:rPr>
              <a:t>  </a:t>
            </a:r>
            <a:r>
              <a:rPr lang="cs-CZ" sz="4000" b="1" dirty="0" smtClean="0">
                <a:solidFill>
                  <a:schemeClr val="tx2"/>
                </a:solidFill>
              </a:rPr>
              <a:t>Lotta z Rošťácké </a:t>
            </a:r>
            <a:r>
              <a:rPr lang="cs-CZ" sz="4000" b="1" dirty="0" smtClean="0">
                <a:solidFill>
                  <a:schemeClr val="tx2"/>
                </a:solidFill>
              </a:rPr>
              <a:t>ulice</a:t>
            </a:r>
          </a:p>
          <a:p>
            <a:pPr marL="342900" indent="-342900"/>
            <a:r>
              <a:rPr lang="cs-CZ" sz="4000" b="1" dirty="0" smtClean="0">
                <a:solidFill>
                  <a:schemeClr val="tx2"/>
                </a:solidFill>
              </a:rPr>
              <a:t> </a:t>
            </a:r>
            <a:r>
              <a:rPr lang="cs-CZ" sz="4000" b="1" dirty="0" smtClean="0">
                <a:solidFill>
                  <a:schemeClr val="tx2"/>
                </a:solidFill>
              </a:rPr>
              <a:t> Ilustrace:</a:t>
            </a:r>
          </a:p>
          <a:p>
            <a:pPr marL="342900" indent="-342900"/>
            <a:r>
              <a:rPr lang="cs-CZ" sz="4000" b="1" dirty="0" smtClean="0">
                <a:solidFill>
                  <a:schemeClr val="tx2"/>
                </a:solidFill>
              </a:rPr>
              <a:t>  Alena </a:t>
            </a:r>
            <a:r>
              <a:rPr lang="cs-CZ" sz="4000" b="1" dirty="0" smtClean="0">
                <a:solidFill>
                  <a:schemeClr val="tx2"/>
                </a:solidFill>
              </a:rPr>
              <a:t>Ladová</a:t>
            </a:r>
            <a:endParaRPr lang="cs-CZ" sz="4000" dirty="0">
              <a:solidFill>
                <a:schemeClr val="tx2"/>
              </a:solidFill>
            </a:endParaRPr>
          </a:p>
        </p:txBody>
      </p:sp>
      <p:pic>
        <p:nvPicPr>
          <p:cNvPr id="3" name="Picture 1" descr="Lott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2060848"/>
            <a:ext cx="4041075" cy="450354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Lotta z Rošťácké ulice</a:t>
            </a:r>
            <a:endParaRPr lang="cs-CZ" b="1" dirty="0"/>
          </a:p>
        </p:txBody>
      </p:sp>
      <p:pic>
        <p:nvPicPr>
          <p:cNvPr id="2050" name="Picture 2" descr="F:\Ladová, Miler\2012_04_18\2012_04_18\IMG_0001_NE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916832"/>
            <a:ext cx="3528392" cy="4499771"/>
          </a:xfrm>
          <a:prstGeom prst="rect">
            <a:avLst/>
          </a:prstGeom>
          <a:noFill/>
        </p:spPr>
      </p:pic>
      <p:pic>
        <p:nvPicPr>
          <p:cNvPr id="2051" name="Picture 3" descr="F:\Ladová, Miler\2012_04_18\2012_04_18\IMG_NEW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916832"/>
            <a:ext cx="3528392" cy="444636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Lotta z Rošťácké ulice</a:t>
            </a:r>
            <a:endParaRPr lang="cs-CZ" b="1" dirty="0"/>
          </a:p>
        </p:txBody>
      </p:sp>
      <p:pic>
        <p:nvPicPr>
          <p:cNvPr id="3074" name="Picture 2" descr="F:\Ladová, Miler\2012_04_18\2012_04_18\IMG_0002_NE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988840"/>
            <a:ext cx="3688272" cy="4464496"/>
          </a:xfrm>
          <a:prstGeom prst="rect">
            <a:avLst/>
          </a:prstGeom>
          <a:noFill/>
        </p:spPr>
      </p:pic>
      <p:pic>
        <p:nvPicPr>
          <p:cNvPr id="3075" name="Picture 3" descr="F:\Ladová, Miler\2012_04_18\2012_04_18\IMG_0003_NEW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988840"/>
            <a:ext cx="3627403" cy="44644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284984"/>
            <a:ext cx="83058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Učebnice:</a:t>
            </a:r>
            <a:br>
              <a:rPr lang="cs-CZ" b="1" dirty="0" smtClean="0"/>
            </a:br>
            <a:r>
              <a:rPr lang="cs-CZ" b="1" dirty="0" smtClean="0"/>
              <a:t>Živá abeceda </a:t>
            </a:r>
            <a:br>
              <a:rPr lang="cs-CZ" b="1" dirty="0" smtClean="0"/>
            </a:br>
            <a:r>
              <a:rPr lang="cs-CZ" b="1" dirty="0" smtClean="0"/>
              <a:t>(1. ročník)</a:t>
            </a:r>
            <a:br>
              <a:rPr lang="cs-CZ" b="1" dirty="0" smtClean="0"/>
            </a:br>
            <a:r>
              <a:rPr lang="cs-CZ" b="1" dirty="0" smtClean="0"/>
              <a:t>Ilustrace:</a:t>
            </a:r>
            <a:br>
              <a:rPr lang="cs-CZ" b="1" dirty="0" smtClean="0"/>
            </a:br>
            <a:r>
              <a:rPr lang="cs-CZ" b="1" dirty="0" smtClean="0"/>
              <a:t>Alena Ladová</a:t>
            </a:r>
            <a:endParaRPr lang="cs-CZ" b="1" dirty="0"/>
          </a:p>
        </p:txBody>
      </p:sp>
      <p:pic>
        <p:nvPicPr>
          <p:cNvPr id="3" name="Picture 2" descr="http://www.literama.sk/data/produkty/obrazky/8/8/4/9/1/ziva-abeceda_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132856"/>
            <a:ext cx="3195754" cy="42484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305800" cy="114300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Použité zdroje</a:t>
            </a:r>
            <a:r>
              <a:rPr lang="cs-CZ" sz="3600" b="1" dirty="0" smtClean="0"/>
              <a:t>:</a:t>
            </a:r>
            <a:endParaRPr lang="cs-CZ" sz="3600" b="1" dirty="0"/>
          </a:p>
        </p:txBody>
      </p:sp>
      <p:sp>
        <p:nvSpPr>
          <p:cNvPr id="3" name="Obdélník 2"/>
          <p:cNvSpPr/>
          <p:nvPr/>
        </p:nvSpPr>
        <p:spPr>
          <a:xfrm>
            <a:off x="251520" y="1772816"/>
            <a:ext cx="864096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solidFill>
                  <a:schemeClr val="tx2"/>
                </a:solidFill>
              </a:rPr>
              <a:t>[cit. 2011-</a:t>
            </a:r>
            <a:r>
              <a:rPr lang="cs-CZ" dirty="0" smtClean="0">
                <a:solidFill>
                  <a:schemeClr val="tx2"/>
                </a:solidFill>
              </a:rPr>
              <a:t>6</a:t>
            </a:r>
            <a:r>
              <a:rPr lang="en-US" dirty="0" smtClean="0">
                <a:solidFill>
                  <a:schemeClr val="tx2"/>
                </a:solidFill>
              </a:rPr>
              <a:t>-1</a:t>
            </a:r>
            <a:r>
              <a:rPr lang="cs-CZ" dirty="0" smtClean="0">
                <a:solidFill>
                  <a:schemeClr val="tx2"/>
                </a:solidFill>
              </a:rPr>
              <a:t>1</a:t>
            </a:r>
            <a:r>
              <a:rPr lang="en-US" dirty="0" smtClean="0">
                <a:solidFill>
                  <a:schemeClr val="tx2"/>
                </a:solidFill>
              </a:rPr>
              <a:t>]. </a:t>
            </a:r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Portréty  A . Ladové,http://hrusice.muzeumompv.cz/alena-ladova</a:t>
            </a:r>
            <a:r>
              <a:rPr lang="cs-CZ" dirty="0" smtClean="0">
                <a:solidFill>
                  <a:schemeClr val="tx2"/>
                </a:solidFill>
              </a:rPr>
              <a:t>/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Alena </a:t>
            </a:r>
            <a:r>
              <a:rPr lang="cs-CZ" dirty="0" err="1" smtClean="0">
                <a:solidFill>
                  <a:schemeClr val="tx2"/>
                </a:solidFill>
              </a:rPr>
              <a:t>Ladov</a:t>
            </a:r>
            <a:r>
              <a:rPr lang="cs-CZ" dirty="0" smtClean="0">
                <a:solidFill>
                  <a:schemeClr val="tx2"/>
                </a:solidFill>
              </a:rPr>
              <a:t>%C3%A1. In </a:t>
            </a:r>
            <a:r>
              <a:rPr lang="cs-CZ" i="1" dirty="0" smtClean="0">
                <a:solidFill>
                  <a:schemeClr val="tx2"/>
                </a:solidFill>
              </a:rPr>
              <a:t>Wikipedia : the free encyclopedia</a:t>
            </a:r>
            <a:r>
              <a:rPr lang="cs-CZ" dirty="0" smtClean="0">
                <a:solidFill>
                  <a:schemeClr val="tx2"/>
                </a:solidFill>
              </a:rPr>
              <a:t> [online]. St. Petersburg (Florida) : Wikipedia Foundation, 27.2008, last modified on 9.8.2011 [cit. 2011-11-06]. Dostupné z WWW: &lt;http://cs.wikipedia.org/wiki/Alena_Ladov%C3%A1&gt;.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LINDGRENOVÁ</a:t>
            </a:r>
            <a:r>
              <a:rPr lang="cs-CZ" dirty="0">
                <a:solidFill>
                  <a:schemeClr val="tx2"/>
                </a:solidFill>
              </a:rPr>
              <a:t>, Astrid, Alena LADOVÁ </a:t>
            </a:r>
            <a:r>
              <a:rPr lang="cs-CZ" dirty="0" smtClean="0">
                <a:solidFill>
                  <a:schemeClr val="tx2"/>
                </a:solidFill>
              </a:rPr>
              <a:t>, p</a:t>
            </a:r>
            <a:r>
              <a:rPr lang="cs-CZ" dirty="0" smtClean="0">
                <a:solidFill>
                  <a:schemeClr val="tx2"/>
                </a:solidFill>
              </a:rPr>
              <a:t>řeklad Karel </a:t>
            </a:r>
            <a:r>
              <a:rPr lang="cs-CZ" dirty="0">
                <a:solidFill>
                  <a:schemeClr val="tx2"/>
                </a:solidFill>
              </a:rPr>
              <a:t>ŠEBESTA. Lotta z Rošťácké uličky. 1.vydání. Praha: </a:t>
            </a:r>
            <a:r>
              <a:rPr lang="cs-CZ" dirty="0" smtClean="0">
                <a:solidFill>
                  <a:schemeClr val="tx2"/>
                </a:solidFill>
              </a:rPr>
              <a:t>Albatros, </a:t>
            </a:r>
            <a:r>
              <a:rPr lang="cs-CZ" dirty="0">
                <a:solidFill>
                  <a:schemeClr val="tx2"/>
                </a:solidFill>
              </a:rPr>
              <a:t>1992, obrázky str. </a:t>
            </a:r>
            <a:r>
              <a:rPr lang="cs-CZ" dirty="0" smtClean="0">
                <a:solidFill>
                  <a:schemeClr val="tx2"/>
                </a:solidFill>
              </a:rPr>
              <a:t>24,33,62,138. 13-720-92, </a:t>
            </a:r>
            <a:r>
              <a:rPr lang="cs-CZ" dirty="0">
                <a:solidFill>
                  <a:schemeClr val="tx2"/>
                </a:solidFill>
              </a:rPr>
              <a:t>14/45. ISBN 80-00-00115-2. </a:t>
            </a:r>
            <a:endParaRPr lang="cs-CZ" dirty="0" smtClean="0">
              <a:solidFill>
                <a:schemeClr val="tx2"/>
              </a:solidFill>
            </a:endParaRP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>
                <a:solidFill>
                  <a:schemeClr val="tx2"/>
                </a:solidFill>
              </a:rPr>
              <a:t>LADOVÁ, Alena, Miloš HOLAS a Hana STAUDKOVÁ. Živá abeceda: Učebnice pro </a:t>
            </a:r>
            <a:r>
              <a:rPr lang="cs-CZ" dirty="0" smtClean="0">
                <a:solidFill>
                  <a:schemeClr val="tx2"/>
                </a:solidFill>
              </a:rPr>
              <a:t>1.ročník </a:t>
            </a:r>
            <a:r>
              <a:rPr lang="cs-CZ" dirty="0">
                <a:solidFill>
                  <a:schemeClr val="tx2"/>
                </a:solidFill>
              </a:rPr>
              <a:t>základních škol. 3. vydání. Praha: </a:t>
            </a:r>
            <a:r>
              <a:rPr lang="cs-CZ" dirty="0" smtClean="0">
                <a:solidFill>
                  <a:schemeClr val="tx2"/>
                </a:solidFill>
              </a:rPr>
              <a:t>ALTER, </a:t>
            </a:r>
            <a:r>
              <a:rPr lang="cs-CZ" dirty="0">
                <a:solidFill>
                  <a:schemeClr val="tx2"/>
                </a:solidFill>
              </a:rPr>
              <a:t>1993, Titulní strana knihy. Učebnice I</a:t>
            </a:r>
            <a:r>
              <a:rPr lang="cs-CZ" dirty="0" smtClean="0">
                <a:solidFill>
                  <a:schemeClr val="tx2"/>
                </a:solidFill>
              </a:rPr>
              <a:t>. cyklus</a:t>
            </a:r>
            <a:r>
              <a:rPr lang="cs-CZ" dirty="0">
                <a:solidFill>
                  <a:schemeClr val="tx2"/>
                </a:solidFill>
              </a:rPr>
              <a:t>, 10-092701. ISBN 80-901207-8-4. </a:t>
            </a:r>
            <a:endParaRPr lang="cs-CZ" dirty="0" smtClean="0">
              <a:solidFill>
                <a:schemeClr val="tx2"/>
              </a:solidFill>
            </a:endParaRP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>
                <a:solidFill>
                  <a:schemeClr val="tx2"/>
                </a:solidFill>
              </a:rPr>
              <a:t/>
            </a:r>
            <a:br>
              <a:rPr lang="cs-CZ" dirty="0">
                <a:solidFill>
                  <a:schemeClr val="tx2"/>
                </a:solidFill>
              </a:rPr>
            </a:br>
            <a:r>
              <a:rPr lang="cs-CZ" dirty="0"/>
              <a:t/>
            </a:r>
            <a:br>
              <a:rPr lang="cs-CZ" dirty="0"/>
            </a:b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625</TotalTime>
  <Words>197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Snímek 2</vt:lpstr>
      <vt:lpstr>      Portrét Aleny Ladové </vt:lpstr>
      <vt:lpstr>Alena Ladová (1925 - 1992 Praha) </vt:lpstr>
      <vt:lpstr>  Tvorba</vt:lpstr>
      <vt:lpstr>Snímek 6</vt:lpstr>
      <vt:lpstr>Snímek 7</vt:lpstr>
      <vt:lpstr>Lotta z Rošťácké ulice</vt:lpstr>
      <vt:lpstr>Lotta z Rošťácké ulice</vt:lpstr>
      <vt:lpstr>      Učebnice: Živá abeceda  (1. ročník) Ilustrace: Alena Ladová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Ladová</dc:title>
  <dc:creator>oem</dc:creator>
  <cp:lastModifiedBy>oem</cp:lastModifiedBy>
  <cp:revision>27</cp:revision>
  <dcterms:created xsi:type="dcterms:W3CDTF">2011-04-30T19:21:52Z</dcterms:created>
  <dcterms:modified xsi:type="dcterms:W3CDTF">2012-04-18T18:59:14Z</dcterms:modified>
</cp:coreProperties>
</file>