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2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8" d="100"/>
          <a:sy n="108" d="100"/>
        </p:scale>
        <p:origin x="-72" y="-48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22.6.2015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22.6.2015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Comic Sans MS" panose="030F0702030302020204" pitchFamily="66" charset="0"/>
              </a:rPr>
              <a:t>ROD PODSTATNÝCH JMEN</a:t>
            </a:r>
          </a:p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Comic Sans MS" panose="030F0702030302020204" pitchFamily="66" charset="0"/>
              </a:rPr>
              <a:t>(JEDNOTNÉHO ČÍSLA)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Brno, Měšťanská 21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Rejsová Jana</a:t>
            </a:r>
          </a:p>
          <a:p>
            <a:pPr algn="l"/>
            <a:r>
              <a:rPr lang="cs-CZ" dirty="0" smtClean="0"/>
              <a:t>Předmět: Český jazyk a literatura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k procvičení učiva „rody podstatných jmen jednotného čísla“ ve 3. ročníku.</a:t>
            </a:r>
          </a:p>
          <a:p>
            <a:pPr algn="l"/>
            <a:endParaRPr lang="cs-CZ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 lvl="1"/>
            <a:r>
              <a:rPr lang="cs-CZ" sz="1400" dirty="0"/>
              <a:t>č</a:t>
            </a:r>
            <a:r>
              <a:rPr lang="cs-CZ" sz="1400" dirty="0" smtClean="0"/>
              <a:t>. 4 – Žáci zakroužkováním odlišnými barvami roztřídí podstatná jména podle rodu. Určí slovo nadřazené k daným slovům. Vymýšlí další slova podřazená a určuje jejich rod.</a:t>
            </a:r>
          </a:p>
          <a:p>
            <a:pPr lvl="1"/>
            <a:r>
              <a:rPr lang="cs-CZ" sz="1400" dirty="0"/>
              <a:t>č</a:t>
            </a:r>
            <a:r>
              <a:rPr lang="cs-CZ" sz="1400" dirty="0" smtClean="0"/>
              <a:t>. 5 – Žáci zapisují názvy předmětů z učebny do správných domečků podle rodu podstatných jmen.</a:t>
            </a:r>
          </a:p>
          <a:p>
            <a:pPr lvl="1"/>
            <a:r>
              <a:rPr lang="cs-CZ" sz="1400" dirty="0"/>
              <a:t>č</a:t>
            </a:r>
            <a:r>
              <a:rPr lang="cs-CZ" sz="1400" dirty="0" smtClean="0"/>
              <a:t>. 6 – Žáci vybírají z řad podstatných jmen slova, která do řad nepatří (na každém řádku jedno slovo). </a:t>
            </a:r>
          </a:p>
          <a:p>
            <a:pPr lvl="1"/>
            <a:r>
              <a:rPr lang="cs-CZ" sz="1400" dirty="0"/>
              <a:t>č</a:t>
            </a:r>
            <a:r>
              <a:rPr lang="cs-CZ" sz="1400" dirty="0" smtClean="0"/>
              <a:t>. 7 – Žáci u podstatných jmen určují rod a kroužkují odpovídající písmeno ze sloupce. Tato písmena tvoří tajenku.</a:t>
            </a:r>
            <a:endParaRPr lang="cs-CZ" sz="1000" dirty="0" smtClean="0"/>
          </a:p>
          <a:p>
            <a:pPr marL="457200" lvl="1" indent="0">
              <a:buNone/>
            </a:pPr>
            <a:endParaRPr lang="cs-CZ" sz="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 lvl="1"/>
            <a:r>
              <a:rPr lang="cs-CZ" sz="1400" dirty="0" smtClean="0"/>
              <a:t>Procvičení učiva „rody podstatných jmen jednotného čísla“.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74612"/>
            <a:ext cx="8229600" cy="589026"/>
          </a:xfrm>
        </p:spPr>
        <p:txBody>
          <a:bodyPr/>
          <a:lstStyle/>
          <a:p>
            <a:r>
              <a:rPr lang="cs-CZ" sz="2000" dirty="0" smtClean="0">
                <a:latin typeface="Comic Sans MS" panose="030F0702030302020204" pitchFamily="66" charset="0"/>
              </a:rPr>
              <a:t>Roztřiď podstatná jména podle rodu – zakroužkuj:</a:t>
            </a:r>
            <a:br>
              <a:rPr lang="cs-CZ" sz="2000" dirty="0" smtClean="0">
                <a:latin typeface="Comic Sans MS" panose="030F0702030302020204" pitchFamily="66" charset="0"/>
              </a:rPr>
            </a:br>
            <a:r>
              <a:rPr lang="cs-CZ" sz="2000" dirty="0" smtClean="0">
                <a:latin typeface="Comic Sans MS" panose="030F0702030302020204" pitchFamily="66" charset="0"/>
              </a:rPr>
              <a:t>r. m. – modře, r. ž. – zeleně, r. </a:t>
            </a:r>
            <a:r>
              <a:rPr lang="cs-CZ" sz="2000" dirty="0" err="1" smtClean="0">
                <a:latin typeface="Comic Sans MS" panose="030F0702030302020204" pitchFamily="66" charset="0"/>
              </a:rPr>
              <a:t>stř</a:t>
            </a:r>
            <a:r>
              <a:rPr lang="cs-CZ" sz="2000" dirty="0" smtClean="0">
                <a:latin typeface="Comic Sans MS" panose="030F0702030302020204" pitchFamily="66" charset="0"/>
              </a:rPr>
              <a:t>. - černě</a:t>
            </a:r>
            <a:endParaRPr lang="cs-CZ" sz="20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2256" y="1193447"/>
            <a:ext cx="8229600" cy="31750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CHLÉB	MÁSLO	ŘÍZEK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	SÝR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MASO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MARMELÁDA		KOLÁČ		RÝŽE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ROHLÍK	POLÉVKA	SALÁM		KNEDLÍK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PAŠTIKA	JOGURT	TLAČENKA</a:t>
            </a:r>
          </a:p>
          <a:p>
            <a:pPr marL="0" indent="0">
              <a:buNone/>
            </a:pPr>
            <a:endParaRPr lang="cs-CZ" sz="1400" dirty="0" smtClean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Comic Sans MS" panose="030F0702030302020204" pitchFamily="66" charset="0"/>
              </a:rPr>
              <a:t>Jaké je slovo nadřazené? Vymýšlej další slova podřazená.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118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792" y="960623"/>
            <a:ext cx="8229600" cy="459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000" dirty="0">
                <a:latin typeface="Comic Sans MS" panose="030F0702030302020204" pitchFamily="66" charset="0"/>
                <a:ea typeface="+mn-ea"/>
                <a:cs typeface="+mn-cs"/>
              </a:rPr>
              <a:t>Rozhlédni se po třídě. Zapisuj </a:t>
            </a:r>
            <a:r>
              <a:rPr lang="cs-CZ" sz="2000" dirty="0" err="1" smtClean="0">
                <a:latin typeface="Comic Sans MS" panose="030F0702030302020204" pitchFamily="66" charset="0"/>
                <a:ea typeface="+mn-ea"/>
                <a:cs typeface="+mn-cs"/>
              </a:rPr>
              <a:t>podst</a:t>
            </a:r>
            <a:r>
              <a:rPr lang="cs-CZ" sz="2000" dirty="0">
                <a:latin typeface="Comic Sans MS" panose="030F0702030302020204" pitchFamily="66" charset="0"/>
                <a:ea typeface="+mn-ea"/>
                <a:cs typeface="+mn-cs"/>
              </a:rPr>
              <a:t>.</a:t>
            </a:r>
            <a:r>
              <a:rPr lang="cs-CZ" sz="2000" dirty="0" smtClean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cs-CZ" sz="2000" dirty="0" err="1">
                <a:latin typeface="Comic Sans MS" panose="030F0702030302020204" pitchFamily="66" charset="0"/>
                <a:ea typeface="+mn-ea"/>
                <a:cs typeface="+mn-cs"/>
              </a:rPr>
              <a:t>j</a:t>
            </a:r>
            <a:r>
              <a:rPr lang="cs-CZ" sz="2000" dirty="0" err="1" smtClean="0">
                <a:latin typeface="Comic Sans MS" panose="030F0702030302020204" pitchFamily="66" charset="0"/>
                <a:ea typeface="+mn-ea"/>
                <a:cs typeface="+mn-cs"/>
              </a:rPr>
              <a:t>m</a:t>
            </a:r>
            <a:r>
              <a:rPr lang="cs-CZ" sz="2000" dirty="0" smtClean="0">
                <a:latin typeface="Comic Sans MS" panose="030F0702030302020204" pitchFamily="66" charset="0"/>
                <a:ea typeface="+mn-ea"/>
                <a:cs typeface="+mn-cs"/>
              </a:rPr>
              <a:t>. </a:t>
            </a:r>
            <a:r>
              <a:rPr lang="cs-CZ" sz="2000" dirty="0">
                <a:latin typeface="Comic Sans MS" panose="030F0702030302020204" pitchFamily="66" charset="0"/>
                <a:ea typeface="+mn-ea"/>
                <a:cs typeface="+mn-cs"/>
              </a:rPr>
              <a:t>do správného domečku.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/>
          <a:srcRect l="14563" t="24960" r="52835" b="43288"/>
          <a:stretch/>
        </p:blipFill>
        <p:spPr>
          <a:xfrm>
            <a:off x="2216875" y="1434729"/>
            <a:ext cx="4731434" cy="28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82890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dirty="0" smtClean="0">
                <a:latin typeface="Comic Sans MS" panose="030F0702030302020204" pitchFamily="66" charset="0"/>
              </a:rPr>
              <a:t>Která slova do řad nepatří?</a:t>
            </a:r>
            <a:endParaRPr lang="cs-CZ" sz="20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91630"/>
            <a:ext cx="8229600" cy="3175000"/>
          </a:xfrm>
        </p:spPr>
        <p:txBody>
          <a:bodyPr/>
          <a:lstStyle/>
          <a:p>
            <a:r>
              <a:rPr lang="cs-CZ" dirty="0" smtClean="0"/>
              <a:t>DŘEVO, KOTĚ, PROSTĚRADLO, PAPÍR, UMYVADLO</a:t>
            </a:r>
          </a:p>
          <a:p>
            <a:r>
              <a:rPr lang="cs-CZ" dirty="0" smtClean="0"/>
              <a:t>NÁPOVĚDA, NOHAVICE, PLOT, SLEPICE,  ANDULKA</a:t>
            </a:r>
          </a:p>
          <a:p>
            <a:r>
              <a:rPr lang="cs-CZ" dirty="0" smtClean="0"/>
              <a:t>PEŘÍ, </a:t>
            </a:r>
            <a:r>
              <a:rPr lang="cs-CZ" dirty="0" smtClean="0"/>
              <a:t>TRUHLÁŘ</a:t>
            </a:r>
            <a:r>
              <a:rPr lang="cs-CZ" dirty="0" smtClean="0"/>
              <a:t>, OBĚD, HŘEBEC, NÁKUP, JEZEVČÍK</a:t>
            </a:r>
          </a:p>
          <a:p>
            <a:r>
              <a:rPr lang="cs-CZ" dirty="0" smtClean="0"/>
              <a:t>PAMPELIŠKA, OPICE, BANKOVKA, VODA, STAVENÍ</a:t>
            </a:r>
          </a:p>
          <a:p>
            <a:r>
              <a:rPr lang="cs-CZ" dirty="0" smtClean="0"/>
              <a:t>BRNO, POVÍDÁNÍ, NÁLADA, PRASE, PERO, OVOCE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8677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anose="030F0702030302020204" pitchFamily="66" charset="0"/>
              </a:rPr>
              <a:t>Křížovka</a:t>
            </a:r>
            <a:endParaRPr lang="cs-CZ" dirty="0">
              <a:latin typeface="Comic Sans MS" panose="030F0702030302020204" pitchFamily="66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 cstate="print"/>
          <a:srcRect l="27642" t="37788" r="52513" b="47824"/>
          <a:stretch/>
        </p:blipFill>
        <p:spPr>
          <a:xfrm>
            <a:off x="1144214" y="1682510"/>
            <a:ext cx="3168352" cy="1435732"/>
          </a:xfrm>
          <a:prstGeom prst="rect">
            <a:avLst/>
          </a:prstGeo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/>
          <a:srcRect l="27168" t="53420" r="52751" b="22955"/>
          <a:stretch/>
        </p:blipFill>
        <p:spPr>
          <a:xfrm>
            <a:off x="4884241" y="1361090"/>
            <a:ext cx="3175158" cy="233467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130407" y="3754298"/>
            <a:ext cx="5832648" cy="388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b="1" dirty="0">
                <a:latin typeface="Batang" panose="02030600000101010101" pitchFamily="18" charset="-127"/>
                <a:ea typeface="Calibri" panose="020F0502020204030204" pitchFamily="34" charset="0"/>
                <a:cs typeface="Aharoni" panose="02010803020104030203" pitchFamily="2" charset="-79"/>
              </a:rPr>
              <a:t>TAJENKA: </a:t>
            </a:r>
            <a:r>
              <a:rPr lang="cs-CZ" dirty="0" smtClean="0">
                <a:latin typeface="Times New Roman" panose="02020603050405020304" pitchFamily="18" charset="0"/>
                <a:ea typeface="Batang" panose="02030600000101010101" pitchFamily="18" charset="-127"/>
                <a:cs typeface="Times New Roman" panose="02020603050405020304" pitchFamily="18" charset="0"/>
              </a:rPr>
              <a:t>_____________________________________</a:t>
            </a:r>
            <a:endParaRPr lang="cs-CZ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7643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microsoft.com/office/infopath/2007/PartnerControls"/>
    <ds:schemaRef ds:uri="http://purl.org/dc/elements/1.1/"/>
    <ds:schemaRef ds:uri="http://purl.org/dc/terms/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</TotalTime>
  <Words>264</Words>
  <Application>Microsoft Office PowerPoint</Application>
  <PresentationFormat>Předvádění na obrazovce (16:9)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Snímek 2</vt:lpstr>
      <vt:lpstr>Metodický pokyn</vt:lpstr>
      <vt:lpstr>Roztřiď podstatná jména podle rodu – zakroužkuj: r. m. – modře, r. ž. – zeleně, r. stř. - černě</vt:lpstr>
      <vt:lpstr>Rozhlédni se po třídě. Zapisuj podst. jm. do správného domečku.</vt:lpstr>
      <vt:lpstr>Která slova do řad nepatří?</vt:lpstr>
      <vt:lpstr>Křížovka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27</cp:revision>
  <dcterms:created xsi:type="dcterms:W3CDTF">2014-10-07T08:27:59Z</dcterms:created>
  <dcterms:modified xsi:type="dcterms:W3CDTF">2015-06-22T18:18:29Z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