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4"/>
  </p:notesMasterIdLst>
  <p:handoutMasterIdLst>
    <p:handoutMasterId r:id="rId25"/>
  </p:handoutMasterIdLst>
  <p:sldIdLst>
    <p:sldId id="272" r:id="rId3"/>
    <p:sldId id="303" r:id="rId4"/>
    <p:sldId id="304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298" r:id="rId13"/>
    <p:sldId id="299" r:id="rId14"/>
    <p:sldId id="313" r:id="rId15"/>
    <p:sldId id="314" r:id="rId16"/>
    <p:sldId id="275" r:id="rId17"/>
    <p:sldId id="277" r:id="rId18"/>
    <p:sldId id="276" r:id="rId19"/>
    <p:sldId id="278" r:id="rId20"/>
    <p:sldId id="279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největší nejmenší" id="{1AEBD78D-C512-4D83-87B2-F6CAE0D1A293}">
          <p14:sldIdLst>
            <p14:sldId id="303"/>
            <p14:sldId id="304"/>
            <p14:sldId id="306"/>
          </p14:sldIdLst>
        </p14:section>
        <p14:section name="seřaď od nejmenšího" id="{45B05A2A-43A2-4769-984E-5ECD76DDE607}">
          <p14:sldIdLst>
            <p14:sldId id="307"/>
            <p14:sldId id="308"/>
            <p14:sldId id="309"/>
            <p14:sldId id="310"/>
            <p14:sldId id="311"/>
            <p14:sldId id="312"/>
          </p14:sldIdLst>
        </p14:section>
        <p14:section name="počítání" id="{06F42C3C-8F26-4C8E-9ED8-0BA1D2048C35}">
          <p14:sldIdLst>
            <p14:sldId id="298"/>
            <p14:sldId id="299"/>
          </p14:sldIdLst>
        </p14:section>
        <p14:section name="pracovní listy" id="{0E30CBA9-0D90-428A-AC20-4342E0C3A0BB}">
          <p14:sldIdLst>
            <p14:sldId id="313"/>
            <p14:sldId id="31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CA08"/>
    <a:srgbClr val="007F00"/>
    <a:srgbClr val="FFC700"/>
    <a:srgbClr val="E00202"/>
    <a:srgbClr val="0000FF"/>
    <a:srgbClr val="7F007F"/>
    <a:srgbClr val="F0FAFF"/>
    <a:srgbClr val="CCECFF"/>
    <a:srgbClr val="3A3B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25" autoAdjust="0"/>
    <p:restoredTop sz="94660"/>
  </p:normalViewPr>
  <p:slideViewPr>
    <p:cSldViewPr snapToGrid="0">
      <p:cViewPr varScale="1">
        <p:scale>
          <a:sx n="73" d="100"/>
          <a:sy n="73" d="100"/>
        </p:scale>
        <p:origin x="-90" y="-7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12" Type="http://schemas.openxmlformats.org/officeDocument/2006/relationships/image" Target="../media/image19.png"/><Relationship Id="rId17" Type="http://schemas.openxmlformats.org/officeDocument/2006/relationships/image" Target="../media/image22.png"/><Relationship Id="rId2" Type="http://schemas.openxmlformats.org/officeDocument/2006/relationships/image" Target="../media/image4.png"/><Relationship Id="rId16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8.png"/><Relationship Id="rId5" Type="http://schemas.openxmlformats.org/officeDocument/2006/relationships/image" Target="../media/image8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image" Target="../media/image13.png"/><Relationship Id="rId1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11.png"/><Relationship Id="rId7" Type="http://schemas.openxmlformats.org/officeDocument/2006/relationships/image" Target="../media/image29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5.png"/><Relationship Id="rId7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35.png"/><Relationship Id="rId4" Type="http://schemas.microsoft.com/office/2007/relationships/hdphoto" Target="../media/hdphoto1.wdp"/><Relationship Id="rId9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Doprava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Rozměry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uto, Malé, Ford, Vozidlo, Do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37116" y="981229"/>
            <a:ext cx="1990579" cy="10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aktor, Zemědělství, Farma, Kombaj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227" y="2355963"/>
            <a:ext cx="2133525" cy="141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1665" y="5470540"/>
            <a:ext cx="2950354" cy="147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elké, Zatížení, Jeřáb, Konstruk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4893" y="2644578"/>
            <a:ext cx="2435694" cy="178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838" y="4967048"/>
            <a:ext cx="2413213" cy="124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Nákladní Auto, Doprava, Těžkých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5348" y="3499049"/>
            <a:ext cx="3175022" cy="198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Vláček, Lokomotiva, Vlak, Hračk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73428" y="2080322"/>
            <a:ext cx="1767995" cy="110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404" y="814679"/>
            <a:ext cx="2816760" cy="140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0858" y="4018741"/>
            <a:ext cx="1469926" cy="119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Letecké Společnosti, Dopravní Letoun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227" y="401481"/>
            <a:ext cx="2124468" cy="107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Vrtulník, Rotory, Létání, Vozidlo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1806" y="2223059"/>
            <a:ext cx="2215905" cy="152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Horkovzdušný Balón, Bublina, Barvitý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0695" y="488648"/>
            <a:ext cx="2758351" cy="206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56293" y="216815"/>
            <a:ext cx="26549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Který obrázek je největší?</a:t>
            </a:r>
            <a:endParaRPr lang="cs-CZ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1166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uto, Malé, Ford, Vozidlo, Do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2223" y="378399"/>
            <a:ext cx="2173416" cy="120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aktor, Zemědělství, Farma, Kombaj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981" y="2548114"/>
            <a:ext cx="2133525" cy="141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7830" y="5231219"/>
            <a:ext cx="4077809" cy="171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elké, Zatížení, Jeřáb, Konstruk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329" y="2810650"/>
            <a:ext cx="2583678" cy="189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352" y="5035153"/>
            <a:ext cx="3223779" cy="165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Nákladní Auto, Doprava, Těžkých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5348" y="3499049"/>
            <a:ext cx="3175022" cy="198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Vláček, Lokomotiva, Vlak, Hračk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9885" y="1877943"/>
            <a:ext cx="2137101" cy="134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3867" y="700251"/>
            <a:ext cx="3142137" cy="157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1760" y="5111389"/>
            <a:ext cx="1617052" cy="131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Letecké Společnosti, Dopravní Letoun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229" y="862940"/>
            <a:ext cx="1785241" cy="90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Vrtulník, Rotory, Létání, Vozidlo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7125" y="2158109"/>
            <a:ext cx="2526127" cy="174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Horkovzdušný Balón, Bublina, Barvitý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217" y="529936"/>
            <a:ext cx="3040952" cy="228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45184" y="307332"/>
            <a:ext cx="27350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Který obrázek je nejmenší?</a:t>
            </a:r>
            <a:endParaRPr lang="cs-CZ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5898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5" dur="2000" fill="hold"/>
                                        <p:tgtEl>
                                          <p:spTgt spid="1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uto, Malé, Ford, Vozidlo, Do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2223" y="378399"/>
            <a:ext cx="2173416" cy="120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aktor, Zemědělství, Farma, Kombaj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981" y="2548114"/>
            <a:ext cx="2133525" cy="141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7830" y="5231219"/>
            <a:ext cx="4077809" cy="171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elké, Zatížení, Jeřáb, Konstruk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329" y="2810650"/>
            <a:ext cx="2583678" cy="189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352" y="5035153"/>
            <a:ext cx="3223779" cy="165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Nákladní Auto, Doprava, Těžkých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5348" y="3499049"/>
            <a:ext cx="3175022" cy="198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Vláček, Lokomotiva, Vlak, Hračk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9885" y="1877943"/>
            <a:ext cx="2137101" cy="134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3867" y="700251"/>
            <a:ext cx="3142137" cy="157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1760" y="5111389"/>
            <a:ext cx="1617052" cy="131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Letecké Společnosti, Dopravní Letoun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229" y="862940"/>
            <a:ext cx="1785241" cy="90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Vrtulník, Rotory, Létání, Vozidlo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7125" y="2158109"/>
            <a:ext cx="2526127" cy="174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Horkovzdušný Balón, Bublina, Barvitý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217" y="529936"/>
            <a:ext cx="3040952" cy="228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470" y="216815"/>
            <a:ext cx="535632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Který dopravní prostředek je nejmenší ve skutečnosti?</a:t>
            </a:r>
            <a:endParaRPr lang="cs-CZ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0709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10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03245" y="961697"/>
            <a:ext cx="4160133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5799157" y="1373355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3643" y="3337015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912242" y="3173314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0930" y="215994"/>
            <a:ext cx="82914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Ano, nejmenší je motorka</a:t>
            </a:r>
            <a:r>
              <a:rPr lang="cs-CZ" b="1" dirty="0" smtClean="0">
                <a:latin typeface="Calibri" panose="020F0502020204030204" pitchFamily="34" charset="0"/>
              </a:rPr>
              <a:t>… a </a:t>
            </a:r>
            <a:r>
              <a:rPr lang="cs-CZ" b="1" dirty="0" smtClean="0">
                <a:latin typeface="Calibri" panose="020F0502020204030204" pitchFamily="34" charset="0"/>
              </a:rPr>
              <a:t>co je druhý nejmenší dopravní prostředek?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1474" y="3012392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885" y="4745421"/>
            <a:ext cx="2457286" cy="1539642"/>
          </a:xfrm>
          <a:prstGeom prst="rect">
            <a:avLst/>
          </a:prstGeom>
        </p:spPr>
      </p:pic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57010" y="4935540"/>
            <a:ext cx="2234995" cy="11594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41811" y="1227252"/>
            <a:ext cx="3108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405694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03244" y="961697"/>
            <a:ext cx="7354187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721" y="1124097"/>
            <a:ext cx="2234995" cy="1159404"/>
          </a:xfrm>
          <a:prstGeom prst="rect">
            <a:avLst/>
          </a:prstGeom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1135503" y="2915834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87101" y="2045213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8585316" y="4307124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0931" y="215994"/>
            <a:ext cx="84268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Správně, ještěrka (vysokozdvižný vozík). A který prostředek je na řadě teď?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4467868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4736" y="3074911"/>
            <a:ext cx="2457286" cy="15396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914736" y="1195968"/>
            <a:ext cx="3108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90549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03244" y="961697"/>
            <a:ext cx="10237208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721" y="1124097"/>
            <a:ext cx="2234995" cy="1159404"/>
          </a:xfrm>
          <a:prstGeom prst="rect">
            <a:avLst/>
          </a:prstGeom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6459239" y="3585003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2545" y="5016965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403244" y="4207742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0931" y="215994"/>
            <a:ext cx="457823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Samozřejmě, auto. A co je jen o kousek větší?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9006" y="1140807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5073" y="2709580"/>
            <a:ext cx="2457286" cy="15396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847127" y="1195968"/>
            <a:ext cx="3108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87340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03244" y="961697"/>
            <a:ext cx="10237208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721" y="1124097"/>
            <a:ext cx="2234995" cy="1159404"/>
          </a:xfrm>
          <a:prstGeom prst="rect">
            <a:avLst/>
          </a:prstGeom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7302764" y="4036097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033" y="4417371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3687937" y="3392612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0930" y="215994"/>
            <a:ext cx="85845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Ano, je to mikrobus. Který dopravní prostředek ze zbývajících tří je nejmenší?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9006" y="1140807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3403" y="1012757"/>
            <a:ext cx="2457286" cy="153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1233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03244" y="2993810"/>
            <a:ext cx="3522370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03244" y="961697"/>
            <a:ext cx="10237208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721" y="1124097"/>
            <a:ext cx="2234995" cy="1159404"/>
          </a:xfrm>
          <a:prstGeom prst="rect">
            <a:avLst/>
          </a:prstGeom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5107945" y="2958715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7652" y="3132181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7198552" y="4093834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0930" y="215994"/>
            <a:ext cx="619762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A poslední otázka – co je větší, kamion nebo zaoceánská loď?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9006" y="1140807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3403" y="1012757"/>
            <a:ext cx="2457286" cy="153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6853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03243" y="2993810"/>
            <a:ext cx="11326301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03244" y="961697"/>
            <a:ext cx="10237208" cy="15467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721" y="1124097"/>
            <a:ext cx="2234995" cy="1159404"/>
          </a:xfrm>
          <a:prstGeom prst="rect">
            <a:avLst/>
          </a:prstGeom>
        </p:spPr>
      </p:pic>
      <p:pic>
        <p:nvPicPr>
          <p:cNvPr id="103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701" b="19729"/>
          <a:stretch/>
        </p:blipFill>
        <p:spPr bwMode="auto">
          <a:xfrm>
            <a:off x="3863245" y="3268824"/>
            <a:ext cx="4181213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nér, Autobus, Červená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7652" y="3132181"/>
            <a:ext cx="2738566" cy="140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Titanic, Loď, Člun, Parník, Legend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732" b="15041"/>
          <a:stretch/>
        </p:blipFill>
        <p:spPr bwMode="auto">
          <a:xfrm>
            <a:off x="8331485" y="3324003"/>
            <a:ext cx="3142137" cy="102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Motorka, Rychle, Rychlost, Spo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74" y="1140807"/>
            <a:ext cx="1459281" cy="118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3243" y="215994"/>
            <a:ext cx="7641215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Loď je větší, na jedné z mnoha palub bez problému zaparkuje několik kamionů. 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5" name="Picture 4" descr="Auto, Malé, Ford, Vozidlo, Doprava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9006" y="1140807"/>
            <a:ext cx="2324634" cy="128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3403" y="1012757"/>
            <a:ext cx="2457286" cy="153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6689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ECFF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153484" y="304101"/>
            <a:ext cx="7456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Označ dopravní prostředky, které mají alespoň čtyři kola.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Picture 4" descr="Auto, Malé, Ford, Vozidlo, Do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4766" y="2264566"/>
            <a:ext cx="1353366" cy="74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Traktor, Zemědělství, Farma, Kombaj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3737" y="2225038"/>
            <a:ext cx="1582222" cy="105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Nákladní Auto, Červená, 18-Kolář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79" b="21334"/>
          <a:stretch/>
        </p:blipFill>
        <p:spPr bwMode="auto">
          <a:xfrm>
            <a:off x="2237897" y="956455"/>
            <a:ext cx="2889698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Trenér, Autobus, Červená, Dopra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1956" y="2552514"/>
            <a:ext cx="1824349" cy="93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Nákladní Auto, Doprava, Těžkých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6174" y="3954213"/>
            <a:ext cx="1697297" cy="106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2" descr="Titanic, Loď, Člun, Parník, Legenda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296" b="19169"/>
          <a:stretch/>
        </p:blipFill>
        <p:spPr bwMode="auto">
          <a:xfrm>
            <a:off x="249614" y="5315342"/>
            <a:ext cx="2606898" cy="91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4" descr="Motorka, Rychle, Rychlost, Spor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56840" y="5203432"/>
            <a:ext cx="1427514" cy="1162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6" descr="Letecké Společnosti, Dopravní Letoun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3554">
            <a:off x="5913124" y="1172977"/>
            <a:ext cx="2207392" cy="111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3732" y="3490749"/>
            <a:ext cx="1734216" cy="10865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8603" y="4083041"/>
            <a:ext cx="1127541" cy="93198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32" t="14510" r="6263" b="23116"/>
          <a:stretch/>
        </p:blipFill>
        <p:spPr>
          <a:xfrm>
            <a:off x="249614" y="3531276"/>
            <a:ext cx="1584819" cy="110937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609885" y="304101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  <p:pic>
        <p:nvPicPr>
          <p:cNvPr id="12" name="Picture 28" descr="Vrtulník, Rotory, Létání, Vozidlo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36948">
            <a:off x="6309124" y="3203331"/>
            <a:ext cx="1465619" cy="101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87288" y="1953774"/>
            <a:ext cx="1297066" cy="780266"/>
          </a:xfrm>
          <a:prstGeom prst="rect">
            <a:avLst/>
          </a:prstGeom>
        </p:spPr>
      </p:pic>
      <p:pic>
        <p:nvPicPr>
          <p:cNvPr id="22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8333" b="97778" l="27917" r="72917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18" t="16202" r="24829"/>
          <a:stretch/>
        </p:blipFill>
        <p:spPr bwMode="auto">
          <a:xfrm>
            <a:off x="166518" y="1278244"/>
            <a:ext cx="1347538" cy="1733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0348" y="4085963"/>
            <a:ext cx="1561216" cy="84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16339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0000">
            <a:off x="1528784" y="1027335"/>
            <a:ext cx="7241844" cy="36209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903685" y="595084"/>
            <a:ext cx="268686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Kolik má vláček vagonků?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352216" y="1359330"/>
            <a:ext cx="997327" cy="1058779"/>
          </a:xfrm>
          <a:prstGeom prst="rect">
            <a:avLst/>
          </a:prstGeom>
          <a:solidFill>
            <a:srgbClr val="FFC7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1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352216" y="2648461"/>
            <a:ext cx="997327" cy="1058779"/>
          </a:xfrm>
          <a:prstGeom prst="rect">
            <a:avLst/>
          </a:prstGeom>
          <a:solidFill>
            <a:srgbClr val="007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60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357070" y="3937592"/>
            <a:ext cx="997327" cy="1058779"/>
          </a:xfrm>
          <a:prstGeom prst="rect">
            <a:avLst/>
          </a:prstGeom>
          <a:solidFill>
            <a:srgbClr val="0000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3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352216" y="5226723"/>
            <a:ext cx="997327" cy="1058779"/>
          </a:xfrm>
          <a:prstGeom prst="rect">
            <a:avLst/>
          </a:prstGeom>
          <a:solidFill>
            <a:srgbClr val="E0020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4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355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2" grpId="0" animBg="1"/>
      <p:bldP spid="12" grpId="1" animBg="1"/>
      <p:bldP spid="13" grpId="0" animBg="1"/>
      <p:bldP spid="14" grpId="0" animBg="1"/>
      <p:bldP spid="14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6611" y="261223"/>
            <a:ext cx="285967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Které plavidlo je nejdelší?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03969" y="896050"/>
            <a:ext cx="229107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Kdo je nejhlouběji?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46359" y="1864439"/>
            <a:ext cx="321382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Které plavidlo může i do vany?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41035" y="2297940"/>
            <a:ext cx="268254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Které plavidlo pohání vítr?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13" name="Picture 22" descr="Titanic, Loď, Člun, Parník, Legen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093" y="194276"/>
            <a:ext cx="5218449" cy="260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rajekt, &amp;Ccaron;lun, Mo&amp;rcaron;e, Lo&amp;dcaron;, &amp;Ccaron;erve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6654" y="2597319"/>
            <a:ext cx="5215346" cy="260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chetnice, &amp;Ccaron;lun, Placht&amp;ecaron;ní, Vítr, Plachty, Lo&amp;dcaron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2425" y="2297940"/>
            <a:ext cx="1485408" cy="256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rak, Lo&amp;dcaron;, Vmá&amp;ccaron;knutý, Vy&amp;rcaron;ešil, Zlomený, Únik, Zni&amp;ccaron;i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088" y="4983397"/>
            <a:ext cx="2051484" cy="185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igami, Papírových Lodi&amp;ccaron;ek, Kniha Lo&amp;dcaron;, Papír, Lo&amp;dcaron;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8817" y="3670034"/>
            <a:ext cx="1754868" cy="94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yby, Prehistorický, Ponorka, Vodní Rostlina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162" t="48341" r="-1644" b="13318"/>
          <a:stretch/>
        </p:blipFill>
        <p:spPr bwMode="auto">
          <a:xfrm>
            <a:off x="9139891" y="5015625"/>
            <a:ext cx="2620294" cy="182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812425" y="254274"/>
            <a:ext cx="321382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Které plavidlo využívá armáda?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158033" y="1229368"/>
            <a:ext cx="2752452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Které plavidlo je nejstarší?</a:t>
            </a:r>
            <a:endParaRPr lang="cs-CZ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9386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0332" y="300161"/>
            <a:ext cx="2505528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Kdo létá nejrychleji?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33096" y="991836"/>
            <a:ext cx="17522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Kdo létá tiše? 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406094" y="585319"/>
            <a:ext cx="1766389" cy="22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6" descr="Letecké Společnosti, Dopravní Letou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571" y="4039766"/>
            <a:ext cx="4230564" cy="213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76652" y="4141532"/>
            <a:ext cx="24860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12801" y="1648711"/>
            <a:ext cx="321382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Kdo přepraví nejvíce pasažérů?</a:t>
            </a:r>
            <a:endParaRPr lang="cs-CZ" b="1" dirty="0"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95388" y="2223584"/>
            <a:ext cx="321382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solidFill>
                  <a:prstClr val="black"/>
                </a:solidFill>
              </a:defRPr>
            </a:lvl1pPr>
          </a:lstStyle>
          <a:p>
            <a:r>
              <a:rPr lang="cs-CZ" b="1" dirty="0" smtClean="0">
                <a:latin typeface="Calibri" panose="020F0502020204030204" pitchFamily="34" charset="0"/>
              </a:rPr>
              <a:t>Kdo je nejtěžší? A kdo nejlehčí?</a:t>
            </a:r>
            <a:endParaRPr lang="cs-CZ" b="1" dirty="0">
              <a:latin typeface="Calibri" panose="020F0502020204030204" pitchFamily="34" charset="0"/>
            </a:endParaRPr>
          </a:p>
        </p:txBody>
      </p:sp>
      <p:pic>
        <p:nvPicPr>
          <p:cNvPr id="2050" name="Picture 2" descr="Dvojplošník, &amp;Ccaron;ervená, K&amp;rcaron;ídla, Letectví, Plátno, Trup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1870" y="698526"/>
            <a:ext cx="3071087" cy="153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4605" y="2582430"/>
            <a:ext cx="2990681" cy="149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1940" y="3412370"/>
            <a:ext cx="2916645" cy="145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Letadla, Let, Otá&amp;ccaron;ení, Letoun, Doprava, Roviny, Létání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905239" y="2305587"/>
            <a:ext cx="2821388" cy="177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5965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</a:t>
            </a:r>
            <a:r>
              <a:rPr lang="cs-CZ" dirty="0" smtClean="0"/>
              <a:t>– KUMUČ (kostičky od nejmenší po největší, pastelky, čisté papíry).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dopravních prostředků – seřazování obrázků dle velikosti, počty. 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Rozpozna</a:t>
            </a:r>
            <a:r>
              <a:rPr lang="cs-CZ" dirty="0" smtClean="0"/>
              <a:t>,t </a:t>
            </a:r>
            <a:r>
              <a:rPr lang="cs-CZ" dirty="0" smtClean="0"/>
              <a:t>co je malé či velké. Seřadit předměty od největšího po nejmenší a naopak. </a:t>
            </a:r>
          </a:p>
          <a:p>
            <a:r>
              <a:rPr lang="cs-CZ" dirty="0" smtClean="0"/>
              <a:t>Opakování počtů.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510062"/>
            <a:ext cx="9509760" cy="3524813"/>
          </a:xfrm>
        </p:spPr>
        <p:txBody>
          <a:bodyPr>
            <a:noAutofit/>
          </a:bodyPr>
          <a:lstStyle/>
          <a:p>
            <a:r>
              <a:rPr lang="cs-CZ" sz="1700" dirty="0" smtClean="0"/>
              <a:t>Jednotlivé snímky jsou zaměřeny na hledání největších a nejmenších obrázků či dopravních prostředků. Poslední dva snímky jsou zaměřeny na počty. Na všechny obrázky se vždy musí kliknout, aby animace fungovala správně.</a:t>
            </a:r>
          </a:p>
          <a:p>
            <a:r>
              <a:rPr lang="cs-CZ" sz="1700" b="1" dirty="0" smtClean="0"/>
              <a:t>Snímek 2-4 </a:t>
            </a:r>
            <a:r>
              <a:rPr lang="cs-CZ" sz="1700" dirty="0" smtClean="0"/>
              <a:t>: na snímku má zůstat pouze jeden obrázek dle zadání, který se po kliknutí zvětší, všechny ostatní po kliknutí zmizí.</a:t>
            </a:r>
          </a:p>
          <a:p>
            <a:r>
              <a:rPr lang="cs-CZ" sz="1700" b="1" dirty="0" smtClean="0"/>
              <a:t>Snímek 5-10 </a:t>
            </a:r>
            <a:r>
              <a:rPr lang="cs-CZ" sz="1700" dirty="0" smtClean="0"/>
              <a:t>: při špatné odpovědi obrázek zmizí, při správné odpovědi Vás to přepne na dalším snímek.</a:t>
            </a:r>
          </a:p>
          <a:p>
            <a:r>
              <a:rPr lang="cs-CZ" sz="1700" b="1" dirty="0" smtClean="0"/>
              <a:t>Snímek 11 </a:t>
            </a:r>
            <a:r>
              <a:rPr lang="cs-CZ" sz="1700" dirty="0" smtClean="0"/>
              <a:t>: při špatné odpovědi se obrázek zakývá, při správné odpovědi se obrázek zatočí. Po kliknutí na otazník se odhalí správné obrázky. </a:t>
            </a:r>
            <a:r>
              <a:rPr lang="cs-CZ" sz="1700" dirty="0"/>
              <a:t>(Při prezentaci mohou děti využít nástroj „pero“, kterým označí správné odpovědi. Po dotyku na otazník špatné odpovědi zmizí a děti si tak ověří svůj výběr</a:t>
            </a:r>
            <a:r>
              <a:rPr lang="cs-CZ" sz="1700" dirty="0" smtClean="0"/>
              <a:t>.)</a:t>
            </a:r>
          </a:p>
          <a:p>
            <a:r>
              <a:rPr lang="cs-CZ" sz="1700" b="1" dirty="0" smtClean="0"/>
              <a:t>Snímek 12 </a:t>
            </a:r>
            <a:r>
              <a:rPr lang="cs-CZ" sz="1700" dirty="0" smtClean="0"/>
              <a:t>: špatné číslo po dotyku zesvětlá, správné problikne a ozve se aplaus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Cílem </a:t>
            </a:r>
            <a:r>
              <a:rPr lang="cs-CZ" dirty="0"/>
              <a:t>práce </a:t>
            </a:r>
            <a:r>
              <a:rPr lang="cs-CZ" dirty="0" smtClean="0"/>
              <a:t>je přiřadit správný obrázek k dané otázce – rozlišujeme barvami.</a:t>
            </a:r>
          </a:p>
          <a:p>
            <a:r>
              <a:rPr lang="cs-CZ" b="1" dirty="0" smtClean="0"/>
              <a:t>Pracovní list 1 (snímek č.13) </a:t>
            </a:r>
            <a:r>
              <a:rPr lang="cs-CZ" dirty="0" smtClean="0"/>
              <a:t>: každá otázka na pracovním listu je jinou barvou – k otázce vždy zakroužkujeme jeden obrázek. Poté z papíru vyrobíme parník.</a:t>
            </a:r>
          </a:p>
          <a:p>
            <a:pPr lvl="0"/>
            <a:r>
              <a:rPr lang="cs-CZ" b="1" dirty="0" smtClean="0"/>
              <a:t>Pracovní list 2 (snímek č.14) </a:t>
            </a:r>
            <a:r>
              <a:rPr lang="cs-CZ" dirty="0" smtClean="0"/>
              <a:t>: stejný postup jako u předešlého pracovního listu.</a:t>
            </a:r>
          </a:p>
          <a:p>
            <a:pPr lvl="0"/>
            <a:r>
              <a:rPr lang="cs-CZ" dirty="0" smtClean="0"/>
              <a:t>Kostičky využijeme k seřazování od nejmenší kostičky k největší či naopak.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- Základní matematické číselné a početní pojmy a operace</a:t>
            </a:r>
          </a:p>
          <a:p>
            <a:r>
              <a:rPr lang="cs-CZ" dirty="0" smtClean="0"/>
              <a:t>Dosažené konkretizované výstupy – rozumět a používat základní pojmy označující velikost (největší, nejmenší,…); porovnat a uspořádat prvky podle velikosti (od nejmenšího k největšímu); chápat číslovku jako počet prvků;…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655</Words>
  <Application>Microsoft Office PowerPoint</Application>
  <PresentationFormat>Vlastní</PresentationFormat>
  <Paragraphs>81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Sheer Green 16x9</vt:lpstr>
      <vt:lpstr>Doprava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Použitý zdroj obrázků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2015-06-22T18:21:40Z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