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5"/>
  </p:notesMasterIdLst>
  <p:handoutMasterIdLst>
    <p:handoutMasterId r:id="rId26"/>
  </p:handoutMasterIdLst>
  <p:sldIdLst>
    <p:sldId id="335" r:id="rId3"/>
    <p:sldId id="320" r:id="rId4"/>
    <p:sldId id="322" r:id="rId5"/>
    <p:sldId id="321" r:id="rId6"/>
    <p:sldId id="319" r:id="rId7"/>
    <p:sldId id="316" r:id="rId8"/>
    <p:sldId id="315" r:id="rId9"/>
    <p:sldId id="313" r:id="rId10"/>
    <p:sldId id="310" r:id="rId11"/>
    <p:sldId id="311" r:id="rId12"/>
    <p:sldId id="312" r:id="rId13"/>
    <p:sldId id="292" r:id="rId14"/>
    <p:sldId id="293" r:id="rId15"/>
    <p:sldId id="302" r:id="rId16"/>
    <p:sldId id="298" r:id="rId17"/>
    <p:sldId id="309" r:id="rId18"/>
    <p:sldId id="275" r:id="rId19"/>
    <p:sldId id="277" r:id="rId20"/>
    <p:sldId id="276" r:id="rId21"/>
    <p:sldId id="278" r:id="rId22"/>
    <p:sldId id="280" r:id="rId23"/>
    <p:sldId id="28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335"/>
          </p14:sldIdLst>
        </p14:section>
        <p14:section name="exoti" id="{4444B7B8-EEA4-4375-85C7-FDE54E60989B}">
          <p14:sldIdLst>
            <p14:sldId id="320"/>
            <p14:sldId id="322"/>
            <p14:sldId id="321"/>
            <p14:sldId id="319"/>
            <p14:sldId id="316"/>
            <p14:sldId id="315"/>
            <p14:sldId id="313"/>
            <p14:sldId id="310"/>
            <p14:sldId id="311"/>
            <p14:sldId id="312"/>
            <p14:sldId id="292"/>
            <p14:sldId id="293"/>
            <p14:sldId id="302"/>
            <p14:sldId id="298"/>
            <p14:sldId id="309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52523D"/>
    <a:srgbClr val="E5CF9F"/>
    <a:srgbClr val="95994D"/>
    <a:srgbClr val="B3D6EC"/>
    <a:srgbClr val="55A2DA"/>
    <a:srgbClr val="9DC5DF"/>
    <a:srgbClr val="79A3DA"/>
    <a:srgbClr val="1E2430"/>
    <a:srgbClr val="000099"/>
    <a:srgbClr val="604D3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42" autoAdjust="0"/>
    <p:restoredTop sz="94660"/>
  </p:normalViewPr>
  <p:slideViewPr>
    <p:cSldViewPr snapToGrid="0">
      <p:cViewPr varScale="1">
        <p:scale>
          <a:sx n="78" d="100"/>
          <a:sy n="78" d="100"/>
        </p:scale>
        <p:origin x="-90" y="-60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>
                <a:solidFill>
                  <a:srgbClr val="404040"/>
                </a:solidFill>
              </a:rPr>
              <a:pPr/>
              <a:t>1</a:t>
            </a:fld>
            <a:endParaRPr lang="cs-CZ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75310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Hádanky – skrývačky III.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/>
          <a:lstStyle/>
          <a:p>
            <a:r>
              <a:rPr lang="cs-CZ" cap="none" dirty="0" smtClean="0"/>
              <a:t>poznej exotická zvířata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1847268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6" descr="Sup, Salzburg, Rakousko, Unterberg, Vysokohorský, Hor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558" t="16342" r="12611" b="1590"/>
          <a:stretch/>
        </p:blipFill>
        <p:spPr bwMode="auto">
          <a:xfrm>
            <a:off x="1020417" y="584127"/>
            <a:ext cx="8242850" cy="5640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rgbClr val="000099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1E2430"/>
                </a:solidFill>
              </a:rPr>
              <a:t>sup</a:t>
            </a:r>
            <a:endParaRPr lang="cs-CZ" sz="2800" b="1" dirty="0">
              <a:solidFill>
                <a:srgbClr val="1E243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8619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20" descr="Klokan, Pytel, Mladých Zví&amp;rcaron;at, Hlava, Zoo, Tiergarte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4259" y="522449"/>
            <a:ext cx="4574539" cy="5914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rgbClr val="000099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1E2430"/>
                </a:solidFill>
              </a:rPr>
              <a:t>klokan</a:t>
            </a:r>
            <a:endParaRPr lang="cs-CZ" sz="2800" b="1" dirty="0">
              <a:solidFill>
                <a:srgbClr val="1E243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7843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18" descr="Koala, Medvídek, Medv&amp;ecaron;d, Roztomilý, Zoo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597" b="2405"/>
          <a:stretch/>
        </p:blipFill>
        <p:spPr bwMode="auto">
          <a:xfrm>
            <a:off x="1815942" y="713225"/>
            <a:ext cx="4940328" cy="5533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rgbClr val="000099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1E2430"/>
                </a:solidFill>
              </a:rPr>
              <a:t>koala</a:t>
            </a:r>
            <a:endParaRPr lang="cs-CZ" sz="2800" b="1" dirty="0">
              <a:solidFill>
                <a:srgbClr val="1E243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7953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4" descr="Lední Medv&amp;ecaron;d, &amp;Zcaron;ena, Mlá&amp;dcaron;ata, Voln&amp;ecaron; &amp;Zcaron;ijících &amp;Zcaron;ivo&amp;ccaron;ich&amp;uring;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889" y="109810"/>
            <a:ext cx="9538245" cy="6751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1281116"/>
          </a:xfrm>
          <a:prstGeom prst="rect">
            <a:avLst/>
          </a:prstGeom>
          <a:solidFill>
            <a:srgbClr val="DABD93"/>
          </a:solidFill>
          <a:ln w="76200">
            <a:solidFill>
              <a:srgbClr val="000099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210799" y="2200216"/>
            <a:ext cx="1700620" cy="954107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1E2430"/>
                </a:solidFill>
              </a:rPr>
              <a:t>Lední medvěd</a:t>
            </a:r>
            <a:endParaRPr lang="cs-CZ" sz="2800" b="1" dirty="0">
              <a:solidFill>
                <a:srgbClr val="1E243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560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16" descr="Panda, Giant Panda, Bear, White, Black, Zoo, Wildlife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63" t="13523" r="27026" b="6031"/>
          <a:stretch/>
        </p:blipFill>
        <p:spPr bwMode="auto">
          <a:xfrm>
            <a:off x="1610058" y="562402"/>
            <a:ext cx="7013073" cy="5834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rgbClr val="000099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1E2430"/>
                </a:solidFill>
              </a:rPr>
              <a:t>panda</a:t>
            </a:r>
            <a:endParaRPr lang="cs-CZ" sz="2800" b="1" dirty="0">
              <a:solidFill>
                <a:srgbClr val="1E243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8021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14" descr="Bengaltiger, Tygr, Velká Ko&amp;ccaron;ka, Nebezpe&amp;ccaron;né, Dravec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0978" y="1292750"/>
            <a:ext cx="8341913" cy="4809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rgbClr val="000099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1E2430"/>
                </a:solidFill>
              </a:rPr>
              <a:t>tygr</a:t>
            </a:r>
            <a:endParaRPr lang="cs-CZ" sz="2800" b="1" dirty="0">
              <a:solidFill>
                <a:srgbClr val="1E243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0241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2" descr="Plaz, Had, Hypo, Boa, Constrictor, Exotick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4825" y="715156"/>
            <a:ext cx="8306692" cy="5529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rgbClr val="000099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1E2430"/>
                </a:solidFill>
              </a:rPr>
              <a:t>had</a:t>
            </a:r>
            <a:endParaRPr lang="cs-CZ" sz="2800" b="1" dirty="0">
              <a:solidFill>
                <a:srgbClr val="1E243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572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8" descr="Lev, Zoo, Thajsk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91478" y="684372"/>
            <a:ext cx="8222217" cy="6166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rgbClr val="000099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1E2430"/>
                </a:solidFill>
              </a:rPr>
              <a:t>lev</a:t>
            </a:r>
            <a:endParaRPr lang="cs-CZ" sz="2800" b="1" dirty="0">
              <a:solidFill>
                <a:srgbClr val="1E243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448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47" t="14233" r="4438" b="9453"/>
          <a:stretch/>
        </p:blipFill>
        <p:spPr>
          <a:xfrm rot="217454">
            <a:off x="684424" y="1085067"/>
            <a:ext cx="7710491" cy="4435601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747849" y="2031927"/>
            <a:ext cx="2309069" cy="859799"/>
          </a:xfrm>
          <a:prstGeom prst="rect">
            <a:avLst/>
          </a:prstGeom>
          <a:solidFill>
            <a:srgbClr val="DABD93"/>
          </a:solidFill>
          <a:ln w="76200">
            <a:solidFill>
              <a:srgbClr val="000099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9920135" y="2200216"/>
            <a:ext cx="1991284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1E2430"/>
                </a:solidFill>
              </a:rPr>
              <a:t>nosorožec</a:t>
            </a:r>
            <a:endParaRPr lang="cs-CZ" sz="2800" b="1" dirty="0">
              <a:solidFill>
                <a:srgbClr val="1E243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6381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rázek 3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12197" y="567788"/>
            <a:ext cx="3865644" cy="5807539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765102" y="2031927"/>
            <a:ext cx="2291816" cy="859799"/>
          </a:xfrm>
          <a:prstGeom prst="rect">
            <a:avLst/>
          </a:prstGeom>
          <a:solidFill>
            <a:srgbClr val="DABD93"/>
          </a:solidFill>
          <a:ln w="76200">
            <a:solidFill>
              <a:srgbClr val="000099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9920135" y="2200216"/>
            <a:ext cx="1991284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1E2430"/>
                </a:solidFill>
              </a:rPr>
              <a:t>papoušek</a:t>
            </a:r>
            <a:endParaRPr lang="cs-CZ" sz="2800" b="1" dirty="0">
              <a:solidFill>
                <a:srgbClr val="1E243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6506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43" t="16197" r="30938" b="9624"/>
          <a:stretch/>
        </p:blipFill>
        <p:spPr>
          <a:xfrm rot="268161">
            <a:off x="1650160" y="710076"/>
            <a:ext cx="6442397" cy="560826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rgbClr val="000099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1E2430"/>
                </a:solidFill>
              </a:rPr>
              <a:t>slon</a:t>
            </a:r>
            <a:endParaRPr lang="cs-CZ" sz="2800" b="1" dirty="0">
              <a:solidFill>
                <a:srgbClr val="1E243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370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370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70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70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2716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3" grpId="0" animBg="1"/>
      <p:bldP spid="3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44" t="21495" r="10313" b="15421"/>
          <a:stretch/>
        </p:blipFill>
        <p:spPr>
          <a:xfrm>
            <a:off x="360281" y="1295057"/>
            <a:ext cx="8010454" cy="436934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486900" y="2031927"/>
            <a:ext cx="2570018" cy="859799"/>
          </a:xfrm>
          <a:prstGeom prst="rect">
            <a:avLst/>
          </a:prstGeom>
          <a:solidFill>
            <a:srgbClr val="DABD93"/>
          </a:solidFill>
          <a:ln w="76200">
            <a:solidFill>
              <a:srgbClr val="000099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9633857" y="2200216"/>
            <a:ext cx="2277562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1E2430"/>
                </a:solidFill>
              </a:rPr>
              <a:t>chameleon</a:t>
            </a:r>
            <a:endParaRPr lang="cs-CZ" sz="2800" b="1" dirty="0">
              <a:solidFill>
                <a:srgbClr val="1E243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1958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343" r="20000"/>
          <a:stretch/>
        </p:blipFill>
        <p:spPr>
          <a:xfrm>
            <a:off x="1925109" y="658958"/>
            <a:ext cx="5396274" cy="5732698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213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13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13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13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rgbClr val="000099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1E2430"/>
                </a:solidFill>
              </a:rPr>
              <a:t>hroch</a:t>
            </a:r>
            <a:endParaRPr lang="cs-CZ" sz="2800" b="1" dirty="0">
              <a:solidFill>
                <a:srgbClr val="1E243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8138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2" descr="Penguins, Emperor, Antarctic, Life, Animals, Cute, Ice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011" t="21529" r="36613" b="8680"/>
          <a:stretch/>
        </p:blipFill>
        <p:spPr bwMode="auto">
          <a:xfrm>
            <a:off x="2671099" y="699020"/>
            <a:ext cx="3652271" cy="5561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rgbClr val="000099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1E2430"/>
                </a:solidFill>
              </a:rPr>
              <a:t>tučňák</a:t>
            </a:r>
            <a:endParaRPr lang="cs-CZ" sz="2800" b="1" dirty="0">
              <a:solidFill>
                <a:srgbClr val="1E243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4836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6" descr="Africa, African, Animal, Big, Brown, Close-Up, Cute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86" t="10669" r="4522" b="6482"/>
          <a:stretch/>
        </p:blipFill>
        <p:spPr bwMode="auto">
          <a:xfrm>
            <a:off x="1687415" y="701803"/>
            <a:ext cx="4157823" cy="580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2719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225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225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225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225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731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731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1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731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3735" y="5841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37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37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37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210800" y="2031927"/>
            <a:ext cx="1846118" cy="859799"/>
          </a:xfrm>
          <a:prstGeom prst="rect">
            <a:avLst/>
          </a:prstGeom>
          <a:solidFill>
            <a:srgbClr val="DABD93"/>
          </a:solidFill>
          <a:ln w="76200">
            <a:solidFill>
              <a:srgbClr val="000099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340931" y="2200216"/>
            <a:ext cx="1570488" cy="523220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1E2430"/>
                </a:solidFill>
              </a:rPr>
              <a:t>žirafa</a:t>
            </a:r>
            <a:endParaRPr lang="cs-CZ" sz="2800" b="1" dirty="0">
              <a:solidFill>
                <a:srgbClr val="1E243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71935" y="20319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71935" y="34797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71935" y="4927527"/>
            <a:ext cx="1549400" cy="1447800"/>
          </a:xfrm>
          <a:prstGeom prst="rect">
            <a:avLst/>
          </a:prstGeom>
          <a:solidFill>
            <a:srgbClr val="B3D6E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0144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2" grpId="0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Děti postupně odkrývají jednotlivé čtverce a snaží se uhádnout, co je schováno pod nimi. Mohou soutěžit ve dvou týmech – na střídačku odkrývají po jednom čtverci a bod získává ten, kdo uhodne dřív.</a:t>
            </a:r>
          </a:p>
          <a:p>
            <a:r>
              <a:rPr lang="cs-CZ" dirty="0" smtClean="0"/>
              <a:t>Pro kontrolu se stačí dotknout béžového políčka v pravé části obrazovky.</a:t>
            </a:r>
          </a:p>
          <a:p>
            <a:pPr marL="45720" indent="0">
              <a:buNone/>
            </a:pPr>
            <a:r>
              <a:rPr lang="cs-CZ" b="1" dirty="0"/>
              <a:t>Očekávání a cíle</a:t>
            </a:r>
          </a:p>
          <a:p>
            <a:r>
              <a:rPr lang="cs-CZ" dirty="0" smtClean="0"/>
              <a:t>Děti procvičí představivost, fantazii.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Každý čtverec po dotyku zmizí, odkryje tak část obrázku. </a:t>
            </a:r>
          </a:p>
          <a:p>
            <a:r>
              <a:rPr lang="cs-CZ" dirty="0" smtClean="0"/>
              <a:t>Správná odpověď se ukáže po kliknutí na béžové pole v pravé části obrazovky.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Vzdělávací oblast </a:t>
            </a:r>
            <a:r>
              <a:rPr lang="cs-CZ" b="1" dirty="0"/>
              <a:t>DÍTĚ A JEHO PSYCHIKA (PSYCHOLOGICKÁ)</a:t>
            </a:r>
            <a:endParaRPr lang="cs-CZ" dirty="0"/>
          </a:p>
          <a:p>
            <a:r>
              <a:rPr lang="cs-CZ" dirty="0"/>
              <a:t>Podoblast</a:t>
            </a:r>
            <a:r>
              <a:rPr lang="cs-CZ" b="1" dirty="0"/>
              <a:t> POZNÁVACÍ SCHOPNOSTI -  Tvořivost, vynalézavost, fantazie</a:t>
            </a:r>
            <a:endParaRPr lang="cs-CZ" dirty="0"/>
          </a:p>
          <a:p>
            <a:r>
              <a:rPr lang="cs-CZ" b="1" dirty="0"/>
              <a:t>Dosažené konkretizované výstupy </a:t>
            </a:r>
            <a:r>
              <a:rPr lang="cs-CZ" dirty="0"/>
              <a:t>– vyjadřovat fantazijní představy, představit si chybějící </a:t>
            </a:r>
            <a:r>
              <a:rPr lang="cs-CZ"/>
              <a:t>části </a:t>
            </a:r>
            <a:r>
              <a:rPr lang="cs-CZ" smtClean="0"/>
              <a:t>obrázku…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297</Words>
  <Application>Microsoft Office PowerPoint</Application>
  <PresentationFormat>Vlastní</PresentationFormat>
  <Paragraphs>66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Sheer Green 16x9</vt:lpstr>
      <vt:lpstr>Hádanky – skrývačky III.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2015-06-22T18:51:57Z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