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336" r:id="rId3"/>
    <p:sldId id="324" r:id="rId4"/>
    <p:sldId id="308" r:id="rId5"/>
    <p:sldId id="338" r:id="rId6"/>
    <p:sldId id="314" r:id="rId7"/>
    <p:sldId id="303" r:id="rId8"/>
    <p:sldId id="295" r:id="rId9"/>
    <p:sldId id="307" r:id="rId10"/>
    <p:sldId id="296" r:id="rId11"/>
    <p:sldId id="294" r:id="rId12"/>
    <p:sldId id="304" r:id="rId13"/>
    <p:sldId id="337" r:id="rId14"/>
    <p:sldId id="339" r:id="rId15"/>
    <p:sldId id="275" r:id="rId16"/>
    <p:sldId id="277" r:id="rId17"/>
    <p:sldId id="276" r:id="rId18"/>
    <p:sldId id="278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336"/>
          </p14:sldIdLst>
        </p14:section>
        <p14:section name="volná ČR" id="{E405D5FC-8852-4EED-9AFE-C22AF5FAF885}">
          <p14:sldIdLst>
            <p14:sldId id="324"/>
            <p14:sldId id="308"/>
            <p14:sldId id="338"/>
            <p14:sldId id="314"/>
            <p14:sldId id="303"/>
            <p14:sldId id="295"/>
            <p14:sldId id="307"/>
            <p14:sldId id="296"/>
            <p14:sldId id="294"/>
            <p14:sldId id="304"/>
            <p14:sldId id="337"/>
            <p14:sldId id="339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52523D"/>
    <a:srgbClr val="E5CF9F"/>
    <a:srgbClr val="95994D"/>
    <a:srgbClr val="B3D6EC"/>
    <a:srgbClr val="55A2DA"/>
    <a:srgbClr val="9DC5DF"/>
    <a:srgbClr val="79A3DA"/>
    <a:srgbClr val="1E2430"/>
    <a:srgbClr val="000099"/>
    <a:srgbClr val="604D3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42" autoAdjust="0"/>
    <p:restoredTop sz="94660"/>
  </p:normalViewPr>
  <p:slideViewPr>
    <p:cSldViewPr snapToGrid="0">
      <p:cViewPr varScale="1">
        <p:scale>
          <a:sx n="78" d="100"/>
          <a:sy n="78" d="100"/>
        </p:scale>
        <p:origin x="-90" y="-6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4821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Hádanky – skrývačky IV.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/>
          <a:lstStyle/>
          <a:p>
            <a:r>
              <a:rPr lang="cs-CZ" cap="none" dirty="0" smtClean="0"/>
              <a:t>poznej zvířata z naší přírody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3090192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" descr="Tit, Myš, Me&amp;ccaron;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735" y="49346"/>
            <a:ext cx="8799373" cy="686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sýkorka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740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6" descr="Kachna, Ka&amp;ccaron;er, Pták, Pe&amp;rcaron;í, D&amp;uring;v&amp;ecaron;ryhodný, Barvitý, Krásné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314" t="9717" r="2278" b="5674"/>
          <a:stretch/>
        </p:blipFill>
        <p:spPr bwMode="auto">
          <a:xfrm>
            <a:off x="1702949" y="698596"/>
            <a:ext cx="7137972" cy="5562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kachna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8844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7407" b="85164" l="78" r="87891">
                        <a14:foregroundMark x1="12812" y1="37033" x2="13438" y2="41238"/>
                        <a14:foregroundMark x1="10000" y1="45794" x2="8047" y2="47780"/>
                        <a14:foregroundMark x1="7187" y1="50000" x2="9766" y2="50701"/>
                        <a14:foregroundMark x1="6797" y1="61799" x2="8750" y2="62033"/>
                        <a14:foregroundMark x1="5547" y1="64953" x2="7500" y2="67757"/>
                        <a14:foregroundMark x1="5313" y1="69860" x2="9375" y2="69626"/>
                        <a14:foregroundMark x1="4688" y1="78855" x2="7187" y2="77570"/>
                        <a14:foregroundMark x1="4063" y1="72430" x2="8125" y2="72079"/>
                        <a14:backgroundMark x1="83438" y1="60981" x2="78984" y2="47547"/>
                        <a14:backgroundMark x1="15469" y1="27570" x2="1172" y2="56308"/>
                        <a14:backgroundMark x1="3594" y1="56308" x2="1563" y2="73131"/>
                        <a14:backgroundMark x1="53750" y1="82593" x2="56406" y2="84112"/>
                        <a14:backgroundMark x1="79219" y1="51285" x2="79219" y2="53388"/>
                        <a14:backgroundMark x1="78594" y1="51168" x2="78516" y2="52220"/>
                        <a14:backgroundMark x1="3672" y1="74766" x2="0" y2="76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31" t="16681" r="12437" b="11346"/>
          <a:stretch/>
        </p:blipFill>
        <p:spPr>
          <a:xfrm>
            <a:off x="1059556" y="1208104"/>
            <a:ext cx="7932713" cy="444332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ježek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6408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2" descr="Netopýr, No&amp;ccaron;ní Myš, P&amp;rcaron;íroda, Drakul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14" t="3090" r="16484" b="10117"/>
          <a:stretch/>
        </p:blipFill>
        <p:spPr bwMode="auto">
          <a:xfrm>
            <a:off x="1728862" y="551052"/>
            <a:ext cx="7086145" cy="5959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netopýr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5669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268" t="6980" r="24910" b="3721"/>
          <a:stretch/>
        </p:blipFill>
        <p:spPr>
          <a:xfrm rot="4190506">
            <a:off x="1750392" y="-566699"/>
            <a:ext cx="5493687" cy="809285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motýl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7577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daněk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41" t="26470" r="29725" b="22647"/>
          <a:stretch/>
        </p:blipFill>
        <p:spPr>
          <a:xfrm>
            <a:off x="1648798" y="629271"/>
            <a:ext cx="4147474" cy="5881257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chemeClr val="bg1"/>
          </a:solidFill>
          <a:ln w="76200"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daněk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6879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4" descr="Zví&amp;rcaron;e, Labu&amp;tcaron;, Vodní Pták, Husí Krk, Vod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667" t="13614" r="16458" b="7043"/>
          <a:stretch/>
        </p:blipFill>
        <p:spPr bwMode="auto">
          <a:xfrm>
            <a:off x="2463800" y="601750"/>
            <a:ext cx="5138970" cy="5789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labuť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2720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2" descr="&amp;Zcaron;ába, Makro, Oboj&amp;zcaron;ivelník, Zelená, Rosni&amp;ccaron;ka, Plaz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801" t="16180" r="22163" b="11320"/>
          <a:stretch/>
        </p:blipFill>
        <p:spPr bwMode="auto">
          <a:xfrm>
            <a:off x="1139642" y="678606"/>
            <a:ext cx="7009700" cy="560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075653" y="2031927"/>
            <a:ext cx="1981265" cy="859799"/>
          </a:xfrm>
          <a:prstGeom prst="rect">
            <a:avLst/>
          </a:prstGeom>
          <a:solidFill>
            <a:srgbClr val="DABD93"/>
          </a:solidFill>
          <a:ln w="76200"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210800" y="2200216"/>
            <a:ext cx="1700619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rosnička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0763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kapr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34" t="17167" r="16792" b="24667"/>
          <a:stretch/>
        </p:blipFill>
        <p:spPr>
          <a:xfrm rot="1241759">
            <a:off x="503010" y="787177"/>
            <a:ext cx="9244325" cy="612195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kapr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2035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Obrázek 3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07027" y="710630"/>
            <a:ext cx="5014308" cy="553819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liška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2987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/>
          <a:srcRect l="28012" t="25811" r="6389" b="19548"/>
          <a:stretch/>
        </p:blipFill>
        <p:spPr>
          <a:xfrm>
            <a:off x="770860" y="839204"/>
            <a:ext cx="9570071" cy="528104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čáp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5650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/>
          <a:srcRect l="13051" r="38136" b="11005"/>
          <a:stretch/>
        </p:blipFill>
        <p:spPr>
          <a:xfrm rot="21142342">
            <a:off x="1229767" y="50573"/>
            <a:ext cx="5651481" cy="6858307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043410" y="2031927"/>
            <a:ext cx="2013508" cy="859799"/>
          </a:xfrm>
          <a:prstGeom prst="rect">
            <a:avLst/>
          </a:prstGeom>
          <a:solidFill>
            <a:srgbClr val="DABD93"/>
          </a:solidFill>
          <a:ln w="76200"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210800" y="2200216"/>
            <a:ext cx="1700619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veverka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982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postupně odkrývají jednotlivé čtverce a snaží se uhádnout, co je schováno pod nimi. Mohou soutěžit ve dvou týmech – na střídačku odkrývají po jednom čtverci a bod získává ten, kdo uhodne dřív.</a:t>
            </a:r>
          </a:p>
          <a:p>
            <a:r>
              <a:rPr lang="cs-CZ" dirty="0" smtClean="0"/>
              <a:t>Pro kontrolu se stačí dotknout béžového políčka v pravé části obrazovky.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procvičí představivost, fantazii.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Každý čtverec po dotyku zmizí, odkryje tak část obrázku. </a:t>
            </a:r>
          </a:p>
          <a:p>
            <a:r>
              <a:rPr lang="cs-CZ" dirty="0" smtClean="0"/>
              <a:t>Správná odpověď se ukáže po kliknutí na béžové pole v pravé části obrazovky.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Vzdělávací oblast </a:t>
            </a:r>
            <a:r>
              <a:rPr lang="cs-CZ" b="1" dirty="0"/>
              <a:t>DÍTĚ A JEHO PSYCHIKA (PSYCHOLOGICKÁ)</a:t>
            </a:r>
            <a:endParaRPr lang="cs-CZ" dirty="0"/>
          </a:p>
          <a:p>
            <a:r>
              <a:rPr lang="cs-CZ" dirty="0"/>
              <a:t>Podoblast</a:t>
            </a:r>
            <a:r>
              <a:rPr lang="cs-CZ" b="1" dirty="0"/>
              <a:t> POZNÁVACÍ SCHOPNOSTI -  Tvořivost, vynalézavost, fantazie</a:t>
            </a:r>
            <a:endParaRPr lang="cs-CZ" dirty="0"/>
          </a:p>
          <a:p>
            <a:r>
              <a:rPr lang="cs-CZ" b="1" dirty="0"/>
              <a:t>Dosažené konkretizované výstupy </a:t>
            </a:r>
            <a:r>
              <a:rPr lang="cs-CZ" dirty="0"/>
              <a:t>– vyjadřovat fantazijní představy, představit si chybějící </a:t>
            </a:r>
            <a:r>
              <a:rPr lang="cs-CZ"/>
              <a:t>části </a:t>
            </a:r>
            <a:r>
              <a:rPr lang="cs-CZ" smtClean="0"/>
              <a:t>obrázku…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292</Words>
  <Application>Microsoft Office PowerPoint</Application>
  <PresentationFormat>Vlastní</PresentationFormat>
  <Paragraphs>60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Hádanky – skrývačky IV.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2015-06-22T18:53:25Z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