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7" r:id="rId4"/>
    <p:sldId id="291" r:id="rId5"/>
    <p:sldId id="283" r:id="rId6"/>
    <p:sldId id="284" r:id="rId7"/>
    <p:sldId id="282" r:id="rId8"/>
    <p:sldId id="286" r:id="rId9"/>
    <p:sldId id="292" r:id="rId10"/>
    <p:sldId id="275" r:id="rId11"/>
    <p:sldId id="277" r:id="rId12"/>
    <p:sldId id="276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7"/>
            <p14:sldId id="291"/>
            <p14:sldId id="283"/>
            <p14:sldId id="284"/>
            <p14:sldId id="282"/>
            <p14:sldId id="286"/>
            <p14:sldId id="292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D5689"/>
    <a:srgbClr val="DC2527"/>
    <a:srgbClr val="9783B1"/>
    <a:srgbClr val="90BB72"/>
    <a:srgbClr val="EDDB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72" d="100"/>
          <a:sy n="72" d="100"/>
        </p:scale>
        <p:origin x="318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13. 6. 2015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13. 6. 2015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PŮLOBRÁZKY – I.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…dokresli šablonu</a:t>
            </a:r>
            <a:endParaRPr lang="cs-CZ" sz="2400" b="1" i="0" cap="none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8588829" y="2988129"/>
            <a:ext cx="1077685" cy="1077685"/>
          </a:xfrm>
          <a:prstGeom prst="actionButtonHelp">
            <a:avLst/>
          </a:prstGeom>
          <a:solidFill>
            <a:srgbClr val="9783B1"/>
          </a:solidFill>
          <a:ln>
            <a:solidFill>
              <a:srgbClr val="ED5689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0">
                <a:solidFill>
                  <a:srgbClr val="DC2527"/>
                </a:solidFill>
              </a:ln>
              <a:solidFill>
                <a:srgbClr val="DC2527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183"/>
          <a:stretch/>
        </p:blipFill>
        <p:spPr>
          <a:xfrm>
            <a:off x="2973051" y="1333735"/>
            <a:ext cx="2394080" cy="42725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183"/>
          <a:stretch/>
        </p:blipFill>
        <p:spPr>
          <a:xfrm flipH="1">
            <a:off x="5367131" y="1333735"/>
            <a:ext cx="2394080" cy="4272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87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8588829" y="2988129"/>
            <a:ext cx="1077685" cy="1077685"/>
          </a:xfrm>
          <a:prstGeom prst="actionButtonHelp">
            <a:avLst/>
          </a:prstGeom>
          <a:solidFill>
            <a:srgbClr val="9783B1"/>
          </a:solidFill>
          <a:ln>
            <a:solidFill>
              <a:srgbClr val="ED5689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0">
                <a:solidFill>
                  <a:srgbClr val="DC2527"/>
                </a:solidFill>
              </a:ln>
              <a:solidFill>
                <a:srgbClr val="DC2527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924"/>
          <a:stretch/>
        </p:blipFill>
        <p:spPr>
          <a:xfrm>
            <a:off x="3888308" y="1070547"/>
            <a:ext cx="1783622" cy="48193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924"/>
          <a:stretch/>
        </p:blipFill>
        <p:spPr>
          <a:xfrm flipH="1">
            <a:off x="5671930" y="1070547"/>
            <a:ext cx="1783622" cy="4819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115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8588829" y="2988129"/>
            <a:ext cx="1077685" cy="1077685"/>
          </a:xfrm>
          <a:prstGeom prst="actionButtonHelp">
            <a:avLst/>
          </a:prstGeom>
          <a:solidFill>
            <a:srgbClr val="9783B1"/>
          </a:solidFill>
          <a:ln>
            <a:solidFill>
              <a:srgbClr val="ED5689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0">
                <a:solidFill>
                  <a:srgbClr val="DC2527"/>
                </a:solidFill>
              </a:ln>
              <a:solidFill>
                <a:srgbClr val="DC2527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6146" name="Picture 2" descr="Trojúhelník, Okres, Rovnostranný, Symbol, Geometri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33"/>
          <a:stretch/>
        </p:blipFill>
        <p:spPr bwMode="auto">
          <a:xfrm>
            <a:off x="2973725" y="1251302"/>
            <a:ext cx="2287823" cy="45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Trojúhelník, Okres, Rovnostranný, Symbol, Geometri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38" r="-3623"/>
          <a:stretch/>
        </p:blipFill>
        <p:spPr bwMode="auto">
          <a:xfrm>
            <a:off x="5246557" y="1251302"/>
            <a:ext cx="2443397" cy="45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003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8588829" y="2988129"/>
            <a:ext cx="1077685" cy="1077685"/>
          </a:xfrm>
          <a:prstGeom prst="actionButtonHelp">
            <a:avLst/>
          </a:prstGeom>
          <a:solidFill>
            <a:srgbClr val="9783B1"/>
          </a:solidFill>
          <a:ln>
            <a:solidFill>
              <a:srgbClr val="ED5689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0">
                <a:solidFill>
                  <a:srgbClr val="DC2527"/>
                </a:solidFill>
              </a:ln>
              <a:solidFill>
                <a:srgbClr val="DC2527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5122" name="Picture 2" descr="Motýl, Létání, Hmyz, Monarcha, Brouk, Hmyz, Obrys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206"/>
          <a:stretch/>
        </p:blipFill>
        <p:spPr bwMode="auto">
          <a:xfrm>
            <a:off x="2718893" y="1109272"/>
            <a:ext cx="2497684" cy="4592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Motýl, Létání, Hmyz, Monarcha, Brouk, Hmyz, Obrys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95" r="-2390"/>
          <a:stretch/>
        </p:blipFill>
        <p:spPr bwMode="auto">
          <a:xfrm>
            <a:off x="5201587" y="1109272"/>
            <a:ext cx="2653258" cy="4592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8344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8588829" y="2988129"/>
            <a:ext cx="1077685" cy="1077685"/>
          </a:xfrm>
          <a:prstGeom prst="actionButtonHelp">
            <a:avLst/>
          </a:prstGeom>
          <a:solidFill>
            <a:srgbClr val="9783B1"/>
          </a:solidFill>
          <a:ln>
            <a:solidFill>
              <a:srgbClr val="ED5689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0">
                <a:solidFill>
                  <a:srgbClr val="DC2527"/>
                </a:solidFill>
              </a:ln>
              <a:solidFill>
                <a:srgbClr val="DC2527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052" name="Picture 4" descr="Pentagram, Hv&amp;ecaron;zda, Symetri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851"/>
          <a:stretch/>
        </p:blipFill>
        <p:spPr bwMode="auto">
          <a:xfrm>
            <a:off x="2683239" y="1175425"/>
            <a:ext cx="2398427" cy="454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Pentagram, Hv&amp;ecaron;zda, Symetri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49" r="-6879"/>
          <a:stretch/>
        </p:blipFill>
        <p:spPr bwMode="auto">
          <a:xfrm>
            <a:off x="5081665" y="1175425"/>
            <a:ext cx="2713219" cy="454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8808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8588829" y="2988129"/>
            <a:ext cx="1077685" cy="1077685"/>
          </a:xfrm>
          <a:prstGeom prst="actionButtonHelp">
            <a:avLst/>
          </a:prstGeom>
          <a:solidFill>
            <a:srgbClr val="9783B1"/>
          </a:solidFill>
          <a:ln>
            <a:solidFill>
              <a:srgbClr val="ED5689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0">
                <a:solidFill>
                  <a:srgbClr val="DC2527"/>
                </a:solidFill>
              </a:ln>
              <a:solidFill>
                <a:srgbClr val="DC2527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21"/>
          <a:stretch/>
        </p:blipFill>
        <p:spPr>
          <a:xfrm>
            <a:off x="3265123" y="1175477"/>
            <a:ext cx="2181520" cy="460216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21"/>
          <a:stretch/>
        </p:blipFill>
        <p:spPr>
          <a:xfrm flipH="1">
            <a:off x="5446643" y="1175477"/>
            <a:ext cx="2181520" cy="460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493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183"/>
          <a:stretch/>
        </p:blipFill>
        <p:spPr>
          <a:xfrm>
            <a:off x="556423" y="272377"/>
            <a:ext cx="1598948" cy="28535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924"/>
          <a:stretch/>
        </p:blipFill>
        <p:spPr>
          <a:xfrm flipH="1">
            <a:off x="2155371" y="3671053"/>
            <a:ext cx="1094871" cy="2958347"/>
          </a:xfrm>
          <a:prstGeom prst="rect">
            <a:avLst/>
          </a:prstGeom>
        </p:spPr>
      </p:pic>
      <p:pic>
        <p:nvPicPr>
          <p:cNvPr id="7" name="Picture 2" descr="Trojúhelník, Okres, Rovnostranný, Symbol, Geometri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33"/>
          <a:stretch/>
        </p:blipFill>
        <p:spPr bwMode="auto">
          <a:xfrm>
            <a:off x="4267004" y="388526"/>
            <a:ext cx="1516631" cy="3017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Motýl, Létání, Hmyz, Monarcha, Brouk, Hmyz, Obrys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206"/>
          <a:stretch/>
        </p:blipFill>
        <p:spPr bwMode="auto">
          <a:xfrm flipH="1">
            <a:off x="5783635" y="3671053"/>
            <a:ext cx="1633578" cy="300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Pentagram, Hv&amp;ecaron;zda, Symetrie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851"/>
          <a:stretch/>
        </p:blipFill>
        <p:spPr bwMode="auto">
          <a:xfrm flipH="1">
            <a:off x="9748157" y="3716810"/>
            <a:ext cx="1513375" cy="286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21"/>
          <a:stretch/>
        </p:blipFill>
        <p:spPr>
          <a:xfrm>
            <a:off x="8344220" y="443906"/>
            <a:ext cx="1403937" cy="2961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370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</a:p>
          <a:p>
            <a:pPr lvl="0"/>
            <a:r>
              <a:rPr lang="cs-CZ" dirty="0" smtClean="0"/>
              <a:t>Počítač připojený k tiskárně</a:t>
            </a:r>
            <a:endParaRPr lang="cs-CZ" dirty="0"/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(tužka, pastelky, guma)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jednotlivých snímcích mají děti za úkol dokreslit schovanou část obrazce/ obrázku. K tomu využijí nástroj prezentace „pero“. </a:t>
            </a:r>
          </a:p>
          <a:p>
            <a:r>
              <a:rPr lang="cs-CZ" dirty="0" smtClean="0"/>
              <a:t>Pro kontrolu se stačí dotknout otazníku a druhá polovina obrázku se objeví.</a:t>
            </a:r>
          </a:p>
          <a:p>
            <a:r>
              <a:rPr lang="cs-CZ" dirty="0" smtClean="0"/>
              <a:t>Součástí materiálu je pracovní list se stejnými obrazci k dokreslení tužkou/ pastelkou. Tento list je určený k tisku, proto se při prezentaci nezobrazuje.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tvořivost, vynalézavost, fantazie</a:t>
            </a:r>
          </a:p>
          <a:p>
            <a:r>
              <a:rPr lang="cs-CZ" dirty="0" smtClean="0"/>
              <a:t>Dosažené konkretizované výstupy – dokreslit chybějící části na obrázku; 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234</Words>
  <Application>Microsoft Office PowerPoint</Application>
  <PresentationFormat>Širokoúhlá obrazovka</PresentationFormat>
  <Paragraphs>39</Paragraphs>
  <Slides>13</Slides>
  <Notes>1</Notes>
  <HiddenSlides>1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Century Gothic</vt:lpstr>
      <vt:lpstr>Sheer Green 16x9</vt:lpstr>
      <vt:lpstr>PŮLOBRÁZKY – I.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Použitý zdroj obrázků</vt:lpstr>
      <vt:lpstr>Materiály, pomůcky a technické vybavení</vt:lpstr>
      <vt:lpstr>Metodický postup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2015-06-13T17:37:56Z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