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5"/>
  </p:notesMasterIdLst>
  <p:handoutMasterIdLst>
    <p:handoutMasterId r:id="rId16"/>
  </p:handoutMasterIdLst>
  <p:sldIdLst>
    <p:sldId id="272" r:id="rId3"/>
    <p:sldId id="273" r:id="rId4"/>
    <p:sldId id="285" r:id="rId5"/>
    <p:sldId id="288" r:id="rId6"/>
    <p:sldId id="290" r:id="rId7"/>
    <p:sldId id="289" r:id="rId8"/>
    <p:sldId id="293" r:id="rId9"/>
    <p:sldId id="275" r:id="rId10"/>
    <p:sldId id="277" r:id="rId11"/>
    <p:sldId id="276" r:id="rId12"/>
    <p:sldId id="280" r:id="rId13"/>
    <p:sldId id="281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272"/>
          </p14:sldIdLst>
        </p14:section>
        <p14:section name="obsah" id="{E5D4FCF9-7A87-4D2F-814A-B65CA2C78C59}">
          <p14:sldIdLst>
            <p14:sldId id="273"/>
            <p14:sldId id="285"/>
            <p14:sldId id="288"/>
            <p14:sldId id="290"/>
            <p14:sldId id="289"/>
            <p14:sldId id="293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5689"/>
    <a:srgbClr val="DC2527"/>
    <a:srgbClr val="9783B1"/>
    <a:srgbClr val="90BB72"/>
    <a:srgbClr val="EDDB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324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13. 6. 2015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13. 6. 2015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PŮLOBRÁZKY II.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1" i="0" cap="none" baseline="0" dirty="0" smtClean="0"/>
              <a:t>…dokresli šablonu</a:t>
            </a:r>
            <a:endParaRPr lang="cs-CZ" sz="2400" b="1" i="0" cap="none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Kv&amp;ecaron;tina, Lístk&amp;uring;, Hv&amp;ecaron;zda, Symetri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90" r="-4829"/>
          <a:stretch/>
        </p:blipFill>
        <p:spPr bwMode="auto">
          <a:xfrm>
            <a:off x="5241470" y="1044633"/>
            <a:ext cx="2759529" cy="481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pic>
        <p:nvPicPr>
          <p:cNvPr id="1028" name="Picture 4" descr="Kv&amp;ecaron;tina, Lístk&amp;uring;, Hv&amp;ecaron;zda, Symetri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84"/>
          <a:stretch/>
        </p:blipFill>
        <p:spPr bwMode="auto">
          <a:xfrm>
            <a:off x="2735488" y="1044633"/>
            <a:ext cx="2522311" cy="481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Nápověda 2">
            <a:hlinkClick r:id="" action="ppaction://noaction" highlightClick="1"/>
          </p:cNvPr>
          <p:cNvSpPr/>
          <p:nvPr/>
        </p:nvSpPr>
        <p:spPr>
          <a:xfrm>
            <a:off x="8588829" y="2988129"/>
            <a:ext cx="1077685" cy="1077685"/>
          </a:xfrm>
          <a:prstGeom prst="actionButtonHelp">
            <a:avLst/>
          </a:prstGeom>
          <a:solidFill>
            <a:srgbClr val="9783B1"/>
          </a:solidFill>
          <a:ln>
            <a:solidFill>
              <a:srgbClr val="ED568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0">
                <a:solidFill>
                  <a:srgbClr val="DC2527"/>
                </a:solidFill>
              </a:ln>
              <a:solidFill>
                <a:srgbClr val="DC2527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sp>
        <p:nvSpPr>
          <p:cNvPr id="3" name="Tlačítko akce: Nápověda 2">
            <a:hlinkClick r:id="" action="ppaction://noaction" highlightClick="1"/>
          </p:cNvPr>
          <p:cNvSpPr/>
          <p:nvPr/>
        </p:nvSpPr>
        <p:spPr>
          <a:xfrm>
            <a:off x="8588829" y="2988129"/>
            <a:ext cx="1077685" cy="1077685"/>
          </a:xfrm>
          <a:prstGeom prst="actionButtonHelp">
            <a:avLst/>
          </a:prstGeom>
          <a:solidFill>
            <a:srgbClr val="9783B1"/>
          </a:solidFill>
          <a:ln>
            <a:solidFill>
              <a:srgbClr val="ED568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0">
                <a:solidFill>
                  <a:srgbClr val="DC2527"/>
                </a:solidFill>
              </a:ln>
              <a:solidFill>
                <a:srgbClr val="DC2527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098" name="Picture 2" descr="Láhev, Ke&amp;ccaron;up, Prázdné, Zav&amp;rcaron;eno, Obrys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768"/>
          <a:stretch/>
        </p:blipFill>
        <p:spPr bwMode="auto">
          <a:xfrm>
            <a:off x="4023038" y="1166554"/>
            <a:ext cx="1028648" cy="4709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Láhev, Ke&amp;ccaron;up, Prázdné, Zav&amp;rcaron;eno, Obrysy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768"/>
          <a:stretch/>
        </p:blipFill>
        <p:spPr bwMode="auto">
          <a:xfrm flipH="1">
            <a:off x="5051686" y="1166554"/>
            <a:ext cx="1028648" cy="4709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804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sp>
        <p:nvSpPr>
          <p:cNvPr id="3" name="Tlačítko akce: Nápověda 2">
            <a:hlinkClick r:id="" action="ppaction://noaction" highlightClick="1"/>
          </p:cNvPr>
          <p:cNvSpPr/>
          <p:nvPr/>
        </p:nvSpPr>
        <p:spPr>
          <a:xfrm>
            <a:off x="8588829" y="2988129"/>
            <a:ext cx="1077685" cy="1077685"/>
          </a:xfrm>
          <a:prstGeom prst="actionButtonHelp">
            <a:avLst/>
          </a:prstGeom>
          <a:solidFill>
            <a:srgbClr val="9783B1"/>
          </a:solidFill>
          <a:ln>
            <a:solidFill>
              <a:srgbClr val="ED568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0">
                <a:solidFill>
                  <a:srgbClr val="DC2527"/>
                </a:solidFill>
              </a:ln>
              <a:solidFill>
                <a:srgbClr val="DC2527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18"/>
          <a:stretch/>
        </p:blipFill>
        <p:spPr>
          <a:xfrm>
            <a:off x="2928079" y="1307659"/>
            <a:ext cx="2425799" cy="405287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81" r="-718"/>
          <a:stretch/>
        </p:blipFill>
        <p:spPr>
          <a:xfrm>
            <a:off x="5353878" y="1305056"/>
            <a:ext cx="2385392" cy="405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574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sp>
        <p:nvSpPr>
          <p:cNvPr id="3" name="Tlačítko akce: Nápověda 2">
            <a:hlinkClick r:id="" action="ppaction://noaction" highlightClick="1"/>
          </p:cNvPr>
          <p:cNvSpPr/>
          <p:nvPr/>
        </p:nvSpPr>
        <p:spPr>
          <a:xfrm>
            <a:off x="8588829" y="2988129"/>
            <a:ext cx="1077685" cy="1077685"/>
          </a:xfrm>
          <a:prstGeom prst="actionButtonHelp">
            <a:avLst/>
          </a:prstGeom>
          <a:solidFill>
            <a:srgbClr val="9783B1"/>
          </a:solidFill>
          <a:ln>
            <a:solidFill>
              <a:srgbClr val="ED568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0">
                <a:solidFill>
                  <a:srgbClr val="DC2527"/>
                </a:solidFill>
              </a:ln>
              <a:solidFill>
                <a:srgbClr val="DC2527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28"/>
          <a:stretch/>
        </p:blipFill>
        <p:spPr>
          <a:xfrm>
            <a:off x="4143062" y="1145498"/>
            <a:ext cx="1343338" cy="468190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28"/>
          <a:stretch/>
        </p:blipFill>
        <p:spPr>
          <a:xfrm flipH="1">
            <a:off x="5486400" y="1145498"/>
            <a:ext cx="1343338" cy="4681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33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sp>
        <p:nvSpPr>
          <p:cNvPr id="3" name="Tlačítko akce: Nápověda 2">
            <a:hlinkClick r:id="" action="ppaction://noaction" highlightClick="1"/>
          </p:cNvPr>
          <p:cNvSpPr/>
          <p:nvPr/>
        </p:nvSpPr>
        <p:spPr>
          <a:xfrm>
            <a:off x="8588829" y="2988129"/>
            <a:ext cx="1077685" cy="1077685"/>
          </a:xfrm>
          <a:prstGeom prst="actionButtonHelp">
            <a:avLst/>
          </a:prstGeom>
          <a:solidFill>
            <a:srgbClr val="9783B1"/>
          </a:solidFill>
          <a:ln>
            <a:solidFill>
              <a:srgbClr val="ED5689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0">
                <a:solidFill>
                  <a:srgbClr val="DC2527"/>
                </a:solidFill>
              </a:ln>
              <a:solidFill>
                <a:srgbClr val="DC2527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61"/>
          <a:stretch/>
        </p:blipFill>
        <p:spPr>
          <a:xfrm>
            <a:off x="3405187" y="1085538"/>
            <a:ext cx="2054709" cy="463280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61"/>
          <a:stretch/>
        </p:blipFill>
        <p:spPr>
          <a:xfrm flipH="1">
            <a:off x="5459896" y="1085538"/>
            <a:ext cx="2054709" cy="4632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18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61"/>
          <a:stretch/>
        </p:blipFill>
        <p:spPr>
          <a:xfrm>
            <a:off x="604157" y="3522948"/>
            <a:ext cx="1377753" cy="310645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828"/>
          <a:stretch/>
        </p:blipFill>
        <p:spPr>
          <a:xfrm flipH="1">
            <a:off x="1981910" y="256541"/>
            <a:ext cx="853481" cy="297461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18"/>
          <a:stretch/>
        </p:blipFill>
        <p:spPr>
          <a:xfrm>
            <a:off x="4114800" y="3849927"/>
            <a:ext cx="1663621" cy="2779473"/>
          </a:xfrm>
          <a:prstGeom prst="rect">
            <a:avLst/>
          </a:prstGeom>
        </p:spPr>
      </p:pic>
      <p:pic>
        <p:nvPicPr>
          <p:cNvPr id="7" name="Picture 2" descr="Láhev, Ke&amp;ccaron;up, Prázdné, Zav&amp;rcaron;eno, Obrysy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768"/>
          <a:stretch/>
        </p:blipFill>
        <p:spPr bwMode="auto">
          <a:xfrm flipH="1">
            <a:off x="9650742" y="775572"/>
            <a:ext cx="1200138" cy="5494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Kv&amp;ecaron;tina, Lístk&amp;uring;, Hv&amp;ecaron;zda, Symetrie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90" r="-4829"/>
          <a:stretch/>
        </p:blipFill>
        <p:spPr bwMode="auto">
          <a:xfrm>
            <a:off x="5778421" y="430213"/>
            <a:ext cx="1830693" cy="319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5016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 obrázků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</a:p>
          <a:p>
            <a:pPr lvl="0"/>
            <a:r>
              <a:rPr lang="cs-CZ" dirty="0" smtClean="0"/>
              <a:t>Počítač připojený k tiskárně</a:t>
            </a:r>
            <a:endParaRPr lang="cs-CZ" dirty="0"/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(tužka, pastelky, guma)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jednotlivých snímcích mají děti za úkol dokreslit </a:t>
            </a:r>
            <a:r>
              <a:rPr lang="cs-CZ" dirty="0" smtClean="0"/>
              <a:t>schovanou </a:t>
            </a:r>
            <a:r>
              <a:rPr lang="cs-CZ" dirty="0" smtClean="0"/>
              <a:t>část obrazce/ obrázku. K tomu využijí nástroj prezentace „pero“. </a:t>
            </a:r>
          </a:p>
          <a:p>
            <a:r>
              <a:rPr lang="cs-CZ" dirty="0" smtClean="0"/>
              <a:t>Pro kontrolu se stačí dotknout otazníku a druhá polovina obrázku se objeví.</a:t>
            </a:r>
          </a:p>
          <a:p>
            <a:r>
              <a:rPr lang="cs-CZ" dirty="0" smtClean="0"/>
              <a:t>Součástí materiálu je pracovní list se stejnými obrazci k dokreslení tužkou/ pastelkou. Tento list je určený k tisku, proto se při prezentaci nezobrazuje.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– Dítě a jeho psychika (psychologická)</a:t>
            </a:r>
          </a:p>
          <a:p>
            <a:r>
              <a:rPr lang="cs-CZ" dirty="0" smtClean="0"/>
              <a:t>Vzdělávací podoblast – Poznávací schopnosti – tvořivost, vynalézavost, fantazie</a:t>
            </a:r>
          </a:p>
          <a:p>
            <a:r>
              <a:rPr lang="cs-CZ" dirty="0" smtClean="0"/>
              <a:t>Dosažené </a:t>
            </a:r>
            <a:r>
              <a:rPr lang="cs-CZ" dirty="0" smtClean="0"/>
              <a:t>konkretizované výstupy </a:t>
            </a:r>
            <a:r>
              <a:rPr lang="cs-CZ" dirty="0" smtClean="0"/>
              <a:t>– dokreslit chybějící části na obrázku; 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12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232</Words>
  <Application>Microsoft Office PowerPoint</Application>
  <PresentationFormat>Širokoúhlá obrazovka</PresentationFormat>
  <Paragraphs>38</Paragraphs>
  <Slides>12</Slides>
  <Notes>1</Notes>
  <HiddenSlides>1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Century Gothic</vt:lpstr>
      <vt:lpstr>Sheer Green 16x9</vt:lpstr>
      <vt:lpstr>PŮLOBRÁZKY II.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Použitý zdroj obrázků</vt:lpstr>
      <vt:lpstr>Materiály, pomůcky a technické vybavení</vt:lpstr>
      <vt:lpstr>Metodický postup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2015-06-13T17:37:32Z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