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73" r:id="rId4"/>
    <p:sldId id="282" r:id="rId5"/>
    <p:sldId id="286" r:id="rId6"/>
    <p:sldId id="285" r:id="rId7"/>
    <p:sldId id="287" r:id="rId8"/>
    <p:sldId id="288" r:id="rId9"/>
    <p:sldId id="284" r:id="rId10"/>
    <p:sldId id="283" r:id="rId11"/>
    <p:sldId id="289" r:id="rId12"/>
    <p:sldId id="290" r:id="rId13"/>
    <p:sldId id="275" r:id="rId14"/>
    <p:sldId id="276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</p14:sldIdLst>
        </p14:section>
        <p14:section name="od největšího" id="{E55B09EE-CE81-416D-967F-8010ECE0AD5D}">
          <p14:sldIdLst>
            <p14:sldId id="282"/>
            <p14:sldId id="286"/>
            <p14:sldId id="285"/>
            <p14:sldId id="287"/>
            <p14:sldId id="288"/>
            <p14:sldId id="284"/>
          </p14:sldIdLst>
        </p14:section>
        <p14:section name="počítání" id="{8E32C8F9-44F7-493B-A516-938D651873BC}">
          <p14:sldIdLst>
            <p14:sldId id="283"/>
            <p14:sldId id="289"/>
          </p14:sldIdLst>
        </p14:section>
        <p14:section name="hra" id="{08101A25-6787-436C-B765-DA173A53A059}">
          <p14:sldIdLst>
            <p14:sldId id="290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E97F1"/>
    <a:srgbClr val="D58DC3"/>
    <a:srgbClr val="D72024"/>
    <a:srgbClr val="228B2C"/>
    <a:srgbClr val="E99342"/>
    <a:srgbClr val="F3DF48"/>
    <a:srgbClr val="24902F"/>
    <a:srgbClr val="616161"/>
    <a:srgbClr val="519CF8"/>
    <a:srgbClr val="FCE64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70" d="100"/>
          <a:sy n="70" d="100"/>
        </p:scale>
        <p:origin x="-390" y="-78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9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0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9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11.png"/><Relationship Id="rId3" Type="http://schemas.openxmlformats.org/officeDocument/2006/relationships/image" Target="../media/image8.jpeg"/><Relationship Id="rId7" Type="http://schemas.openxmlformats.org/officeDocument/2006/relationships/image" Target="../media/image21.png"/><Relationship Id="rId12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14.png"/><Relationship Id="rId5" Type="http://schemas.openxmlformats.org/officeDocument/2006/relationships/image" Target="../media/image19.png"/><Relationship Id="rId15" Type="http://schemas.openxmlformats.org/officeDocument/2006/relationships/image" Target="../media/image13.png"/><Relationship Id="rId10" Type="http://schemas.openxmlformats.org/officeDocument/2006/relationships/image" Target="../media/image15.png"/><Relationship Id="rId4" Type="http://schemas.openxmlformats.org/officeDocument/2006/relationships/image" Target="../media/image18.png"/><Relationship Id="rId9" Type="http://schemas.openxmlformats.org/officeDocument/2006/relationships/image" Target="../media/image12.png"/><Relationship Id="rId1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0" y="-366752"/>
            <a:ext cx="6096000" cy="304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264714"/>
            <a:ext cx="6096000" cy="304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316060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BALONKY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66121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i="0" baseline="0" dirty="0" smtClean="0"/>
              <a:t>OSLAVY A HRY</a:t>
            </a:r>
            <a:endParaRPr lang="cs-CZ" sz="2400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0" t="8478" r="3623" b="7826"/>
          <a:stretch/>
        </p:blipFill>
        <p:spPr>
          <a:xfrm>
            <a:off x="278294" y="2064024"/>
            <a:ext cx="3222073" cy="42923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13915">
            <a:off x="9520057" y="1791372"/>
            <a:ext cx="1876927" cy="344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078840" y="83940"/>
            <a:ext cx="2120898" cy="4176537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677389" y="4019952"/>
            <a:ext cx="1829722" cy="36031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08051" y="3599551"/>
            <a:ext cx="2135752" cy="42057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425" y="1753410"/>
            <a:ext cx="1861946" cy="366660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5562" y="90535"/>
            <a:ext cx="1861946" cy="366660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900066" y="3830073"/>
            <a:ext cx="1901628" cy="374474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600000" flipH="1">
            <a:off x="10320265" y="-202074"/>
            <a:ext cx="1935856" cy="381214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7508" y="2454442"/>
            <a:ext cx="2997033" cy="1997242"/>
          </a:xfrm>
          <a:prstGeom prst="rect">
            <a:avLst/>
          </a:prstGeom>
          <a:ln w="127000"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25" name="Slza 24"/>
          <p:cNvSpPr/>
          <p:nvPr/>
        </p:nvSpPr>
        <p:spPr>
          <a:xfrm rot="8100000">
            <a:off x="2246547" y="748357"/>
            <a:ext cx="1045129" cy="1029703"/>
          </a:xfrm>
          <a:prstGeom prst="teardrop">
            <a:avLst/>
          </a:prstGeom>
          <a:solidFill>
            <a:srgbClr val="DD92CA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8100000">
            <a:off x="634555" y="2338295"/>
            <a:ext cx="1045129" cy="1029703"/>
          </a:xfrm>
          <a:prstGeom prst="teardrop">
            <a:avLst/>
          </a:prstGeom>
          <a:solidFill>
            <a:srgbClr val="F09845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8100000">
            <a:off x="2033559" y="4702201"/>
            <a:ext cx="1045129" cy="1029703"/>
          </a:xfrm>
          <a:prstGeom prst="teardrop">
            <a:avLst/>
          </a:prstGeom>
          <a:solidFill>
            <a:srgbClr val="519CF8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 rot="8100000">
            <a:off x="7616725" y="722616"/>
            <a:ext cx="1045129" cy="1029703"/>
          </a:xfrm>
          <a:prstGeom prst="teardrop">
            <a:avLst/>
          </a:prstGeom>
          <a:solidFill>
            <a:srgbClr val="FCE64A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rot="8100000">
            <a:off x="10540509" y="1544933"/>
            <a:ext cx="1045129" cy="1029703"/>
          </a:xfrm>
          <a:prstGeom prst="teardrop">
            <a:avLst/>
          </a:prstGeom>
          <a:solidFill>
            <a:srgbClr val="616161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za 29"/>
          <p:cNvSpPr/>
          <p:nvPr/>
        </p:nvSpPr>
        <p:spPr>
          <a:xfrm rot="8100000">
            <a:off x="10205617" y="4702200"/>
            <a:ext cx="1045129" cy="1029703"/>
          </a:xfrm>
          <a:prstGeom prst="teardrop">
            <a:avLst/>
          </a:prstGeom>
          <a:solidFill>
            <a:srgbClr val="DE2125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/>
          <p:cNvSpPr/>
          <p:nvPr/>
        </p:nvSpPr>
        <p:spPr>
          <a:xfrm rot="8100000">
            <a:off x="7641803" y="4533116"/>
            <a:ext cx="1045129" cy="1029703"/>
          </a:xfrm>
          <a:prstGeom prst="teardrop">
            <a:avLst/>
          </a:prstGeom>
          <a:solidFill>
            <a:srgbClr val="24902F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407821" y="1902385"/>
            <a:ext cx="6089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Nafoukni balonky všech barev…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61894">
            <a:off x="710403" y="2317241"/>
            <a:ext cx="2233882" cy="4399026"/>
          </a:xfrm>
          <a:prstGeom prst="rect">
            <a:avLst/>
          </a:prstGeom>
        </p:spPr>
      </p:pic>
      <p:pic>
        <p:nvPicPr>
          <p:cNvPr id="13" name="Obrázek 1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57832">
            <a:off x="8174500" y="2560629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634498">
            <a:off x="3425952" y="1276484"/>
            <a:ext cx="1030798" cy="20298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771330">
            <a:off x="6281649" y="1094850"/>
            <a:ext cx="1629400" cy="32086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54982">
            <a:off x="10176168" y="182071"/>
            <a:ext cx="1243832" cy="24493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53665">
            <a:off x="4067089" y="3731090"/>
            <a:ext cx="1861946" cy="3666601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7252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Seřaď balonky od největšího k nejmenšímu… Jakou barvu má ten největší?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0864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13899" y="2584831"/>
            <a:ext cx="2233882" cy="43990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83" y="1082485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89462">
            <a:off x="7833382" y="750358"/>
            <a:ext cx="1030798" cy="20298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50850">
            <a:off x="3548519" y="1275432"/>
            <a:ext cx="1629400" cy="32086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183450">
            <a:off x="3786743" y="4400188"/>
            <a:ext cx="1243832" cy="24493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01868">
            <a:off x="6656609" y="2623996"/>
            <a:ext cx="1861946" cy="3666601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9285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Ano, největší je zelený balonek. A který je na řadě po něm?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9336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83" y="1082485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637977">
            <a:off x="10015441" y="4413734"/>
            <a:ext cx="1030798" cy="20298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8902" y="3402288"/>
            <a:ext cx="1629400" cy="32086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542378">
            <a:off x="7190825" y="810131"/>
            <a:ext cx="1243832" cy="2449389"/>
          </a:xfrm>
          <a:prstGeom prst="rect">
            <a:avLst/>
          </a:prstGeom>
        </p:spPr>
      </p:pic>
      <p:pic>
        <p:nvPicPr>
          <p:cNvPr id="18" name="Obrázek 1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40725">
            <a:off x="9283744" y="405122"/>
            <a:ext cx="1861946" cy="3666601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9285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Už jsou dva…a který je další?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7451" y="1082485"/>
            <a:ext cx="2233882" cy="439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4014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83" y="1082485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353764">
            <a:off x="9196929" y="720416"/>
            <a:ext cx="1030798" cy="2029879"/>
          </a:xfrm>
          <a:prstGeom prst="rect">
            <a:avLst/>
          </a:prstGeom>
        </p:spPr>
      </p:pic>
      <p:pic>
        <p:nvPicPr>
          <p:cNvPr id="16" name="Obrázek 15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00149">
            <a:off x="8526702" y="3261249"/>
            <a:ext cx="1629400" cy="32086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81715" y="2479310"/>
            <a:ext cx="1243832" cy="2449389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9285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Už jsme v půlce…pokračujeme…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7451" y="1082485"/>
            <a:ext cx="2233882" cy="43990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0019" y="1082485"/>
            <a:ext cx="1861946" cy="3666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7409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83" y="1082485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948230" y="4980190"/>
            <a:ext cx="1030798" cy="2029879"/>
          </a:xfrm>
          <a:prstGeom prst="rect">
            <a:avLst/>
          </a:prstGeom>
        </p:spPr>
      </p:pic>
      <p:pic>
        <p:nvPicPr>
          <p:cNvPr id="17" name="Obrázek 1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22872">
            <a:off x="9112022" y="4394539"/>
            <a:ext cx="1243832" cy="2449389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9285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Už zbývají jen dva. Je větší červený nebo fialový balonek?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7451" y="1082485"/>
            <a:ext cx="2233882" cy="43990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0019" y="1082485"/>
            <a:ext cx="1861946" cy="366660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20651" y="1082485"/>
            <a:ext cx="1629400" cy="3208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2882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7451" y="1082485"/>
            <a:ext cx="2233882" cy="43990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283" y="1082485"/>
            <a:ext cx="2662482" cy="52430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71255" y="1082485"/>
            <a:ext cx="1030798" cy="20298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20651" y="1082485"/>
            <a:ext cx="1629400" cy="32086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88737" y="1082485"/>
            <a:ext cx="1243832" cy="24493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0019" y="1082485"/>
            <a:ext cx="1861946" cy="3666601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1105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Výborně, balonky jsou seřazené. </a:t>
            </a:r>
          </a:p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Zkuste se i vy seřadit podle velikostí balonků, které jste si nafoukli…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76338" y="5741313"/>
            <a:ext cx="8807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co se seřadit třeba podle výšky toho, kdo balonek drží?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3538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74" t="15989" r="6737" b="20063"/>
          <a:stretch/>
        </p:blipFill>
        <p:spPr>
          <a:xfrm>
            <a:off x="3986224" y="1180886"/>
            <a:ext cx="3922295" cy="3898232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448053" y="216216"/>
            <a:ext cx="1105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Kolik je v kyblíku balonků od jednotlivých barev?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extovéPole 2"/>
          <p:cNvSpPr txBox="1">
            <a:spLocks noChangeAspect="1"/>
          </p:cNvSpPr>
          <p:nvPr/>
        </p:nvSpPr>
        <p:spPr>
          <a:xfrm>
            <a:off x="448053" y="1858768"/>
            <a:ext cx="720000" cy="720000"/>
          </a:xfrm>
          <a:prstGeom prst="rect">
            <a:avLst/>
          </a:prstGeom>
          <a:solidFill>
            <a:srgbClr val="F3DF4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7" name="TextovéPole 26"/>
          <p:cNvSpPr txBox="1">
            <a:spLocks noChangeAspect="1"/>
          </p:cNvSpPr>
          <p:nvPr/>
        </p:nvSpPr>
        <p:spPr>
          <a:xfrm>
            <a:off x="1572510" y="1858768"/>
            <a:ext cx="720000" cy="720000"/>
          </a:xfrm>
          <a:prstGeom prst="rect">
            <a:avLst/>
          </a:prstGeom>
          <a:solidFill>
            <a:srgbClr val="F3DF4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>
            <a:spLocks noChangeAspect="1"/>
          </p:cNvSpPr>
          <p:nvPr/>
        </p:nvSpPr>
        <p:spPr>
          <a:xfrm>
            <a:off x="2696967" y="1858768"/>
            <a:ext cx="720000" cy="720000"/>
          </a:xfrm>
          <a:prstGeom prst="rect">
            <a:avLst/>
          </a:prstGeom>
          <a:solidFill>
            <a:srgbClr val="F3DF4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>
            <a:spLocks noChangeAspect="1"/>
          </p:cNvSpPr>
          <p:nvPr/>
        </p:nvSpPr>
        <p:spPr>
          <a:xfrm>
            <a:off x="448053" y="3130002"/>
            <a:ext cx="720000" cy="720000"/>
          </a:xfrm>
          <a:prstGeom prst="rect">
            <a:avLst/>
          </a:prstGeom>
          <a:solidFill>
            <a:srgbClr val="228B2C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>
            <a:spLocks noChangeAspect="1"/>
          </p:cNvSpPr>
          <p:nvPr/>
        </p:nvSpPr>
        <p:spPr>
          <a:xfrm>
            <a:off x="1572510" y="3130002"/>
            <a:ext cx="720000" cy="720000"/>
          </a:xfrm>
          <a:prstGeom prst="rect">
            <a:avLst/>
          </a:prstGeom>
          <a:solidFill>
            <a:srgbClr val="228B2C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>
            <a:spLocks noChangeAspect="1"/>
          </p:cNvSpPr>
          <p:nvPr/>
        </p:nvSpPr>
        <p:spPr>
          <a:xfrm>
            <a:off x="2779367" y="3130002"/>
            <a:ext cx="720000" cy="720000"/>
          </a:xfrm>
          <a:prstGeom prst="rect">
            <a:avLst/>
          </a:prstGeom>
          <a:solidFill>
            <a:srgbClr val="228B2C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>
            <a:spLocks noChangeAspect="1"/>
          </p:cNvSpPr>
          <p:nvPr/>
        </p:nvSpPr>
        <p:spPr>
          <a:xfrm>
            <a:off x="2779367" y="4401236"/>
            <a:ext cx="720000" cy="720000"/>
          </a:xfrm>
          <a:prstGeom prst="rect">
            <a:avLst/>
          </a:prstGeom>
          <a:solidFill>
            <a:srgbClr val="E9934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>
            <a:spLocks noChangeAspect="1"/>
          </p:cNvSpPr>
          <p:nvPr/>
        </p:nvSpPr>
        <p:spPr>
          <a:xfrm>
            <a:off x="1572510" y="4401236"/>
            <a:ext cx="720000" cy="720000"/>
          </a:xfrm>
          <a:prstGeom prst="rect">
            <a:avLst/>
          </a:prstGeom>
          <a:solidFill>
            <a:srgbClr val="E9934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>
            <a:spLocks noChangeAspect="1"/>
          </p:cNvSpPr>
          <p:nvPr/>
        </p:nvSpPr>
        <p:spPr>
          <a:xfrm>
            <a:off x="442058" y="4401236"/>
            <a:ext cx="720000" cy="720000"/>
          </a:xfrm>
          <a:prstGeom prst="rect">
            <a:avLst/>
          </a:prstGeom>
          <a:solidFill>
            <a:srgbClr val="E9934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4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>
            <a:spLocks noChangeAspect="1"/>
          </p:cNvSpPr>
          <p:nvPr/>
        </p:nvSpPr>
        <p:spPr>
          <a:xfrm>
            <a:off x="8549687" y="1860778"/>
            <a:ext cx="720000" cy="720000"/>
          </a:xfrm>
          <a:prstGeom prst="rect">
            <a:avLst/>
          </a:prstGeom>
          <a:solidFill>
            <a:srgbClr val="D7202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4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>
            <a:spLocks noChangeAspect="1"/>
          </p:cNvSpPr>
          <p:nvPr/>
        </p:nvSpPr>
        <p:spPr>
          <a:xfrm>
            <a:off x="9674144" y="1860778"/>
            <a:ext cx="720000" cy="720000"/>
          </a:xfrm>
          <a:prstGeom prst="rect">
            <a:avLst/>
          </a:prstGeom>
          <a:solidFill>
            <a:srgbClr val="D7202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>
            <a:spLocks noChangeAspect="1"/>
          </p:cNvSpPr>
          <p:nvPr/>
        </p:nvSpPr>
        <p:spPr>
          <a:xfrm>
            <a:off x="10798601" y="1860778"/>
            <a:ext cx="720000" cy="720000"/>
          </a:xfrm>
          <a:prstGeom prst="rect">
            <a:avLst/>
          </a:prstGeom>
          <a:solidFill>
            <a:srgbClr val="D7202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>
            <a:spLocks noChangeAspect="1"/>
          </p:cNvSpPr>
          <p:nvPr/>
        </p:nvSpPr>
        <p:spPr>
          <a:xfrm>
            <a:off x="8549687" y="3132012"/>
            <a:ext cx="720000" cy="720000"/>
          </a:xfrm>
          <a:prstGeom prst="rect">
            <a:avLst/>
          </a:prstGeom>
          <a:solidFill>
            <a:srgbClr val="D58DC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42" name="TextovéPole 41"/>
          <p:cNvSpPr txBox="1">
            <a:spLocks noChangeAspect="1"/>
          </p:cNvSpPr>
          <p:nvPr/>
        </p:nvSpPr>
        <p:spPr>
          <a:xfrm>
            <a:off x="9674144" y="3132012"/>
            <a:ext cx="720000" cy="720000"/>
          </a:xfrm>
          <a:prstGeom prst="rect">
            <a:avLst/>
          </a:prstGeom>
          <a:solidFill>
            <a:srgbClr val="D58DC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>
            <a:spLocks noChangeAspect="1"/>
          </p:cNvSpPr>
          <p:nvPr/>
        </p:nvSpPr>
        <p:spPr>
          <a:xfrm>
            <a:off x="10881001" y="3132012"/>
            <a:ext cx="720000" cy="720000"/>
          </a:xfrm>
          <a:prstGeom prst="rect">
            <a:avLst/>
          </a:prstGeom>
          <a:solidFill>
            <a:srgbClr val="D58DC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TextovéPole 43"/>
          <p:cNvSpPr txBox="1">
            <a:spLocks noChangeAspect="1"/>
          </p:cNvSpPr>
          <p:nvPr/>
        </p:nvSpPr>
        <p:spPr>
          <a:xfrm>
            <a:off x="10881001" y="4403246"/>
            <a:ext cx="720000" cy="720000"/>
          </a:xfrm>
          <a:prstGeom prst="rect">
            <a:avLst/>
          </a:prstGeom>
          <a:solidFill>
            <a:srgbClr val="4E97F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45" name="TextovéPole 44"/>
          <p:cNvSpPr txBox="1">
            <a:spLocks noChangeAspect="1"/>
          </p:cNvSpPr>
          <p:nvPr/>
        </p:nvSpPr>
        <p:spPr>
          <a:xfrm>
            <a:off x="9674144" y="4403246"/>
            <a:ext cx="720000" cy="720000"/>
          </a:xfrm>
          <a:prstGeom prst="rect">
            <a:avLst/>
          </a:prstGeom>
          <a:solidFill>
            <a:srgbClr val="4E97F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2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>
            <a:spLocks noChangeAspect="1"/>
          </p:cNvSpPr>
          <p:nvPr/>
        </p:nvSpPr>
        <p:spPr>
          <a:xfrm>
            <a:off x="8543692" y="4403246"/>
            <a:ext cx="720000" cy="720000"/>
          </a:xfrm>
          <a:prstGeom prst="rect">
            <a:avLst/>
          </a:prstGeom>
          <a:solidFill>
            <a:srgbClr val="4E97F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3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368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6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9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7" grpId="0" animBg="1"/>
      <p:bldP spid="28" grpId="0" animBg="1"/>
      <p:bldP spid="28" grpId="1" animBg="1"/>
      <p:bldP spid="29" grpId="0" animBg="1"/>
      <p:bldP spid="30" grpId="0" animBg="1"/>
      <p:bldP spid="30" grpId="1" animBg="1"/>
      <p:bldP spid="32" grpId="0" animBg="1"/>
      <p:bldP spid="32" grpId="1" animBg="1"/>
      <p:bldP spid="33" grpId="0" animBg="1"/>
      <p:bldP spid="34" grpId="0" animBg="1"/>
      <p:bldP spid="34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1" grpId="0" animBg="1"/>
      <p:bldP spid="42" grpId="0" animBg="1"/>
      <p:bldP spid="42" grpId="1" animBg="1"/>
      <p:bldP spid="43" grpId="0" animBg="1"/>
      <p:bldP spid="43" grpId="1" animBg="1"/>
      <p:bldP spid="44" grpId="0" animBg="1"/>
      <p:bldP spid="45" grpId="0" animBg="1"/>
      <p:bldP spid="45" grpId="1" animBg="1"/>
      <p:bldP spid="46" grpId="0" animBg="1"/>
      <p:bldP spid="4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0" name="TextovéPole 19"/>
          <p:cNvSpPr txBox="1">
            <a:spLocks noChangeAspect="1"/>
          </p:cNvSpPr>
          <p:nvPr/>
        </p:nvSpPr>
        <p:spPr>
          <a:xfrm>
            <a:off x="8898430" y="1377505"/>
            <a:ext cx="720000" cy="720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7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>
            <a:spLocks noChangeAspect="1"/>
          </p:cNvSpPr>
          <p:nvPr/>
        </p:nvSpPr>
        <p:spPr>
          <a:xfrm>
            <a:off x="10022887" y="1377505"/>
            <a:ext cx="720000" cy="720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8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>
            <a:spLocks noChangeAspect="1"/>
          </p:cNvSpPr>
          <p:nvPr/>
        </p:nvSpPr>
        <p:spPr>
          <a:xfrm>
            <a:off x="11147344" y="1377505"/>
            <a:ext cx="720000" cy="720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9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46515" y="4100763"/>
            <a:ext cx="1204883" cy="240976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8885" y="4199022"/>
            <a:ext cx="1257067" cy="23802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73935" y="4202750"/>
            <a:ext cx="1153889" cy="23077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9822" y="2654149"/>
            <a:ext cx="1750821" cy="239428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49" y="3908257"/>
            <a:ext cx="1335506" cy="26710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726929">
            <a:off x="3730048" y="1579606"/>
            <a:ext cx="1016464" cy="20016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73283">
            <a:off x="5805061" y="2081271"/>
            <a:ext cx="1016464" cy="200165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89620">
            <a:off x="4281149" y="2620590"/>
            <a:ext cx="1016464" cy="200165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789381" y="1958742"/>
            <a:ext cx="989988" cy="19495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96466" flipH="1">
            <a:off x="5889464" y="2518565"/>
            <a:ext cx="1016464" cy="20016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5101" y="1352704"/>
            <a:ext cx="1016464" cy="200165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92931" flipH="1">
            <a:off x="4336146" y="1311747"/>
            <a:ext cx="1016464" cy="20016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69021" y="739406"/>
            <a:ext cx="1016464" cy="200165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48053" y="216216"/>
            <a:ext cx="7813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Pokud chceš dát každému kamarádovi do každé ruky balonek, kolik balonků budeš potřebovat?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8190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4.44444E-6 L 0.41953 0.2967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77" y="1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22222E-6 L 0.37631 0.2627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15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7.40741E-7 L 0.44466 0.1997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27" y="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59259E-6 L 0.34596 0.3599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92" y="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96296E-6 L -0.27292 0.233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46" y="1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4.44444E-6 L -0.33802 0.3597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01" y="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2.96296E-6 L -0.28464 0.39907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32" y="1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7037E-6 L -0.42422 0.467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11" y="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1" grpId="0" animBg="1"/>
      <p:bldP spid="22" grpId="0" animBg="1"/>
      <p:bldP spid="2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74" t="15989" r="6737" b="20063"/>
          <a:stretch/>
        </p:blipFill>
        <p:spPr>
          <a:xfrm>
            <a:off x="65538" y="3071951"/>
            <a:ext cx="3340197" cy="331970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2500" y="976187"/>
            <a:ext cx="3624830" cy="2718623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448053" y="216216"/>
            <a:ext cx="1105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co se s těmi balonky v kyblíku dělá?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789430" y="1516413"/>
            <a:ext cx="2421370" cy="2617695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39055" y="3071951"/>
            <a:ext cx="1915387" cy="3304170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3225824" y="3694810"/>
            <a:ext cx="4133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Rozmístíme je po zahradě.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789430" y="866314"/>
            <a:ext cx="4024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Při hře házíme…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28232" y="5914456"/>
            <a:ext cx="4024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trefujeme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918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36" grpId="0"/>
      <p:bldP spid="47" grpId="0"/>
      <p:bldP spid="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685535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81105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045493"/>
            <a:ext cx="9509760" cy="1202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(nafukovací balonky)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začátku prezentace na téma „balonky“ si každé dítě nafoukne barevný balonek – u prvního snímku zopakujeme základní barvy. </a:t>
            </a:r>
          </a:p>
          <a:p>
            <a:r>
              <a:rPr lang="cs-CZ" dirty="0" smtClean="0"/>
              <a:t>Navazuje řazení balonků (na dotykové obrazovce i v reálu) podle kritéria. Ve třídě se mohou děti řadit dle barev duhy, velikosti balonků, věku jejich </a:t>
            </a:r>
            <a:r>
              <a:rPr lang="cs-CZ" dirty="0" smtClean="0"/>
              <a:t>držitelů…Na </a:t>
            </a:r>
            <a:r>
              <a:rPr lang="cs-CZ" dirty="0" smtClean="0"/>
              <a:t>několik skupinek se mohou děti rozdělit i podle barev balonků. Na dalším snímku děti balonky různých barev počítají a dělí se o ně.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70703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Snímek č.2 </a:t>
            </a:r>
            <a:r>
              <a:rPr lang="cs-CZ" dirty="0" smtClean="0"/>
              <a:t>– po dotyku na jednotlivé kapky se „nafouknou“ různobarevné balonky</a:t>
            </a:r>
          </a:p>
          <a:p>
            <a:r>
              <a:rPr lang="cs-CZ" dirty="0" smtClean="0"/>
              <a:t> </a:t>
            </a:r>
            <a:r>
              <a:rPr lang="cs-CZ" b="1" dirty="0"/>
              <a:t>Snímek </a:t>
            </a:r>
            <a:r>
              <a:rPr lang="cs-CZ" b="1" dirty="0" smtClean="0"/>
              <a:t>č.3-8 </a:t>
            </a:r>
            <a:r>
              <a:rPr lang="cs-CZ" dirty="0" smtClean="0"/>
              <a:t> - série snímků, kde dotyk na správnou odpověď automaticky posune prezentaci na další snímek. Balonky, které jsou špatnou </a:t>
            </a:r>
            <a:r>
              <a:rPr lang="cs-CZ" dirty="0" smtClean="0"/>
              <a:t>od</a:t>
            </a:r>
            <a:r>
              <a:rPr lang="cs-CZ" dirty="0" smtClean="0"/>
              <a:t>povědí, </a:t>
            </a:r>
            <a:r>
              <a:rPr lang="cs-CZ" dirty="0" smtClean="0"/>
              <a:t>se zahýbou nebo zmizí.</a:t>
            </a:r>
          </a:p>
          <a:p>
            <a:r>
              <a:rPr lang="cs-CZ" b="1" dirty="0" smtClean="0"/>
              <a:t>Snímek č.9 </a:t>
            </a:r>
            <a:r>
              <a:rPr lang="cs-CZ" dirty="0" smtClean="0"/>
              <a:t>- </a:t>
            </a:r>
            <a:r>
              <a:rPr lang="cs-CZ" b="1" dirty="0" smtClean="0"/>
              <a:t> </a:t>
            </a:r>
            <a:r>
              <a:rPr lang="cs-CZ" dirty="0" smtClean="0"/>
              <a:t>tlačítko se špatnou </a:t>
            </a:r>
            <a:r>
              <a:rPr lang="cs-CZ" dirty="0" smtClean="0"/>
              <a:t>od</a:t>
            </a:r>
            <a:r>
              <a:rPr lang="cs-CZ" dirty="0" smtClean="0"/>
              <a:t>povědí </a:t>
            </a:r>
            <a:r>
              <a:rPr lang="cs-CZ" dirty="0" smtClean="0"/>
              <a:t>po dotyku zmizí, správná odpověď spustí potlesk.</a:t>
            </a:r>
          </a:p>
          <a:p>
            <a:r>
              <a:rPr lang="cs-CZ" b="1" dirty="0" smtClean="0"/>
              <a:t>Snímek č.10 </a:t>
            </a:r>
            <a:r>
              <a:rPr lang="cs-CZ" dirty="0" smtClean="0"/>
              <a:t>– balonky po dotyku odputují ke čtyřem dětem. Správné tlačítko spustí dotykem potlesk, špatná zmizí.</a:t>
            </a:r>
          </a:p>
          <a:p>
            <a:r>
              <a:rPr lang="cs-CZ" b="1" dirty="0" smtClean="0"/>
              <a:t>Snímek č.11 </a:t>
            </a:r>
            <a:r>
              <a:rPr lang="cs-CZ" dirty="0" smtClean="0"/>
              <a:t>– po dotyku na obrázky se postupně objevují navazující obrázky a texty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operace.</a:t>
            </a:r>
          </a:p>
          <a:p>
            <a:r>
              <a:rPr lang="cs-CZ" dirty="0" smtClean="0"/>
              <a:t>Dosažené konkretizované výstupy – rozumět a používat pojmy označující velikost; třídit a řadit prvky dle daného kritéria; chápat číslovku jako počet prvků; orientovat se v číselné řadě.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528</Words>
  <Application>Microsoft Office PowerPoint</Application>
  <PresentationFormat>Vlastní</PresentationFormat>
  <Paragraphs>83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BALONKY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Použitý zdroj obrázků</vt:lpstr>
      <vt:lpstr>Metodický postup</vt:lpstr>
      <vt:lpstr>Práce s interaktivním výukovým materiálem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2015-06-24T14:53:00Z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