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x-wav"/>
  <Default Extension="gif" ContentType="image/gif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3"/>
  </p:notesMasterIdLst>
  <p:handoutMasterIdLst>
    <p:handoutMasterId r:id="rId14"/>
  </p:handoutMasterIdLst>
  <p:sldIdLst>
    <p:sldId id="315" r:id="rId3"/>
    <p:sldId id="296" r:id="rId4"/>
    <p:sldId id="289" r:id="rId5"/>
    <p:sldId id="297" r:id="rId6"/>
    <p:sldId id="298" r:id="rId7"/>
    <p:sldId id="275" r:id="rId8"/>
    <p:sldId id="276" r:id="rId9"/>
    <p:sldId id="278" r:id="rId10"/>
    <p:sldId id="280" r:id="rId11"/>
    <p:sldId id="28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úvod" id="{425EB4FB-E821-4B32-8ECA-EFEAA5D3F6A1}">
          <p14:sldIdLst>
            <p14:sldId id="315"/>
          </p14:sldIdLst>
        </p14:section>
        <p14:section name="počty" id="{7A8BBBA4-91C6-47E8-86B4-F5933C193DB4}">
          <p14:sldIdLst>
            <p14:sldId id="296"/>
            <p14:sldId id="289"/>
            <p14:sldId id="297"/>
            <p14:sldId id="298"/>
          </p14:sldIdLst>
        </p14:section>
        <p14:section name="popisy" id="{4491A3A5-2D98-4803-9565-90AB9C3B3DA8}">
          <p14:sldIdLst>
            <p14:sldId id="275"/>
            <p14:sldId id="276"/>
            <p14:sldId id="278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CC00"/>
    <a:srgbClr val="FFEC00"/>
    <a:srgbClr val="E20010"/>
    <a:srgbClr val="E20078"/>
    <a:srgbClr val="008F33"/>
    <a:srgbClr val="092781"/>
    <a:srgbClr val="6967A9"/>
    <a:srgbClr val="00626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116" autoAdjust="0"/>
    <p:restoredTop sz="94660"/>
  </p:normalViewPr>
  <p:slideViewPr>
    <p:cSldViewPr snapToGrid="0">
      <p:cViewPr varScale="1">
        <p:scale>
          <a:sx n="72" d="100"/>
          <a:sy n="72" d="100"/>
        </p:scale>
        <p:origin x="318" y="54"/>
      </p:cViewPr>
      <p:guideLst>
        <p:guide pos="3840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commentAuthors" Target="commentAuthors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23. 6. 2015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dirty="0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23. 6. 2015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dirty="0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96522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77467" y="2180654"/>
            <a:ext cx="2247665" cy="3086921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705600" y="859654"/>
            <a:ext cx="3276600" cy="1904337"/>
          </a:xfrm>
        </p:spPr>
        <p:txBody>
          <a:bodyPr/>
          <a:lstStyle/>
          <a:p>
            <a:pPr marL="0" indent="0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CIRKUS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638800" y="2809715"/>
            <a:ext cx="5410200" cy="914400"/>
          </a:xfrm>
        </p:spPr>
        <p:txBody>
          <a:bodyPr/>
          <a:lstStyle/>
          <a:p>
            <a:pPr marL="0" indent="0">
              <a:spcBef>
                <a:spcPts val="0"/>
              </a:spcBef>
              <a:buNone/>
            </a:pPr>
            <a:r>
              <a:rPr lang="cs-CZ" sz="2400" b="1" i="0" cap="none" baseline="0" dirty="0" smtClean="0"/>
              <a:t>Počítání míčků</a:t>
            </a:r>
            <a:endParaRPr lang="cs-CZ" sz="2400" b="1" i="0" cap="none" baseline="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7800" y="859654"/>
            <a:ext cx="4495800" cy="2809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096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3">
            <a:alphaModFix amt="90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2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8504" y="737937"/>
            <a:ext cx="3645343" cy="5891463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328465" y="386557"/>
            <a:ext cx="540003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Kolika míčky klaun hází - žongluje?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4" name="TextovéPole 8"/>
          <p:cNvSpPr txBox="1"/>
          <p:nvPr/>
        </p:nvSpPr>
        <p:spPr>
          <a:xfrm>
            <a:off x="10471134" y="386557"/>
            <a:ext cx="997327" cy="1058779"/>
          </a:xfrm>
          <a:prstGeom prst="rect">
            <a:avLst/>
          </a:prstGeom>
          <a:solidFill>
            <a:srgbClr val="E20078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6000" dirty="0" smtClean="0">
                <a:solidFill>
                  <a:schemeClr val="bg1"/>
                </a:solidFill>
              </a:rPr>
              <a:t>2</a:t>
            </a:r>
            <a:endParaRPr lang="cs-CZ" sz="6000" dirty="0">
              <a:solidFill>
                <a:schemeClr val="bg1"/>
              </a:solidFill>
            </a:endParaRPr>
          </a:p>
        </p:txBody>
      </p:sp>
      <p:sp>
        <p:nvSpPr>
          <p:cNvPr id="15" name="TextovéPole 11"/>
          <p:cNvSpPr txBox="1"/>
          <p:nvPr/>
        </p:nvSpPr>
        <p:spPr>
          <a:xfrm>
            <a:off x="10471134" y="1675688"/>
            <a:ext cx="997327" cy="1058779"/>
          </a:xfrm>
          <a:prstGeom prst="rect">
            <a:avLst/>
          </a:prstGeom>
          <a:solidFill>
            <a:srgbClr val="008F33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6000" dirty="0" smtClean="0">
                <a:solidFill>
                  <a:schemeClr val="bg1"/>
                </a:solidFill>
              </a:rPr>
              <a:t>4</a:t>
            </a:r>
            <a:endParaRPr lang="cs-CZ" sz="6000" dirty="0">
              <a:solidFill>
                <a:schemeClr val="bg1"/>
              </a:solidFill>
            </a:endParaRPr>
          </a:p>
        </p:txBody>
      </p:sp>
      <p:sp>
        <p:nvSpPr>
          <p:cNvPr id="16" name="TextovéPole 12"/>
          <p:cNvSpPr txBox="1"/>
          <p:nvPr/>
        </p:nvSpPr>
        <p:spPr>
          <a:xfrm>
            <a:off x="10475988" y="2964819"/>
            <a:ext cx="997327" cy="1058779"/>
          </a:xfrm>
          <a:prstGeom prst="rect">
            <a:avLst/>
          </a:prstGeom>
          <a:solidFill>
            <a:srgbClr val="E2001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6000" dirty="0" smtClean="0">
                <a:solidFill>
                  <a:schemeClr val="bg1"/>
                </a:solidFill>
              </a:rPr>
              <a:t>1</a:t>
            </a:r>
            <a:endParaRPr lang="cs-CZ" sz="6000" dirty="0">
              <a:solidFill>
                <a:schemeClr val="bg1"/>
              </a:solidFill>
            </a:endParaRPr>
          </a:p>
        </p:txBody>
      </p:sp>
      <p:sp>
        <p:nvSpPr>
          <p:cNvPr id="17" name="TextovéPole 13"/>
          <p:cNvSpPr txBox="1"/>
          <p:nvPr/>
        </p:nvSpPr>
        <p:spPr>
          <a:xfrm>
            <a:off x="10471134" y="4253950"/>
            <a:ext cx="997327" cy="1058779"/>
          </a:xfrm>
          <a:prstGeom prst="rect">
            <a:avLst/>
          </a:prstGeom>
          <a:solidFill>
            <a:srgbClr val="FFEC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6000" dirty="0" smtClean="0">
                <a:solidFill>
                  <a:schemeClr val="bg1"/>
                </a:solidFill>
              </a:rPr>
              <a:t>5</a:t>
            </a:r>
            <a:endParaRPr lang="cs-CZ" sz="6000" dirty="0">
              <a:solidFill>
                <a:schemeClr val="bg1"/>
              </a:solidFill>
            </a:endParaRPr>
          </a:p>
        </p:txBody>
      </p:sp>
      <p:sp>
        <p:nvSpPr>
          <p:cNvPr id="18" name="TextovéPole 8"/>
          <p:cNvSpPr txBox="1"/>
          <p:nvPr/>
        </p:nvSpPr>
        <p:spPr>
          <a:xfrm>
            <a:off x="10471134" y="5543081"/>
            <a:ext cx="997327" cy="1058779"/>
          </a:xfrm>
          <a:prstGeom prst="rect">
            <a:avLst/>
          </a:prstGeom>
          <a:solidFill>
            <a:srgbClr val="092781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6000" dirty="0" smtClean="0">
                <a:solidFill>
                  <a:schemeClr val="bg1"/>
                </a:solidFill>
              </a:rPr>
              <a:t>3</a:t>
            </a:r>
            <a:endParaRPr lang="cs-CZ" sz="6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52695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mph" presetSubtype="0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0" dur="indefinit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11" dur="indefinite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 tmFilter="0, 0; .2, .5; .8, .5; 1, 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0" autoRev="1" fill="hold"/>
                                        <p:tgtEl>
                                          <p:spTgt spid="1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9" presetClass="emph" presetSubtype="0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0" dur="indefinit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21" dur="indefinite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 tmFilter="0, 0; .2, .5; .8, .5; 1, 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7" dur="250" autoRev="1" fill="hold"/>
                                        <p:tgtEl>
                                          <p:spTgt spid="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9" presetClass="emph" presetSubtype="0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0" dur="indefinit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31" dur="indefinite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250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9" presetClass="emph" presetSubtype="0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0" dur="indefinit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41" dur="indefinite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500" tmFilter="0, 0; .2, .5; .8, .5; 1, 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7" dur="250" autoRev="1" fill="hold"/>
                                        <p:tgtEl>
                                          <p:spTgt spid="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14" grpId="0" animBg="1"/>
      <p:bldP spid="14" grpId="1" animBg="1"/>
      <p:bldP spid="15" grpId="0" animBg="1"/>
      <p:bldP spid="15" grpId="1" animBg="1"/>
      <p:bldP spid="16" grpId="0" animBg="1"/>
      <p:bldP spid="16" grpId="1" animBg="1"/>
      <p:bldP spid="17" grpId="0" animBg="1"/>
      <p:bldP spid="18" grpId="0" animBg="1"/>
      <p:bldP spid="18" grpId="1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3">
            <a:alphaModFix amt="90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Obrázek 1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8504" y="737937"/>
            <a:ext cx="3645343" cy="5891463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3</a:t>
            </a:fld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1301695" y="5814945"/>
            <a:ext cx="695583" cy="695583"/>
          </a:xfrm>
          <a:prstGeom prst="ellipse">
            <a:avLst/>
          </a:prstGeom>
          <a:solidFill>
            <a:srgbClr val="FFEC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Ovál 12"/>
          <p:cNvSpPr/>
          <p:nvPr/>
        </p:nvSpPr>
        <p:spPr>
          <a:xfrm>
            <a:off x="3597540" y="5985643"/>
            <a:ext cx="695583" cy="695583"/>
          </a:xfrm>
          <a:prstGeom prst="ellipse">
            <a:avLst/>
          </a:prstGeom>
          <a:solidFill>
            <a:srgbClr val="008F3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28465" y="386557"/>
            <a:ext cx="639618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Klaunovi nějaké míčky popadaly na zem. Kolik z nich je modrých?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6" name="TextovéPole 8"/>
          <p:cNvSpPr txBox="1"/>
          <p:nvPr/>
        </p:nvSpPr>
        <p:spPr>
          <a:xfrm>
            <a:off x="10471134" y="386557"/>
            <a:ext cx="997327" cy="1058779"/>
          </a:xfrm>
          <a:prstGeom prst="rect">
            <a:avLst/>
          </a:prstGeom>
          <a:solidFill>
            <a:srgbClr val="008F33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6000" dirty="0" smtClean="0">
                <a:solidFill>
                  <a:schemeClr val="bg1"/>
                </a:solidFill>
              </a:rPr>
              <a:t>4</a:t>
            </a:r>
            <a:endParaRPr lang="cs-CZ" sz="6000" dirty="0">
              <a:solidFill>
                <a:schemeClr val="bg1"/>
              </a:solidFill>
            </a:endParaRPr>
          </a:p>
        </p:txBody>
      </p:sp>
      <p:sp>
        <p:nvSpPr>
          <p:cNvPr id="17" name="TextovéPole 11"/>
          <p:cNvSpPr txBox="1"/>
          <p:nvPr/>
        </p:nvSpPr>
        <p:spPr>
          <a:xfrm>
            <a:off x="10471134" y="1675688"/>
            <a:ext cx="997327" cy="1058779"/>
          </a:xfrm>
          <a:prstGeom prst="rect">
            <a:avLst/>
          </a:prstGeom>
          <a:solidFill>
            <a:srgbClr val="092781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6000" dirty="0" smtClean="0">
                <a:solidFill>
                  <a:schemeClr val="bg1"/>
                </a:solidFill>
              </a:rPr>
              <a:t>3</a:t>
            </a:r>
            <a:endParaRPr lang="cs-CZ" sz="6000" dirty="0">
              <a:solidFill>
                <a:schemeClr val="bg1"/>
              </a:solidFill>
            </a:endParaRPr>
          </a:p>
        </p:txBody>
      </p:sp>
      <p:sp>
        <p:nvSpPr>
          <p:cNvPr id="18" name="TextovéPole 12"/>
          <p:cNvSpPr txBox="1"/>
          <p:nvPr/>
        </p:nvSpPr>
        <p:spPr>
          <a:xfrm>
            <a:off x="10475988" y="2964819"/>
            <a:ext cx="997327" cy="1058779"/>
          </a:xfrm>
          <a:prstGeom prst="rect">
            <a:avLst/>
          </a:prstGeom>
          <a:solidFill>
            <a:srgbClr val="FFEC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6000" dirty="0" smtClean="0">
                <a:solidFill>
                  <a:schemeClr val="bg1"/>
                </a:solidFill>
              </a:rPr>
              <a:t>2</a:t>
            </a:r>
            <a:endParaRPr lang="cs-CZ" sz="6000" dirty="0">
              <a:solidFill>
                <a:schemeClr val="bg1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10183048" y="5933817"/>
            <a:ext cx="695583" cy="695583"/>
          </a:xfrm>
          <a:prstGeom prst="ellipse">
            <a:avLst/>
          </a:prstGeom>
          <a:solidFill>
            <a:srgbClr val="FFEC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Ovál 21"/>
          <p:cNvSpPr/>
          <p:nvPr/>
        </p:nvSpPr>
        <p:spPr>
          <a:xfrm>
            <a:off x="4055351" y="5119361"/>
            <a:ext cx="695583" cy="695583"/>
          </a:xfrm>
          <a:prstGeom prst="ellipse">
            <a:avLst/>
          </a:prstGeom>
          <a:solidFill>
            <a:srgbClr val="E2001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Ovál 22"/>
          <p:cNvSpPr/>
          <p:nvPr/>
        </p:nvSpPr>
        <p:spPr>
          <a:xfrm>
            <a:off x="2432648" y="5095382"/>
            <a:ext cx="695583" cy="695583"/>
          </a:xfrm>
          <a:prstGeom prst="ellipse">
            <a:avLst/>
          </a:prstGeom>
          <a:solidFill>
            <a:srgbClr val="E2001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vál 11"/>
          <p:cNvSpPr/>
          <p:nvPr/>
        </p:nvSpPr>
        <p:spPr>
          <a:xfrm>
            <a:off x="5126715" y="5325599"/>
            <a:ext cx="695583" cy="695583"/>
          </a:xfrm>
          <a:prstGeom prst="ellipse">
            <a:avLst/>
          </a:prstGeom>
          <a:solidFill>
            <a:srgbClr val="09278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vál 23"/>
          <p:cNvSpPr/>
          <p:nvPr/>
        </p:nvSpPr>
        <p:spPr>
          <a:xfrm>
            <a:off x="1872457" y="6043864"/>
            <a:ext cx="695583" cy="695583"/>
          </a:xfrm>
          <a:prstGeom prst="ellipse">
            <a:avLst/>
          </a:prstGeom>
          <a:solidFill>
            <a:srgbClr val="09278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Ovál 24"/>
          <p:cNvSpPr/>
          <p:nvPr/>
        </p:nvSpPr>
        <p:spPr>
          <a:xfrm>
            <a:off x="10866046" y="5195289"/>
            <a:ext cx="695583" cy="695583"/>
          </a:xfrm>
          <a:prstGeom prst="ellipse">
            <a:avLst/>
          </a:prstGeom>
          <a:solidFill>
            <a:srgbClr val="09278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Ovál 25"/>
          <p:cNvSpPr/>
          <p:nvPr/>
        </p:nvSpPr>
        <p:spPr>
          <a:xfrm>
            <a:off x="527958" y="4977808"/>
            <a:ext cx="695583" cy="695583"/>
          </a:xfrm>
          <a:prstGeom prst="ellipse">
            <a:avLst/>
          </a:prstGeom>
          <a:solidFill>
            <a:srgbClr val="09278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" name="Ovál 26"/>
          <p:cNvSpPr/>
          <p:nvPr/>
        </p:nvSpPr>
        <p:spPr>
          <a:xfrm>
            <a:off x="9702661" y="5119362"/>
            <a:ext cx="695583" cy="695583"/>
          </a:xfrm>
          <a:prstGeom prst="ellipse">
            <a:avLst/>
          </a:prstGeom>
          <a:solidFill>
            <a:srgbClr val="008F3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85114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mph" presetSubtype="0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0" dur="indefinit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11" dur="indefinite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 tmFilter="0, 0; .2, .5; .8, .5; 1, 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0" autoRev="1" fill="hold"/>
                                        <p:tgtEl>
                                          <p:spTgt spid="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500" tmFilter="0, 0; .2, .5; .8, .5; 1, 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3" dur="250" autoRev="1" fill="hold"/>
                                        <p:tgtEl>
                                          <p:spTgt spid="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"/>
                            </p:stCondLst>
                            <p:childTnLst>
                              <p:par>
                                <p:cTn id="25" presetID="9" presetClass="emph" presetSubtype="0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6" dur="indefinit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27" dur="indefinite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3.7037E-7 L -0.02631 -0.53218 " pathEditMode="relative" rAng="0" ptsTypes="AA">
                                      <p:cBhvr>
                                        <p:cTn id="32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15" y="-266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45833E-6 -4.44444E-6 L -0.06706 -0.6875 " pathEditMode="relative" rAng="0" ptsTypes="AA">
                                      <p:cBhvr>
                                        <p:cTn id="37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59" y="-3437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4.81481E-6 L -0.2586 -0.58287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930" y="-291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3.33333E-6 L -0.65104 -0.56389 " pathEditMode="relative" rAng="0" ptsTypes="AA">
                                      <p:cBhvr>
                                        <p:cTn id="47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552" y="-281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7" grpId="1" animBg="1"/>
      <p:bldP spid="18" grpId="0" animBg="1"/>
      <p:bldP spid="18" grpId="1" animBg="1"/>
      <p:bldP spid="12" grpId="0" animBg="1"/>
      <p:bldP spid="24" grpId="0" animBg="1"/>
      <p:bldP spid="25" grpId="0" animBg="1"/>
      <p:bldP spid="2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3">
            <a:alphaModFix amt="90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Obrázek 1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8504" y="737937"/>
            <a:ext cx="3645343" cy="5891463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4</a:t>
            </a:fld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481291" y="5119995"/>
            <a:ext cx="695583" cy="695583"/>
          </a:xfrm>
          <a:prstGeom prst="ellipse">
            <a:avLst/>
          </a:prstGeom>
          <a:solidFill>
            <a:srgbClr val="FFEC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5033672" y="5339325"/>
            <a:ext cx="695583" cy="695583"/>
          </a:xfrm>
          <a:prstGeom prst="ellipse">
            <a:avLst/>
          </a:prstGeom>
          <a:solidFill>
            <a:srgbClr val="E20078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vál 10"/>
          <p:cNvSpPr/>
          <p:nvPr/>
        </p:nvSpPr>
        <p:spPr>
          <a:xfrm>
            <a:off x="9444532" y="4991099"/>
            <a:ext cx="695583" cy="695583"/>
          </a:xfrm>
          <a:prstGeom prst="ellipse">
            <a:avLst/>
          </a:prstGeom>
          <a:solidFill>
            <a:srgbClr val="E2001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vál 11"/>
          <p:cNvSpPr/>
          <p:nvPr/>
        </p:nvSpPr>
        <p:spPr>
          <a:xfrm>
            <a:off x="11120669" y="5195289"/>
            <a:ext cx="695583" cy="695583"/>
          </a:xfrm>
          <a:prstGeom prst="ellipse">
            <a:avLst/>
          </a:prstGeom>
          <a:solidFill>
            <a:srgbClr val="09278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Ovál 12"/>
          <p:cNvSpPr/>
          <p:nvPr/>
        </p:nvSpPr>
        <p:spPr>
          <a:xfrm>
            <a:off x="4739293" y="5767794"/>
            <a:ext cx="695583" cy="695583"/>
          </a:xfrm>
          <a:prstGeom prst="ellipse">
            <a:avLst/>
          </a:prstGeom>
          <a:solidFill>
            <a:srgbClr val="008F3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28465" y="386557"/>
            <a:ext cx="639618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Klaunovi nějaké míčky popadaly na zem. Kolik z nich je červených?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6" name="TextovéPole 8"/>
          <p:cNvSpPr txBox="1"/>
          <p:nvPr/>
        </p:nvSpPr>
        <p:spPr>
          <a:xfrm>
            <a:off x="10471134" y="386557"/>
            <a:ext cx="997327" cy="1058779"/>
          </a:xfrm>
          <a:prstGeom prst="rect">
            <a:avLst/>
          </a:prstGeom>
          <a:solidFill>
            <a:srgbClr val="092781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6000" dirty="0" smtClean="0">
                <a:solidFill>
                  <a:schemeClr val="bg1"/>
                </a:solidFill>
              </a:rPr>
              <a:t>2</a:t>
            </a:r>
            <a:endParaRPr lang="cs-CZ" sz="6000" dirty="0">
              <a:solidFill>
                <a:schemeClr val="bg1"/>
              </a:solidFill>
            </a:endParaRPr>
          </a:p>
        </p:txBody>
      </p:sp>
      <p:sp>
        <p:nvSpPr>
          <p:cNvPr id="17" name="TextovéPole 11"/>
          <p:cNvSpPr txBox="1"/>
          <p:nvPr/>
        </p:nvSpPr>
        <p:spPr>
          <a:xfrm>
            <a:off x="10471134" y="1675688"/>
            <a:ext cx="997327" cy="1058779"/>
          </a:xfrm>
          <a:prstGeom prst="rect">
            <a:avLst/>
          </a:prstGeom>
          <a:solidFill>
            <a:srgbClr val="FFEC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6000" dirty="0" smtClean="0">
                <a:solidFill>
                  <a:schemeClr val="bg1"/>
                </a:solidFill>
              </a:rPr>
              <a:t>3</a:t>
            </a:r>
            <a:endParaRPr lang="cs-CZ" sz="6000" dirty="0">
              <a:solidFill>
                <a:schemeClr val="bg1"/>
              </a:solidFill>
            </a:endParaRPr>
          </a:p>
        </p:txBody>
      </p:sp>
      <p:sp>
        <p:nvSpPr>
          <p:cNvPr id="18" name="TextovéPole 12"/>
          <p:cNvSpPr txBox="1"/>
          <p:nvPr/>
        </p:nvSpPr>
        <p:spPr>
          <a:xfrm>
            <a:off x="10475988" y="2964819"/>
            <a:ext cx="997327" cy="1058779"/>
          </a:xfrm>
          <a:prstGeom prst="rect">
            <a:avLst/>
          </a:prstGeom>
          <a:solidFill>
            <a:srgbClr val="E2001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6000" dirty="0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20" name="Ovál 19"/>
          <p:cNvSpPr/>
          <p:nvPr/>
        </p:nvSpPr>
        <p:spPr>
          <a:xfrm>
            <a:off x="3286726" y="5829738"/>
            <a:ext cx="695583" cy="695583"/>
          </a:xfrm>
          <a:prstGeom prst="ellipse">
            <a:avLst/>
          </a:prstGeom>
          <a:solidFill>
            <a:srgbClr val="E20078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Ovál 20"/>
          <p:cNvSpPr/>
          <p:nvPr/>
        </p:nvSpPr>
        <p:spPr>
          <a:xfrm>
            <a:off x="9914705" y="5738448"/>
            <a:ext cx="695583" cy="695583"/>
          </a:xfrm>
          <a:prstGeom prst="ellipse">
            <a:avLst/>
          </a:prstGeom>
          <a:solidFill>
            <a:srgbClr val="FFEC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Ovál 21"/>
          <p:cNvSpPr/>
          <p:nvPr/>
        </p:nvSpPr>
        <p:spPr>
          <a:xfrm>
            <a:off x="3912883" y="5119994"/>
            <a:ext cx="695583" cy="695583"/>
          </a:xfrm>
          <a:prstGeom prst="ellipse">
            <a:avLst/>
          </a:prstGeom>
          <a:solidFill>
            <a:srgbClr val="E2001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Ovál 22"/>
          <p:cNvSpPr/>
          <p:nvPr/>
        </p:nvSpPr>
        <p:spPr>
          <a:xfrm>
            <a:off x="1369941" y="5776590"/>
            <a:ext cx="695583" cy="695583"/>
          </a:xfrm>
          <a:prstGeom prst="ellipse">
            <a:avLst/>
          </a:prstGeom>
          <a:solidFill>
            <a:srgbClr val="E2001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vál 23"/>
          <p:cNvSpPr/>
          <p:nvPr/>
        </p:nvSpPr>
        <p:spPr>
          <a:xfrm>
            <a:off x="2296151" y="5051705"/>
            <a:ext cx="695583" cy="695583"/>
          </a:xfrm>
          <a:prstGeom prst="ellipse">
            <a:avLst/>
          </a:prstGeom>
          <a:solidFill>
            <a:srgbClr val="09278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3353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mph" presetSubtype="0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0" dur="indefinit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11" dur="indefinite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 tmFilter="0, 0; .2, .5; .8, .5; 1, 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0" autoRev="1" fill="hold"/>
                                        <p:tgtEl>
                                          <p:spTgt spid="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50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3" dur="250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"/>
                            </p:stCondLst>
                            <p:childTnLst>
                              <p:par>
                                <p:cTn id="25" presetID="9" presetClass="emph" presetSubtype="0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6" dur="indefinit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27" dur="indefinite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58333E-6 4.44444E-6 L -0.07045 -0.62639 " pathEditMode="relative" rAng="0" ptsTypes="AA">
                                      <p:cBhvr>
                                        <p:cTn id="3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29" y="-313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2.22222E-6 L -0.19596 -0.52778 " pathEditMode="relative" rAng="0" ptsTypes="AA">
                                      <p:cBhvr>
                                        <p:cTn id="37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805" y="-263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2.22222E-6 L -0.56329 -0.50903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164" y="-254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11" grpId="0" animBg="1"/>
      <p:bldP spid="16" grpId="0" animBg="1"/>
      <p:bldP spid="16" grpId="1" animBg="1"/>
      <p:bldP spid="17" grpId="0" animBg="1"/>
      <p:bldP spid="18" grpId="0" animBg="1"/>
      <p:bldP spid="18" grpId="1" animBg="1"/>
      <p:bldP spid="22" grpId="0" animBg="1"/>
      <p:bldP spid="2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3">
            <a:alphaModFix amt="90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Obrázek 1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8504" y="737937"/>
            <a:ext cx="3645343" cy="5891463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5</a:t>
            </a:fld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1720373" y="5219414"/>
            <a:ext cx="695583" cy="695583"/>
          </a:xfrm>
          <a:prstGeom prst="ellipse">
            <a:avLst/>
          </a:prstGeom>
          <a:solidFill>
            <a:srgbClr val="FFEC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vál 11"/>
          <p:cNvSpPr/>
          <p:nvPr/>
        </p:nvSpPr>
        <p:spPr>
          <a:xfrm>
            <a:off x="9933866" y="5933817"/>
            <a:ext cx="695583" cy="695583"/>
          </a:xfrm>
          <a:prstGeom prst="ellipse">
            <a:avLst/>
          </a:prstGeom>
          <a:solidFill>
            <a:srgbClr val="09278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Ovál 12"/>
          <p:cNvSpPr/>
          <p:nvPr/>
        </p:nvSpPr>
        <p:spPr>
          <a:xfrm>
            <a:off x="10875865" y="5417653"/>
            <a:ext cx="695583" cy="695583"/>
          </a:xfrm>
          <a:prstGeom prst="ellipse">
            <a:avLst/>
          </a:prstGeom>
          <a:solidFill>
            <a:srgbClr val="008F3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28465" y="386557"/>
            <a:ext cx="639618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Klaunovi nějaké míčky popadaly na zem. Kolik z nich je zelených?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6" name="TextovéPole 8"/>
          <p:cNvSpPr txBox="1"/>
          <p:nvPr/>
        </p:nvSpPr>
        <p:spPr>
          <a:xfrm>
            <a:off x="10471134" y="386557"/>
            <a:ext cx="997327" cy="1058779"/>
          </a:xfrm>
          <a:prstGeom prst="rect">
            <a:avLst/>
          </a:prstGeom>
          <a:solidFill>
            <a:srgbClr val="E20078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6000" dirty="0" smtClean="0">
                <a:solidFill>
                  <a:schemeClr val="bg1"/>
                </a:solidFill>
              </a:rPr>
              <a:t>3</a:t>
            </a:r>
            <a:endParaRPr lang="cs-CZ" sz="6000" dirty="0">
              <a:solidFill>
                <a:schemeClr val="bg1"/>
              </a:solidFill>
            </a:endParaRPr>
          </a:p>
        </p:txBody>
      </p:sp>
      <p:sp>
        <p:nvSpPr>
          <p:cNvPr id="17" name="TextovéPole 11"/>
          <p:cNvSpPr txBox="1"/>
          <p:nvPr/>
        </p:nvSpPr>
        <p:spPr>
          <a:xfrm>
            <a:off x="10471134" y="1675688"/>
            <a:ext cx="997327" cy="1058779"/>
          </a:xfrm>
          <a:prstGeom prst="rect">
            <a:avLst/>
          </a:prstGeom>
          <a:solidFill>
            <a:srgbClr val="E2001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6000" dirty="0" smtClean="0">
                <a:solidFill>
                  <a:schemeClr val="bg1"/>
                </a:solidFill>
              </a:rPr>
              <a:t>4</a:t>
            </a:r>
            <a:endParaRPr lang="cs-CZ" sz="6000" dirty="0">
              <a:solidFill>
                <a:schemeClr val="bg1"/>
              </a:solidFill>
            </a:endParaRPr>
          </a:p>
        </p:txBody>
      </p:sp>
      <p:sp>
        <p:nvSpPr>
          <p:cNvPr id="18" name="TextovéPole 12"/>
          <p:cNvSpPr txBox="1"/>
          <p:nvPr/>
        </p:nvSpPr>
        <p:spPr>
          <a:xfrm>
            <a:off x="10475988" y="2964819"/>
            <a:ext cx="997327" cy="1058779"/>
          </a:xfrm>
          <a:prstGeom prst="rect">
            <a:avLst/>
          </a:prstGeom>
          <a:solidFill>
            <a:srgbClr val="FFEC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6000" dirty="0" smtClean="0">
                <a:solidFill>
                  <a:schemeClr val="bg1"/>
                </a:solidFill>
              </a:rPr>
              <a:t>5</a:t>
            </a:r>
            <a:endParaRPr lang="cs-CZ" sz="6000" dirty="0">
              <a:solidFill>
                <a:schemeClr val="bg1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9586074" y="5119995"/>
            <a:ext cx="695583" cy="695583"/>
          </a:xfrm>
          <a:prstGeom prst="ellipse">
            <a:avLst/>
          </a:prstGeom>
          <a:solidFill>
            <a:srgbClr val="FFEC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vál 23"/>
          <p:cNvSpPr/>
          <p:nvPr/>
        </p:nvSpPr>
        <p:spPr>
          <a:xfrm>
            <a:off x="910162" y="6020220"/>
            <a:ext cx="695583" cy="695583"/>
          </a:xfrm>
          <a:prstGeom prst="ellipse">
            <a:avLst/>
          </a:prstGeom>
          <a:solidFill>
            <a:srgbClr val="09278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Ovál 18"/>
          <p:cNvSpPr/>
          <p:nvPr/>
        </p:nvSpPr>
        <p:spPr>
          <a:xfrm>
            <a:off x="2946171" y="5245686"/>
            <a:ext cx="695583" cy="695583"/>
          </a:xfrm>
          <a:prstGeom prst="ellipse">
            <a:avLst/>
          </a:prstGeom>
          <a:solidFill>
            <a:srgbClr val="008F3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Ovál 24"/>
          <p:cNvSpPr/>
          <p:nvPr/>
        </p:nvSpPr>
        <p:spPr>
          <a:xfrm>
            <a:off x="285437" y="5383601"/>
            <a:ext cx="695583" cy="695583"/>
          </a:xfrm>
          <a:prstGeom prst="ellipse">
            <a:avLst/>
          </a:prstGeom>
          <a:solidFill>
            <a:srgbClr val="008F3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Ovál 25"/>
          <p:cNvSpPr/>
          <p:nvPr/>
        </p:nvSpPr>
        <p:spPr>
          <a:xfrm>
            <a:off x="2507168" y="5593478"/>
            <a:ext cx="695583" cy="695583"/>
          </a:xfrm>
          <a:prstGeom prst="ellipse">
            <a:avLst/>
          </a:prstGeom>
          <a:solidFill>
            <a:srgbClr val="008F3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" name="Ovál 26"/>
          <p:cNvSpPr/>
          <p:nvPr/>
        </p:nvSpPr>
        <p:spPr>
          <a:xfrm>
            <a:off x="5032921" y="5238234"/>
            <a:ext cx="695583" cy="695583"/>
          </a:xfrm>
          <a:prstGeom prst="ellipse">
            <a:avLst/>
          </a:prstGeom>
          <a:solidFill>
            <a:srgbClr val="008F3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" name="Ovál 27"/>
          <p:cNvSpPr/>
          <p:nvPr/>
        </p:nvSpPr>
        <p:spPr>
          <a:xfrm>
            <a:off x="3982048" y="5467786"/>
            <a:ext cx="695583" cy="695583"/>
          </a:xfrm>
          <a:prstGeom prst="ellipse">
            <a:avLst/>
          </a:prstGeom>
          <a:solidFill>
            <a:srgbClr val="09278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" name="Ovál 28"/>
          <p:cNvSpPr/>
          <p:nvPr/>
        </p:nvSpPr>
        <p:spPr>
          <a:xfrm>
            <a:off x="4685129" y="6043864"/>
            <a:ext cx="695583" cy="695583"/>
          </a:xfrm>
          <a:prstGeom prst="ellipse">
            <a:avLst/>
          </a:prstGeom>
          <a:solidFill>
            <a:srgbClr val="FFEC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82572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mph" presetSubtype="0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0" dur="indefinit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11" dur="indefinite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91667E-6 -7.40741E-7 L -0.57994 -0.59653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997" y="-2983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9167E-6 7.40741E-7 L -0.072 -0.57107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607" y="-2856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125E-6 1.85185E-6 L 0.01315 -0.59121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51" y="-2956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58333E-6 -3.7037E-6 L -0.10247 -0.62176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130" y="-310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95833E-6 -3.33333E-6 L -0.17409 -0.57014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711" y="-285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50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2" dur="250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500" tmFilter="0, 0; .2, .5; .8, .5; 1, 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8" dur="250" autoRev="1" fill="hold"/>
                                        <p:tgtEl>
                                          <p:spTgt spid="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"/>
                            </p:stCondLst>
                            <p:childTnLst>
                              <p:par>
                                <p:cTn id="50" presetID="9" presetClass="emph" presetSubtype="0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1" dur="indefinit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52" dur="indefinite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13" grpId="0" animBg="1"/>
      <p:bldP spid="16" grpId="0" animBg="1"/>
      <p:bldP spid="16" grpId="1" animBg="1"/>
      <p:bldP spid="17" grpId="0" animBg="1"/>
      <p:bldP spid="17" grpId="1" animBg="1"/>
      <p:bldP spid="18" grpId="0" animBg="1"/>
      <p:bldP spid="19" grpId="0" animBg="1"/>
      <p:bldP spid="25" grpId="0" animBg="1"/>
      <p:bldP spid="26" grpId="0" animBg="1"/>
      <p:bldP spid="2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Použitý zdroj obrázků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685535"/>
          </a:xfrm>
        </p:spPr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pixabay.com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1493520" y="2903817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b="1" dirty="0" smtClean="0"/>
              <a:t>Materiály, pomůcky a technické vybavení</a:t>
            </a:r>
            <a:endParaRPr lang="cs-CZ" sz="3200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1493520" y="4138258"/>
            <a:ext cx="9509760" cy="16222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SzPct val="8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436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SzPct val="8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344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7452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9456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146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346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Dotyková obrazovka, připojená k PC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vznikl v sérii „</a:t>
            </a:r>
            <a:r>
              <a:rPr lang="cs-CZ" dirty="0" smtClean="0"/>
              <a:t>CIRKUS</a:t>
            </a:r>
            <a:r>
              <a:rPr lang="cs-CZ" dirty="0" smtClean="0"/>
              <a:t>“.</a:t>
            </a:r>
          </a:p>
          <a:p>
            <a:r>
              <a:rPr lang="cs-CZ" dirty="0" smtClean="0"/>
              <a:t>Tato část je zaměřená na počítání. Děti počítají různobarevné míčky, se kterými žongluje klaun. Pro zpětnou vazbu jsou na jednotlivých snímcích umístěná kontrolní tlačítka.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Práce </a:t>
            </a:r>
            <a:r>
              <a:rPr lang="cs-CZ" sz="3200" b="1" dirty="0"/>
              <a:t>s interaktivním výukovým </a:t>
            </a:r>
            <a:r>
              <a:rPr lang="cs-CZ" sz="3200" b="1" dirty="0" smtClean="0"/>
              <a:t>materiálem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Animace jsou vázány na barevná tlačítka s číslicemi – tlačítko se správnou dopovědí při dotyku spustí aplaus; tlačítka se špatnými odpově</a:t>
            </a:r>
            <a:r>
              <a:rPr lang="cs-CZ" dirty="0" smtClean="0"/>
              <a:t>ďmi po dotyku zesvětlají.</a:t>
            </a:r>
          </a:p>
          <a:p>
            <a:r>
              <a:rPr lang="cs-CZ" dirty="0" smtClean="0"/>
              <a:t>Míčky správné barvy po dotyku odputují pod text otázky.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vzdělávací oblast – Dítě a jeho psychika (psychologická)</a:t>
            </a:r>
          </a:p>
          <a:p>
            <a:r>
              <a:rPr lang="cs-CZ" dirty="0" smtClean="0"/>
              <a:t>vzdělávací podoblast – poznávací schopnosti – Základní matematické, početní a číselné pojmy a operace</a:t>
            </a:r>
          </a:p>
          <a:p>
            <a:r>
              <a:rPr lang="cs-CZ" dirty="0" smtClean="0"/>
              <a:t>dosažené konkretizované výstupy – </a:t>
            </a:r>
            <a:r>
              <a:rPr lang="cs-CZ" dirty="0"/>
              <a:t>určit počet; chápat, že číslovka označuje počet; chápat jednoduché souvislosti; řešit jednoduché úkoly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313</Words>
  <Application>Microsoft Office PowerPoint</Application>
  <PresentationFormat>Širokoúhlá obrazovka</PresentationFormat>
  <Paragraphs>54</Paragraphs>
  <Slides>10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3" baseType="lpstr">
      <vt:lpstr>Arial</vt:lpstr>
      <vt:lpstr>Century Gothic</vt:lpstr>
      <vt:lpstr>Sheer Green 16x9</vt:lpstr>
      <vt:lpstr>CIRKUS</vt:lpstr>
      <vt:lpstr>Prezentace aplikace PowerPoint</vt:lpstr>
      <vt:lpstr>Prezentace aplikace PowerPoint</vt:lpstr>
      <vt:lpstr>Prezentace aplikace PowerPoint</vt:lpstr>
      <vt:lpstr>Prezentace aplikace PowerPoint</vt:lpstr>
      <vt:lpstr>Použitý zdroj obrázků</vt:lpstr>
      <vt:lpstr>Metodický postup</vt:lpstr>
      <vt:lpstr>Práce s interaktivním výukovým materiálem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2015-06-23T16:46:47Z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