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317" r:id="rId3"/>
    <p:sldId id="299" r:id="rId4"/>
    <p:sldId id="304" r:id="rId5"/>
    <p:sldId id="314" r:id="rId6"/>
    <p:sldId id="283" r:id="rId7"/>
    <p:sldId id="313" r:id="rId8"/>
    <p:sldId id="275" r:id="rId9"/>
    <p:sldId id="276" r:id="rId10"/>
    <p:sldId id="278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úvod" id="{425EB4FB-E821-4B32-8ECA-EFEAA5D3F6A1}">
          <p14:sldIdLst>
            <p14:sldId id="317"/>
          </p14:sldIdLst>
        </p14:section>
        <p14:section name="víc-míň" id="{DFFF67D5-1BD2-464E-9250-E031C9C036D9}">
          <p14:sldIdLst>
            <p14:sldId id="299"/>
            <p14:sldId id="304"/>
            <p14:sldId id="314"/>
          </p14:sldIdLst>
        </p14:section>
        <p14:section name="pravo-levo" id="{19752C09-9C50-4D1B-A769-E0E4C4127374}">
          <p14:sldIdLst>
            <p14:sldId id="283"/>
            <p14:sldId id="313"/>
          </p14:sldIdLst>
        </p14:section>
        <p14:section name="popisy" id="{4491A3A5-2D98-4803-9565-90AB9C3B3DA8}">
          <p14:sldIdLst>
            <p14:sldId id="275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1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00CC00"/>
    <a:srgbClr val="FFEC00"/>
    <a:srgbClr val="E20010"/>
    <a:srgbClr val="E20078"/>
    <a:srgbClr val="008F33"/>
    <a:srgbClr val="092781"/>
    <a:srgbClr val="6967A9"/>
    <a:srgbClr val="00626C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116" autoAdjust="0"/>
    <p:restoredTop sz="94660"/>
  </p:normalViewPr>
  <p:slideViewPr>
    <p:cSldViewPr snapToGrid="0">
      <p:cViewPr varScale="1">
        <p:scale>
          <a:sx n="77" d="100"/>
          <a:sy n="77" d="100"/>
        </p:scale>
        <p:origin x="-108" y="-63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24.6.2015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dirty="0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410680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10" Type="http://schemas.openxmlformats.org/officeDocument/2006/relationships/image" Target="../media/image13.png"/><Relationship Id="rId4" Type="http://schemas.openxmlformats.org/officeDocument/2006/relationships/image" Target="../media/image7.png"/><Relationship Id="rId9" Type="http://schemas.openxmlformats.org/officeDocument/2006/relationships/image" Target="../media/image12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6.png"/><Relationship Id="rId7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10" Type="http://schemas.openxmlformats.org/officeDocument/2006/relationships/image" Target="../media/image19.png"/><Relationship Id="rId4" Type="http://schemas.openxmlformats.org/officeDocument/2006/relationships/image" Target="../media/image14.png"/><Relationship Id="rId9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4.png"/><Relationship Id="rId5" Type="http://schemas.openxmlformats.org/officeDocument/2006/relationships/image" Target="../media/image23.png"/><Relationship Id="rId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image" Target="../media/image25.png"/><Relationship Id="rId7" Type="http://schemas.openxmlformats.org/officeDocument/2006/relationships/image" Target="../media/image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6.png"/><Relationship Id="rId5" Type="http://schemas.openxmlformats.org/officeDocument/2006/relationships/image" Target="../media/image8.png"/><Relationship Id="rId4" Type="http://schemas.openxmlformats.org/officeDocument/2006/relationships/image" Target="../media/image7.png"/><Relationship Id="rId9" Type="http://schemas.openxmlformats.org/officeDocument/2006/relationships/image" Target="../media/image13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pixabay.com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77467" y="2180654"/>
            <a:ext cx="2247665" cy="3086921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705600" y="859654"/>
            <a:ext cx="3276600" cy="1904337"/>
          </a:xfrm>
        </p:spPr>
        <p:txBody>
          <a:bodyPr/>
          <a:lstStyle/>
          <a:p>
            <a:pPr marL="0" indent="0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b="1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CIRKUS</a:t>
            </a:r>
            <a:endParaRPr lang="cs-CZ" sz="6000" b="1" i="0" dirty="0">
              <a:solidFill>
                <a:srgbClr val="624D38">
                  <a:lumMod val="75000"/>
                </a:srgbClr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638800" y="2809715"/>
            <a:ext cx="5410200" cy="914400"/>
          </a:xfrm>
        </p:spPr>
        <p:txBody>
          <a:bodyPr/>
          <a:lstStyle/>
          <a:p>
            <a:pPr marL="0" indent="0">
              <a:spcBef>
                <a:spcPts val="0"/>
              </a:spcBef>
              <a:buNone/>
            </a:pPr>
            <a:r>
              <a:rPr lang="cs-CZ" sz="2400" b="1" i="0" cap="none" baseline="0" dirty="0" smtClean="0"/>
              <a:t>orientace</a:t>
            </a:r>
          </a:p>
          <a:p>
            <a:pPr marL="0" indent="0">
              <a:spcBef>
                <a:spcPts val="0"/>
              </a:spcBef>
              <a:buNone/>
            </a:pPr>
            <a:endParaRPr lang="cs-CZ" sz="2400" b="1" i="0" cap="none" baseline="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47800" y="859654"/>
            <a:ext cx="4495800" cy="2809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6884769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grpSp>
        <p:nvGrpSpPr>
          <p:cNvPr id="33" name="Skupina 32"/>
          <p:cNvGrpSpPr/>
          <p:nvPr/>
        </p:nvGrpSpPr>
        <p:grpSpPr>
          <a:xfrm>
            <a:off x="5535983" y="2617783"/>
            <a:ext cx="1347538" cy="1347538"/>
            <a:chOff x="7307177" y="2041675"/>
            <a:chExt cx="1347538" cy="1347538"/>
          </a:xfrm>
        </p:grpSpPr>
        <p:sp>
          <p:nvSpPr>
            <p:cNvPr id="13" name="Ovál 12"/>
            <p:cNvSpPr/>
            <p:nvPr/>
          </p:nvSpPr>
          <p:spPr>
            <a:xfrm>
              <a:off x="7307177" y="2041675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" name="Pěticípá hvězda 2"/>
            <p:cNvSpPr/>
            <p:nvPr/>
          </p:nvSpPr>
          <p:spPr>
            <a:xfrm>
              <a:off x="7537623" y="2240037"/>
              <a:ext cx="886645" cy="886645"/>
            </a:xfrm>
            <a:prstGeom prst="star5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5" name="Skupina 34"/>
          <p:cNvGrpSpPr/>
          <p:nvPr/>
        </p:nvGrpSpPr>
        <p:grpSpPr>
          <a:xfrm>
            <a:off x="3593436" y="4123900"/>
            <a:ext cx="1347538" cy="1347538"/>
            <a:chOff x="8230399" y="3699152"/>
            <a:chExt cx="1347538" cy="1347538"/>
          </a:xfrm>
        </p:grpSpPr>
        <p:sp>
          <p:nvSpPr>
            <p:cNvPr id="19" name="Ovál 18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5" name="Pěticípá hvězda 24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4" name="Skupina 33"/>
          <p:cNvGrpSpPr/>
          <p:nvPr/>
        </p:nvGrpSpPr>
        <p:grpSpPr>
          <a:xfrm>
            <a:off x="7561172" y="2050154"/>
            <a:ext cx="1347538" cy="1347538"/>
            <a:chOff x="9287578" y="2041675"/>
            <a:chExt cx="1347538" cy="1347538"/>
          </a:xfrm>
        </p:grpSpPr>
        <p:sp>
          <p:nvSpPr>
            <p:cNvPr id="14" name="Ovál 13"/>
            <p:cNvSpPr/>
            <p:nvPr/>
          </p:nvSpPr>
          <p:spPr>
            <a:xfrm>
              <a:off x="9287578" y="2041675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8" name="Obdélník 27"/>
            <p:cNvSpPr/>
            <p:nvPr/>
          </p:nvSpPr>
          <p:spPr>
            <a:xfrm>
              <a:off x="9695450" y="2450350"/>
              <a:ext cx="530189" cy="530189"/>
            </a:xfrm>
            <a:prstGeom prst="rect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3900661" y="1439526"/>
            <a:ext cx="1347538" cy="1347538"/>
            <a:chOff x="7251831" y="5356629"/>
            <a:chExt cx="1347538" cy="1347538"/>
          </a:xfrm>
        </p:grpSpPr>
        <p:sp>
          <p:nvSpPr>
            <p:cNvPr id="21" name="Ovál 20"/>
            <p:cNvSpPr/>
            <p:nvPr/>
          </p:nvSpPr>
          <p:spPr>
            <a:xfrm>
              <a:off x="7251831" y="5356629"/>
              <a:ext cx="1347538" cy="1347538"/>
            </a:xfrm>
            <a:prstGeom prst="ellipse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9" name="Obdélník 28"/>
            <p:cNvSpPr/>
            <p:nvPr/>
          </p:nvSpPr>
          <p:spPr>
            <a:xfrm>
              <a:off x="7659703" y="5781345"/>
              <a:ext cx="530189" cy="530189"/>
            </a:xfrm>
            <a:prstGeom prst="rect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7" name="Skupina 36"/>
          <p:cNvGrpSpPr/>
          <p:nvPr/>
        </p:nvGrpSpPr>
        <p:grpSpPr>
          <a:xfrm>
            <a:off x="518633" y="1870527"/>
            <a:ext cx="1347538" cy="1347538"/>
            <a:chOff x="9232232" y="5356629"/>
            <a:chExt cx="1347538" cy="1347538"/>
          </a:xfrm>
        </p:grpSpPr>
        <p:sp>
          <p:nvSpPr>
            <p:cNvPr id="22" name="Ovál 21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30" name="Obdélník 2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39" name="TextovéPole 38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Kterých míčků je víc, s hvězdou nebo se čtverečkem?</a:t>
            </a:r>
            <a:endParaRPr lang="cs-CZ" sz="2400" b="1" dirty="0">
              <a:solidFill>
                <a:schemeClr val="bg1"/>
              </a:solidFill>
            </a:endParaRPr>
          </a:p>
        </p:txBody>
      </p:sp>
      <p:grpSp>
        <p:nvGrpSpPr>
          <p:cNvPr id="32" name="Skupina 31"/>
          <p:cNvGrpSpPr/>
          <p:nvPr/>
        </p:nvGrpSpPr>
        <p:grpSpPr>
          <a:xfrm>
            <a:off x="5655735" y="5281862"/>
            <a:ext cx="1347538" cy="1347538"/>
            <a:chOff x="10266146" y="384198"/>
            <a:chExt cx="1347538" cy="1347538"/>
          </a:xfrm>
        </p:grpSpPr>
        <p:sp>
          <p:nvSpPr>
            <p:cNvPr id="7" name="Ovál 6"/>
            <p:cNvSpPr/>
            <p:nvPr/>
          </p:nvSpPr>
          <p:spPr>
            <a:xfrm>
              <a:off x="10266146" y="384198"/>
              <a:ext cx="1347538" cy="1347538"/>
            </a:xfrm>
            <a:prstGeom prst="ellipse">
              <a:avLst/>
            </a:prstGeom>
            <a:solidFill>
              <a:srgbClr val="C0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27" name="Obdélník 26"/>
            <p:cNvSpPr/>
            <p:nvPr/>
          </p:nvSpPr>
          <p:spPr>
            <a:xfrm>
              <a:off x="10674820" y="792872"/>
              <a:ext cx="530189" cy="53018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0" name="Skupina 39"/>
          <p:cNvGrpSpPr/>
          <p:nvPr/>
        </p:nvGrpSpPr>
        <p:grpSpPr>
          <a:xfrm>
            <a:off x="10085786" y="5044118"/>
            <a:ext cx="1347538" cy="1347538"/>
            <a:chOff x="9232232" y="5356629"/>
            <a:chExt cx="1347538" cy="1347538"/>
          </a:xfrm>
        </p:grpSpPr>
        <p:sp>
          <p:nvSpPr>
            <p:cNvPr id="41" name="Ovál 40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00B0F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2" name="Obdélník 41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36" name="Skupina 35"/>
          <p:cNvGrpSpPr/>
          <p:nvPr/>
        </p:nvGrpSpPr>
        <p:grpSpPr>
          <a:xfrm>
            <a:off x="7561172" y="4123900"/>
            <a:ext cx="1347538" cy="1347538"/>
            <a:chOff x="8230399" y="3699152"/>
            <a:chExt cx="1347538" cy="1347538"/>
          </a:xfrm>
        </p:grpSpPr>
        <p:sp>
          <p:nvSpPr>
            <p:cNvPr id="43" name="Ovál 42"/>
            <p:cNvSpPr/>
            <p:nvPr/>
          </p:nvSpPr>
          <p:spPr>
            <a:xfrm>
              <a:off x="8230399" y="3699152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4" name="Pěticípá hvězda 43"/>
            <p:cNvSpPr/>
            <p:nvPr/>
          </p:nvSpPr>
          <p:spPr>
            <a:xfrm>
              <a:off x="8476886" y="3920813"/>
              <a:ext cx="886645" cy="886645"/>
            </a:xfrm>
            <a:prstGeom prst="star5">
              <a:avLst/>
            </a:prstGeom>
            <a:solidFill>
              <a:srgbClr val="7030A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5" name="Skupina 44"/>
          <p:cNvGrpSpPr/>
          <p:nvPr/>
        </p:nvGrpSpPr>
        <p:grpSpPr>
          <a:xfrm>
            <a:off x="1330682" y="5012123"/>
            <a:ext cx="1347538" cy="1347538"/>
            <a:chOff x="8285745" y="384198"/>
            <a:chExt cx="1347538" cy="1347538"/>
          </a:xfrm>
        </p:grpSpPr>
        <p:sp>
          <p:nvSpPr>
            <p:cNvPr id="46" name="Ovál 45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00CC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47" name="Pěticípá hvězda 46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9819261" y="2857463"/>
            <a:ext cx="1347538" cy="1347538"/>
            <a:chOff x="9232232" y="5356629"/>
            <a:chExt cx="1347538" cy="1347538"/>
          </a:xfrm>
        </p:grpSpPr>
        <p:sp>
          <p:nvSpPr>
            <p:cNvPr id="49" name="Ovál 48"/>
            <p:cNvSpPr/>
            <p:nvPr/>
          </p:nvSpPr>
          <p:spPr>
            <a:xfrm>
              <a:off x="9232232" y="5356629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0" name="Obdélník 49"/>
            <p:cNvSpPr/>
            <p:nvPr/>
          </p:nvSpPr>
          <p:spPr>
            <a:xfrm>
              <a:off x="9656146" y="5790718"/>
              <a:ext cx="530189" cy="530189"/>
            </a:xfrm>
            <a:prstGeom prst="rect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51" name="Skupina 50"/>
          <p:cNvGrpSpPr/>
          <p:nvPr/>
        </p:nvGrpSpPr>
        <p:grpSpPr>
          <a:xfrm>
            <a:off x="2153955" y="2731817"/>
            <a:ext cx="1347538" cy="1347538"/>
            <a:chOff x="8285745" y="384198"/>
            <a:chExt cx="1347538" cy="1347538"/>
          </a:xfrm>
        </p:grpSpPr>
        <p:sp>
          <p:nvSpPr>
            <p:cNvPr id="52" name="Ovál 51"/>
            <p:cNvSpPr/>
            <p:nvPr/>
          </p:nvSpPr>
          <p:spPr>
            <a:xfrm>
              <a:off x="8285745" y="384198"/>
              <a:ext cx="1347538" cy="1347538"/>
            </a:xfrm>
            <a:prstGeom prst="ellipse">
              <a:avLst/>
            </a:prstGeom>
            <a:solidFill>
              <a:srgbClr val="FFFF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53" name="Pěticípá hvězda 52"/>
            <p:cNvSpPr/>
            <p:nvPr/>
          </p:nvSpPr>
          <p:spPr>
            <a:xfrm>
              <a:off x="8508971" y="582560"/>
              <a:ext cx="886645" cy="886645"/>
            </a:xfrm>
            <a:prstGeom prst="star5">
              <a:avLst/>
            </a:prstGeom>
            <a:solidFill>
              <a:srgbClr val="FF0000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4" name="Skupina 3"/>
          <p:cNvGrpSpPr/>
          <p:nvPr/>
        </p:nvGrpSpPr>
        <p:grpSpPr>
          <a:xfrm>
            <a:off x="9055675" y="569490"/>
            <a:ext cx="997327" cy="1058779"/>
            <a:chOff x="11693336" y="-595786"/>
            <a:chExt cx="997327" cy="1058779"/>
          </a:xfrm>
        </p:grpSpPr>
        <p:sp>
          <p:nvSpPr>
            <p:cNvPr id="59" name="TextovéPole 11"/>
            <p:cNvSpPr txBox="1"/>
            <p:nvPr/>
          </p:nvSpPr>
          <p:spPr>
            <a:xfrm>
              <a:off x="11693336" y="-595786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sp>
          <p:nvSpPr>
            <p:cNvPr id="23" name="Pěticípá hvězda 22"/>
            <p:cNvSpPr/>
            <p:nvPr/>
          </p:nvSpPr>
          <p:spPr>
            <a:xfrm>
              <a:off x="11748676" y="-530635"/>
              <a:ext cx="886645" cy="886645"/>
            </a:xfrm>
            <a:prstGeom prst="star5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10530840" y="569491"/>
            <a:ext cx="997327" cy="1058779"/>
            <a:chOff x="11698190" y="693345"/>
            <a:chExt cx="997327" cy="1058779"/>
          </a:xfrm>
        </p:grpSpPr>
        <p:sp>
          <p:nvSpPr>
            <p:cNvPr id="60" name="TextovéPole 12"/>
            <p:cNvSpPr txBox="1"/>
            <p:nvPr/>
          </p:nvSpPr>
          <p:spPr>
            <a:xfrm>
              <a:off x="11698190" y="693345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sp>
          <p:nvSpPr>
            <p:cNvPr id="56" name="Obdélník 55"/>
            <p:cNvSpPr/>
            <p:nvPr/>
          </p:nvSpPr>
          <p:spPr>
            <a:xfrm>
              <a:off x="11926905" y="941888"/>
              <a:ext cx="530189" cy="530189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xmlns="" val="36056880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4" dur="indefinite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7" dur="indefinite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9" dur="indefinite"/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0" dur="indefinite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32" dur="indefinite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33" dur="indefinite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Kterých velbloudů je víc, s jedním nebo dvěma hrby?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32689" y="3914152"/>
            <a:ext cx="2588263" cy="259637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4408225"/>
            <a:ext cx="2871936" cy="1983431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233258" y="1782225"/>
            <a:ext cx="2441921" cy="19802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45404" y="1504043"/>
            <a:ext cx="2721741" cy="2122108"/>
          </a:xfrm>
          <a:prstGeom prst="rect">
            <a:avLst/>
          </a:prstGeom>
        </p:spPr>
      </p:pic>
      <p:grpSp>
        <p:nvGrpSpPr>
          <p:cNvPr id="16" name="Skupina 15"/>
          <p:cNvGrpSpPr/>
          <p:nvPr/>
        </p:nvGrpSpPr>
        <p:grpSpPr>
          <a:xfrm>
            <a:off x="9055675" y="569490"/>
            <a:ext cx="997327" cy="1058779"/>
            <a:chOff x="9055675" y="569490"/>
            <a:chExt cx="997327" cy="1058779"/>
          </a:xfrm>
        </p:grpSpPr>
        <p:sp>
          <p:nvSpPr>
            <p:cNvPr id="18" name="TextovéPole 11"/>
            <p:cNvSpPr txBox="1"/>
            <p:nvPr/>
          </p:nvSpPr>
          <p:spPr>
            <a:xfrm>
              <a:off x="9055675" y="569490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pic>
          <p:nvPicPr>
            <p:cNvPr id="13" name="Obrázek 12"/>
            <p:cNvPicPr>
              <a:picLocks noChangeAspect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9222279" y="806287"/>
              <a:ext cx="760757" cy="634757"/>
            </a:xfrm>
            <a:prstGeom prst="rect">
              <a:avLst/>
            </a:prstGeom>
          </p:spPr>
        </p:pic>
      </p:grpSp>
      <p:grpSp>
        <p:nvGrpSpPr>
          <p:cNvPr id="29" name="Skupina 28"/>
          <p:cNvGrpSpPr/>
          <p:nvPr/>
        </p:nvGrpSpPr>
        <p:grpSpPr>
          <a:xfrm>
            <a:off x="10530840" y="569491"/>
            <a:ext cx="997327" cy="1058779"/>
            <a:chOff x="10530840" y="569491"/>
            <a:chExt cx="997327" cy="1058779"/>
          </a:xfrm>
        </p:grpSpPr>
        <p:sp>
          <p:nvSpPr>
            <p:cNvPr id="21" name="TextovéPole 12"/>
            <p:cNvSpPr txBox="1"/>
            <p:nvPr/>
          </p:nvSpPr>
          <p:spPr>
            <a:xfrm>
              <a:off x="10530840" y="569491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pic>
          <p:nvPicPr>
            <p:cNvPr id="14" name="Obrázek 13"/>
            <p:cNvPicPr>
              <a:picLocks noChangeAspect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tretch>
              <a:fillRect/>
            </a:stretch>
          </p:blipFill>
          <p:spPr>
            <a:xfrm>
              <a:off x="10660317" y="743286"/>
              <a:ext cx="728663" cy="760757"/>
            </a:xfrm>
            <a:prstGeom prst="rect">
              <a:avLst/>
            </a:prstGeom>
          </p:spPr>
        </p:pic>
      </p:grpSp>
      <p:pic>
        <p:nvPicPr>
          <p:cNvPr id="31" name="Obrázek 30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8515953" y="3416535"/>
            <a:ext cx="2773791" cy="22493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499851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29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1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4" dur="indefinite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3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9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3956372" y="5390740"/>
            <a:ext cx="771540" cy="1099746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78639" y="1576082"/>
            <a:ext cx="1639533" cy="1280886"/>
          </a:xfrm>
          <a:prstGeom prst="rect">
            <a:avLst/>
          </a:prstGeom>
        </p:spPr>
      </p:pic>
      <p:pic>
        <p:nvPicPr>
          <p:cNvPr id="12" name="Picture 2" descr="Animal, Bear, Brown, Cub, Cute, Hairy, Mammal, Roar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7251604" y="1243745"/>
            <a:ext cx="1892528" cy="15376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80916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Kterých zvířátek je víc? Těch, které koukají doprava nebo doleva?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76713" y="1582145"/>
            <a:ext cx="1983736" cy="3967472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995339" y="3638625"/>
            <a:ext cx="2588262" cy="2596376"/>
          </a:xfrm>
          <a:prstGeom prst="rect">
            <a:avLst/>
          </a:prstGeom>
        </p:spPr>
      </p:pic>
      <p:pic>
        <p:nvPicPr>
          <p:cNvPr id="5122" name="Picture 2" descr="Lev, &amp;Ccaron;erná, &amp;Zcaron;lutá, Pýcha, Zví&amp;rcaron;e, Savec, H&amp;rcaron;íva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7052" y="4659761"/>
            <a:ext cx="2858434" cy="19696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Obrázek 22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31817" y="2586673"/>
            <a:ext cx="1411826" cy="1926586"/>
          </a:xfrm>
          <a:prstGeom prst="rect">
            <a:avLst/>
          </a:prstGeom>
        </p:spPr>
      </p:pic>
      <p:grpSp>
        <p:nvGrpSpPr>
          <p:cNvPr id="6" name="Skupina 5"/>
          <p:cNvGrpSpPr/>
          <p:nvPr/>
        </p:nvGrpSpPr>
        <p:grpSpPr>
          <a:xfrm>
            <a:off x="10769200" y="1576082"/>
            <a:ext cx="997327" cy="1058779"/>
            <a:chOff x="10769200" y="1576082"/>
            <a:chExt cx="997327" cy="1058779"/>
          </a:xfrm>
        </p:grpSpPr>
        <p:sp>
          <p:nvSpPr>
            <p:cNvPr id="30" name="TextovéPole 11"/>
            <p:cNvSpPr txBox="1"/>
            <p:nvPr/>
          </p:nvSpPr>
          <p:spPr>
            <a:xfrm>
              <a:off x="10769200" y="1576082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sp>
          <p:nvSpPr>
            <p:cNvPr id="2" name="Šipka doprava 1"/>
            <p:cNvSpPr/>
            <p:nvPr/>
          </p:nvSpPr>
          <p:spPr>
            <a:xfrm>
              <a:off x="10958171" y="1711965"/>
              <a:ext cx="715634" cy="787011"/>
            </a:xfrm>
            <a:prstGeom prst="right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n>
                  <a:solidFill>
                    <a:schemeClr val="tx1"/>
                  </a:solidFill>
                </a:ln>
                <a:noFill/>
              </a:endParaRPr>
            </a:p>
          </p:txBody>
        </p:sp>
      </p:grpSp>
      <p:grpSp>
        <p:nvGrpSpPr>
          <p:cNvPr id="8" name="Skupina 7"/>
          <p:cNvGrpSpPr/>
          <p:nvPr/>
        </p:nvGrpSpPr>
        <p:grpSpPr>
          <a:xfrm>
            <a:off x="448975" y="1576082"/>
            <a:ext cx="997327" cy="1058779"/>
            <a:chOff x="448975" y="1576082"/>
            <a:chExt cx="997327" cy="1058779"/>
          </a:xfrm>
        </p:grpSpPr>
        <p:sp>
          <p:nvSpPr>
            <p:cNvPr id="18" name="TextovéPole 11"/>
            <p:cNvSpPr txBox="1"/>
            <p:nvPr/>
          </p:nvSpPr>
          <p:spPr>
            <a:xfrm>
              <a:off x="448975" y="1576082"/>
              <a:ext cx="997327" cy="1058779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>
              <a:outerShdw blurRad="107950" dist="12700" dir="5400000" algn="ctr">
                <a:srgbClr val="000000"/>
              </a:outerShdw>
            </a:effectLst>
            <a:scene3d>
              <a:camera prst="orthographicFront">
                <a:rot lat="0" lon="0" rev="0"/>
              </a:camera>
              <a:lightRig rig="soft" dir="t">
                <a:rot lat="0" lon="0" rev="0"/>
              </a:lightRig>
            </a:scene3d>
            <a:sp3d contourW="44450" prstMaterial="matte">
              <a:bevelT w="63500" h="63500" prst="artDeco"/>
              <a:contourClr>
                <a:srgbClr val="FFFFFF"/>
              </a:contourClr>
            </a:sp3d>
          </p:spPr>
          <p:txBody>
            <a:bodyPr wrap="square" rtlCol="0" anchor="ctr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 sz="6000" dirty="0">
                <a:solidFill>
                  <a:schemeClr val="bg1"/>
                </a:solidFill>
              </a:endParaRPr>
            </a:p>
          </p:txBody>
        </p:sp>
        <p:sp>
          <p:nvSpPr>
            <p:cNvPr id="31" name="Šipka doprava 30"/>
            <p:cNvSpPr/>
            <p:nvPr/>
          </p:nvSpPr>
          <p:spPr>
            <a:xfrm flipH="1">
              <a:off x="557549" y="1695450"/>
              <a:ext cx="730651" cy="803526"/>
            </a:xfrm>
            <a:prstGeom prst="rightArrow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>
                <a:ln>
                  <a:solidFill>
                    <a:schemeClr val="tx1"/>
                  </a:solidFill>
                </a:ln>
                <a:noFill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xmlns="" val="15818914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7" dur="25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10" dur="indefinite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11" dur="indefinite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6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500" tmFilter="0, 0; .2, .5; .8, .5; 1, 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250" autoRev="1" fill="hold"/>
                                        <p:tgtEl>
                                          <p:spTgt spid="8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  <p:subTnLst>
                                    <p:audio>
                                      <p:cMediaNode>
                                        <p:cTn display="0" masterRel="sameClick">
                                          <p:stCondLst>
                                            <p:cond evt="begin" delay="0">
                                              <p:tn val="15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2" name="applause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9" presetClass="emph" presetSubtype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0" dur="indefinite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1" dur="indefinite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3" dur="indefinite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4" dur="indefinite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9" presetClass="emph" presetSubtype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rctx="PPT">
                                        <p:cTn id="26" dur="indefinite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style.opacity</p:attrName>
                                        </p:attrNameLst>
                                      </p:cBhvr>
                                      <p:to>
                                        <p:strVal val="0.25"/>
                                      </p:to>
                                    </p:set>
                                    <p:animEffect filter="image" prLst="opacity: 0.25">
                                      <p:cBhvr rctx="IE">
                                        <p:cTn id="27" dur="indefinite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1026" name="Picture 2" descr="Horse, Brown, Stallion, Purebred, Mare, Equin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434665" y="780706"/>
            <a:ext cx="3090839" cy="24775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8464" y="1122829"/>
            <a:ext cx="3018163" cy="2570154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452828" y="2846978"/>
            <a:ext cx="1717748" cy="256260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2">
                    <a:lumMod val="25000"/>
                  </a:schemeClr>
                </a:solidFill>
              </a:rPr>
              <a:t>Označ koně, kteří běží doleva. </a:t>
            </a:r>
            <a:endParaRPr lang="cs-CZ" sz="2400" b="1" dirty="0">
              <a:solidFill>
                <a:schemeClr val="bg2">
                  <a:lumMod val="2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0514093" y="456986"/>
            <a:ext cx="900000" cy="900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>
                <a:solidFill>
                  <a:schemeClr val="bg2">
                    <a:lumMod val="25000"/>
                  </a:schemeClr>
                </a:solidFill>
              </a:rPr>
              <a:t>?</a:t>
            </a:r>
          </a:p>
        </p:txBody>
      </p:sp>
      <p:pic>
        <p:nvPicPr>
          <p:cNvPr id="12" name="Picture 2" descr="Horse, Brown, Stallion, Purebred, Mare, Equine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flipH="1">
            <a:off x="1271849" y="4055316"/>
            <a:ext cx="3063032" cy="24552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6294915" y="4055316"/>
            <a:ext cx="2797499" cy="2382245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4334881" y="1932734"/>
            <a:ext cx="1653686" cy="24670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18877718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6000" b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933916" y="2977027"/>
            <a:ext cx="2201670" cy="2467721"/>
          </a:xfrm>
          <a:prstGeom prst="rect">
            <a:avLst/>
          </a:prstGeom>
        </p:spPr>
      </p:pic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8464" y="386557"/>
            <a:ext cx="82084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</a:rPr>
              <a:t>Označ velbloudy, kteří míří doprava. </a:t>
            </a:r>
            <a:endParaRPr lang="cs-CZ" sz="2400" b="1" dirty="0">
              <a:solidFill>
                <a:schemeClr val="bg1"/>
              </a:solidFill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345653" y="380651"/>
            <a:ext cx="2588263" cy="2596376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4629760"/>
            <a:ext cx="2871936" cy="198343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559071" y="4482537"/>
            <a:ext cx="2138935" cy="225522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9425" y="4768839"/>
            <a:ext cx="2441921" cy="1980246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377763" y="1805468"/>
            <a:ext cx="2721741" cy="2122108"/>
          </a:xfrm>
          <a:prstGeom prst="rect">
            <a:avLst/>
          </a:prstGeom>
        </p:spPr>
      </p:pic>
      <p:pic>
        <p:nvPicPr>
          <p:cNvPr id="31" name="Obrázek 30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flipH="1">
            <a:off x="785280" y="1275920"/>
            <a:ext cx="2773791" cy="2249371"/>
          </a:xfrm>
          <a:prstGeom prst="rect">
            <a:avLst/>
          </a:prstGeom>
        </p:spPr>
      </p:pic>
      <p:sp>
        <p:nvSpPr>
          <p:cNvPr id="23" name="TextovéPole 22"/>
          <p:cNvSpPr txBox="1"/>
          <p:nvPr/>
        </p:nvSpPr>
        <p:spPr>
          <a:xfrm>
            <a:off x="10514093" y="456986"/>
            <a:ext cx="900000" cy="9000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07950" dist="12700" dir="5400000" algn="ctr">
              <a:srgbClr val="000000"/>
            </a:outerShdw>
          </a:effectLst>
          <a:scene3d>
            <a:camera prst="orthographicFront">
              <a:rot lat="0" lon="0" rev="0"/>
            </a:camera>
            <a:lightRig rig="soft" dir="t">
              <a:rot lat="0" lon="0" rev="0"/>
            </a:lightRig>
          </a:scene3d>
          <a:sp3d contourW="44450" prstMaterial="matte">
            <a:bevelT w="63500" h="63500" prst="artDeco"/>
            <a:contourClr>
              <a:srgbClr val="FFFFFF"/>
            </a:contourClr>
          </a:sp3d>
        </p:spPr>
        <p:txBody>
          <a:bodyPr wrap="square" rtlCol="0" anchor="ctr">
            <a:noAutofit/>
          </a:bodyPr>
          <a:lstStyle>
            <a:defPPr>
              <a:defRPr lang="en-US"/>
            </a:defPPr>
            <a:lvl1pPr>
              <a:defRPr sz="2800" b="1">
                <a:solidFill>
                  <a:srgbClr val="002060"/>
                </a:solidFill>
              </a:defRPr>
            </a:lvl1pPr>
          </a:lstStyle>
          <a:p>
            <a:pPr algn="ctr"/>
            <a:r>
              <a:rPr lang="cs-CZ" sz="54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xmlns="" val="38802563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Použitý zdroj obrázků</a:t>
            </a:r>
            <a:endParaRPr lang="cs-CZ" sz="32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3"/>
            <a:ext cx="9509760" cy="829216"/>
          </a:xfrm>
        </p:spPr>
        <p:txBody>
          <a:bodyPr>
            <a:normAutofit/>
          </a:bodyPr>
          <a:lstStyle/>
          <a:p>
            <a:r>
              <a:rPr lang="cs-CZ" dirty="0" smtClean="0">
                <a:hlinkClick r:id="rId2"/>
              </a:rPr>
              <a:t>http</a:t>
            </a:r>
            <a:r>
              <a:rPr lang="cs-CZ" dirty="0">
                <a:hlinkClick r:id="rId2"/>
              </a:rPr>
              <a:t>://</a:t>
            </a:r>
            <a:r>
              <a:rPr lang="cs-CZ" dirty="0" smtClean="0">
                <a:hlinkClick r:id="rId2"/>
              </a:rPr>
              <a:t>pixabay.com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1493520" y="3214195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Font typeface="Arial" pitchFamily="34" charset="0"/>
              <a:buNone/>
              <a:defRPr sz="3400" kern="1200">
                <a:solidFill>
                  <a:schemeClr val="tx1">
                    <a:lumMod val="75000"/>
                  </a:schemeClr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sz="3200" b="1" dirty="0" smtClean="0"/>
              <a:t>Materiály, pomůcky a technické vybavení</a:t>
            </a:r>
            <a:endParaRPr lang="cs-CZ" sz="3200" dirty="0"/>
          </a:p>
        </p:txBody>
      </p:sp>
      <p:sp>
        <p:nvSpPr>
          <p:cNvPr id="5" name="Zástupný symbol pro obsah 2"/>
          <p:cNvSpPr txBox="1">
            <a:spLocks/>
          </p:cNvSpPr>
          <p:nvPr/>
        </p:nvSpPr>
        <p:spPr>
          <a:xfrm>
            <a:off x="1493520" y="4448636"/>
            <a:ext cx="9509760" cy="16222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74320" indent="-228600" algn="l" defTabSz="914400" rtl="0" eaLnBrk="1" latinLnBrk="0" hangingPunct="1">
              <a:lnSpc>
                <a:spcPct val="90000"/>
              </a:lnSpc>
              <a:spcBef>
                <a:spcPts val="1800"/>
              </a:spcBef>
              <a:buSzPct val="80000"/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9436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SzPct val="80000"/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344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7452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19456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1460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834640" indent="-228600" algn="l" defTabSz="914400" rtl="0" eaLnBrk="1" latinLnBrk="0" hangingPunct="1">
              <a:lnSpc>
                <a:spcPct val="90000"/>
              </a:lnSpc>
              <a:spcBef>
                <a:spcPts val="800"/>
              </a:spcBef>
              <a:buSzPct val="80000"/>
              <a:buFont typeface="Arial" pitchFamily="34" charset="0"/>
              <a:buChar char="•"/>
              <a:defRPr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/>
              <a:t>Dotyková obrazovka, připojená k PC</a:t>
            </a:r>
            <a:endParaRPr lang="cs-CZ" dirty="0" smtClean="0">
              <a:solidFill>
                <a:srgbClr val="FF0000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endParaRPr lang="cs-CZ" sz="3200" strike="sngStrike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Materiál vznikl v sérii „CIRKUS“.</a:t>
            </a:r>
          </a:p>
          <a:p>
            <a:r>
              <a:rPr lang="cs-CZ" dirty="0"/>
              <a:t>Tato část je zaměřená na </a:t>
            </a:r>
            <a:r>
              <a:rPr lang="cs-CZ" dirty="0" smtClean="0"/>
              <a:t>počítání (porovnávání početnosti dvou souborů) a prostorovou orientaci </a:t>
            </a:r>
            <a:r>
              <a:rPr lang="cs-CZ" dirty="0" smtClean="0"/>
              <a:t>(vpravo/</a:t>
            </a:r>
            <a:r>
              <a:rPr lang="cs-CZ" dirty="0" smtClean="0"/>
              <a:t>vl</a:t>
            </a:r>
            <a:r>
              <a:rPr lang="cs-CZ" dirty="0" smtClean="0"/>
              <a:t>evo</a:t>
            </a:r>
            <a:r>
              <a:rPr lang="cs-CZ" dirty="0" smtClean="0"/>
              <a:t>). Na několika interaktivních snímcích děti řeší jednotlivé úkoly. Pro </a:t>
            </a:r>
            <a:r>
              <a:rPr lang="cs-CZ" dirty="0"/>
              <a:t>zpětnou vazbu jsou na jednotlivých snímcích umístěná kontrolní tlačítka.</a:t>
            </a:r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Práce </a:t>
            </a:r>
            <a:r>
              <a:rPr lang="cs-CZ" sz="3200" b="1" dirty="0"/>
              <a:t>s interaktivním výukovým </a:t>
            </a:r>
            <a:r>
              <a:rPr lang="cs-CZ" sz="3200" b="1" dirty="0" smtClean="0"/>
              <a:t>materiálem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Animace jsou vázány na </a:t>
            </a:r>
            <a:r>
              <a:rPr lang="cs-CZ" dirty="0" smtClean="0"/>
              <a:t>kontrolní tlačítka se symboly.</a:t>
            </a:r>
          </a:p>
          <a:p>
            <a:r>
              <a:rPr lang="cs-CZ" dirty="0" smtClean="0"/>
              <a:t>V první části (snímky č</a:t>
            </a:r>
            <a:r>
              <a:rPr lang="cs-CZ" dirty="0" smtClean="0"/>
              <a:t>. 2 </a:t>
            </a:r>
            <a:r>
              <a:rPr lang="cs-CZ" dirty="0" smtClean="0"/>
              <a:t>– 4) - tlačítko se špatnou odpovědí po dotyku zesvětlá. Správné tlačítko spustí aplaus a zesvětlání obrázků, které do odpovědi nepatří.</a:t>
            </a:r>
          </a:p>
          <a:p>
            <a:r>
              <a:rPr lang="cs-CZ" dirty="0" smtClean="0"/>
              <a:t>Ve druhé části (snímky č</a:t>
            </a:r>
            <a:r>
              <a:rPr lang="cs-CZ" dirty="0" smtClean="0"/>
              <a:t>. 5 </a:t>
            </a:r>
            <a:r>
              <a:rPr lang="cs-CZ" dirty="0" smtClean="0"/>
              <a:t>a č</a:t>
            </a:r>
            <a:r>
              <a:rPr lang="cs-CZ" dirty="0" smtClean="0"/>
              <a:t>. 6</a:t>
            </a:r>
            <a:r>
              <a:rPr lang="cs-CZ" dirty="0" smtClean="0"/>
              <a:t>) – děti pomocí nástroje prezentace „pero“ označí obrázky dle zadání na snímku. Dotyk na tlačítka s otazníky spustí mizení špatných odpovědí.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vzdělávací oblast – Dítě a jeho psychika (psychologická)</a:t>
            </a:r>
          </a:p>
          <a:p>
            <a:r>
              <a:rPr lang="cs-CZ" dirty="0" smtClean="0"/>
              <a:t>vzdělávací podoblast – poznávací schopnosti – Základní matematické, početní a číselné pojmy a operace</a:t>
            </a:r>
          </a:p>
          <a:p>
            <a:r>
              <a:rPr lang="cs-CZ" dirty="0" smtClean="0"/>
              <a:t>dosažené konkretizované výstupy – posoudit početnost dvou souborů; řešit jednoduché úkoly.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087399"/>
            <a:ext cx="7513903" cy="4097665"/>
            <a:chOff x="3057284" y="724271"/>
            <a:chExt cx="4242876" cy="3527549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24271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75498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potenciálu dětí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333470" y="394396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Cíle polytechnické výchovy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350</Words>
  <Application>Microsoft Office PowerPoint</Application>
  <PresentationFormat>Vlastní</PresentationFormat>
  <Paragraphs>45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CIRKUS</vt:lpstr>
      <vt:lpstr>Snímek 2</vt:lpstr>
      <vt:lpstr>Snímek 3</vt:lpstr>
      <vt:lpstr>Snímek 4</vt:lpstr>
      <vt:lpstr>Snímek 5</vt:lpstr>
      <vt:lpstr>Snímek 6</vt:lpstr>
      <vt:lpstr>Použitý zdroj obrázků</vt:lpstr>
      <vt:lpstr>Metodický postup</vt:lpstr>
      <vt:lpstr>Práce s interaktivním výukovým materiálem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2015-06-24T14:48:13Z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