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318" r:id="rId3"/>
    <p:sldId id="296" r:id="rId4"/>
    <p:sldId id="324" r:id="rId5"/>
    <p:sldId id="286" r:id="rId6"/>
    <p:sldId id="306" r:id="rId7"/>
    <p:sldId id="275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18"/>
          </p14:sldIdLst>
        </p14:section>
        <p14:section name="výška" id="{7C6CDE8C-9AC2-484D-81A3-4A9AAAC8578F}">
          <p14:sldIdLst>
            <p14:sldId id="296"/>
            <p14:sldId id="324"/>
            <p14:sldId id="286"/>
            <p14:sldId id="306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FFEC00"/>
    <a:srgbClr val="E20010"/>
    <a:srgbClr val="E20078"/>
    <a:srgbClr val="008F33"/>
    <a:srgbClr val="092781"/>
    <a:srgbClr val="6967A9"/>
    <a:srgbClr val="00626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462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77467" y="2180654"/>
            <a:ext cx="2247665" cy="30869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5600" y="859654"/>
            <a:ext cx="3276600" cy="1904337"/>
          </a:xfrm>
        </p:spPr>
        <p:txBody>
          <a:bodyPr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8800" y="2809715"/>
            <a:ext cx="5410200" cy="9144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cap="none" dirty="0" smtClean="0"/>
              <a:t>výška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7800" y="859654"/>
            <a:ext cx="44958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834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alphaModFix amt="9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8504" y="737937"/>
            <a:ext cx="3645343" cy="589146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8466" y="386557"/>
            <a:ext cx="4297898" cy="859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Jakou barvu má míček, který je v tuto chvíli nejvýš?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8"/>
          <p:cNvSpPr txBox="1"/>
          <p:nvPr/>
        </p:nvSpPr>
        <p:spPr>
          <a:xfrm>
            <a:off x="10471132" y="4239680"/>
            <a:ext cx="997327" cy="1058779"/>
          </a:xfrm>
          <a:prstGeom prst="rect">
            <a:avLst/>
          </a:prstGeom>
          <a:solidFill>
            <a:srgbClr val="E2007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5" name="TextovéPole 11"/>
          <p:cNvSpPr txBox="1"/>
          <p:nvPr/>
        </p:nvSpPr>
        <p:spPr>
          <a:xfrm>
            <a:off x="10471131" y="5528811"/>
            <a:ext cx="997327" cy="1058779"/>
          </a:xfrm>
          <a:prstGeom prst="rect">
            <a:avLst/>
          </a:prstGeom>
          <a:solidFill>
            <a:srgbClr val="008F3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6" name="TextovéPole 12"/>
          <p:cNvSpPr txBox="1"/>
          <p:nvPr/>
        </p:nvSpPr>
        <p:spPr>
          <a:xfrm>
            <a:off x="10471131" y="1661418"/>
            <a:ext cx="997327" cy="1058779"/>
          </a:xfrm>
          <a:prstGeom prst="rect">
            <a:avLst/>
          </a:prstGeom>
          <a:solidFill>
            <a:srgbClr val="E2001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 smtClean="0">
              <a:solidFill>
                <a:schemeClr val="bg1"/>
              </a:solidFill>
            </a:endParaRPr>
          </a:p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7" name="TextovéPole 13"/>
          <p:cNvSpPr txBox="1"/>
          <p:nvPr/>
        </p:nvSpPr>
        <p:spPr>
          <a:xfrm>
            <a:off x="10471133" y="372287"/>
            <a:ext cx="997327" cy="1058779"/>
          </a:xfrm>
          <a:prstGeom prst="rect">
            <a:avLst/>
          </a:prstGeom>
          <a:solidFill>
            <a:srgbClr val="FFE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8"/>
          <p:cNvSpPr txBox="1"/>
          <p:nvPr/>
        </p:nvSpPr>
        <p:spPr>
          <a:xfrm>
            <a:off x="10471132" y="2950549"/>
            <a:ext cx="997327" cy="1058779"/>
          </a:xfrm>
          <a:prstGeom prst="rect">
            <a:avLst/>
          </a:prstGeom>
          <a:solidFill>
            <a:srgbClr val="09278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5269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alphaModFix amt="9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8504" y="737937"/>
            <a:ext cx="3645343" cy="589146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8466" y="386557"/>
            <a:ext cx="4297898" cy="859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Jakou barvu má míček, který je v tuto chvíli nejníž?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8"/>
          <p:cNvSpPr txBox="1"/>
          <p:nvPr/>
        </p:nvSpPr>
        <p:spPr>
          <a:xfrm>
            <a:off x="10468126" y="324546"/>
            <a:ext cx="997327" cy="1058779"/>
          </a:xfrm>
          <a:prstGeom prst="rect">
            <a:avLst/>
          </a:prstGeom>
          <a:solidFill>
            <a:srgbClr val="E2007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5" name="TextovéPole 11"/>
          <p:cNvSpPr txBox="1"/>
          <p:nvPr/>
        </p:nvSpPr>
        <p:spPr>
          <a:xfrm>
            <a:off x="10471132" y="1661418"/>
            <a:ext cx="997327" cy="1058779"/>
          </a:xfrm>
          <a:prstGeom prst="rect">
            <a:avLst/>
          </a:prstGeom>
          <a:solidFill>
            <a:srgbClr val="008F3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6" name="TextovéPole 12"/>
          <p:cNvSpPr txBox="1"/>
          <p:nvPr/>
        </p:nvSpPr>
        <p:spPr>
          <a:xfrm>
            <a:off x="10475987" y="5672034"/>
            <a:ext cx="997327" cy="1058779"/>
          </a:xfrm>
          <a:prstGeom prst="rect">
            <a:avLst/>
          </a:prstGeom>
          <a:solidFill>
            <a:srgbClr val="E2001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 smtClean="0">
              <a:solidFill>
                <a:schemeClr val="bg1"/>
              </a:solidFill>
            </a:endParaRPr>
          </a:p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7" name="TextovéPole 13"/>
          <p:cNvSpPr txBox="1"/>
          <p:nvPr/>
        </p:nvSpPr>
        <p:spPr>
          <a:xfrm>
            <a:off x="10475987" y="4335162"/>
            <a:ext cx="997327" cy="1058779"/>
          </a:xfrm>
          <a:prstGeom prst="rect">
            <a:avLst/>
          </a:prstGeom>
          <a:solidFill>
            <a:srgbClr val="FFE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8"/>
          <p:cNvSpPr txBox="1"/>
          <p:nvPr/>
        </p:nvSpPr>
        <p:spPr>
          <a:xfrm>
            <a:off x="10468126" y="2998290"/>
            <a:ext cx="997327" cy="1058779"/>
          </a:xfrm>
          <a:prstGeom prst="rect">
            <a:avLst/>
          </a:prstGeom>
          <a:solidFill>
            <a:srgbClr val="09278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9693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1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7" grpId="0" animBg="1"/>
      <p:bldP spid="17" grpId="1" animBg="1"/>
      <p:bldP spid="18" grpId="0" animBg="1"/>
      <p:bldP spid="1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7041" y="4441028"/>
            <a:ext cx="1629828" cy="11776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372" y="3890259"/>
            <a:ext cx="2163494" cy="17284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03499" y="3409950"/>
            <a:ext cx="1796289" cy="224682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394133" y="2057400"/>
            <a:ext cx="2944880" cy="202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ev, Zví&amp;rcaron;e, Savec, Stojící, Hledat, Pry&amp;ccaron;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1743" y="2301920"/>
            <a:ext cx="2217208" cy="222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Lev, Zví&amp;rcaron;e, Savec, Stojící, Hledat, Pry&amp;ccaron;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129463" y="1199451"/>
            <a:ext cx="2453169" cy="2460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Který lev má nejvyšší místo?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6915" y="3381756"/>
            <a:ext cx="3525144" cy="220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3560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70809" y="4441028"/>
            <a:ext cx="1629828" cy="11776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122" y="3876977"/>
            <a:ext cx="2163494" cy="17284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5899" y="3409950"/>
            <a:ext cx="1796289" cy="224682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31883" y="2044118"/>
            <a:ext cx="2944880" cy="202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ev, Zví&amp;rcaron;e, Savec, Stojící, Hledat, Pry&amp;ccaron;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5511" y="2301920"/>
            <a:ext cx="2217208" cy="222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Lev, Zví&amp;rcaron;e, Savec, Stojící, Hledat, Pry&amp;ccaron;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281863" y="1199451"/>
            <a:ext cx="2453169" cy="2460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 který je naopak nejníž?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897002" y="3554180"/>
            <a:ext cx="3355759" cy="2102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2698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910822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299658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4231023"/>
            <a:ext cx="9509760" cy="1622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vznikl v sérii „CIRKUS“.</a:t>
            </a:r>
          </a:p>
          <a:p>
            <a:r>
              <a:rPr lang="cs-CZ" dirty="0"/>
              <a:t>Tato část je zaměřená na </a:t>
            </a:r>
            <a:r>
              <a:rPr lang="cs-CZ" dirty="0" smtClean="0"/>
              <a:t>prostorovou orientaci (vysoko, nízko, nejvýš, nejníž). </a:t>
            </a:r>
            <a:r>
              <a:rPr lang="cs-CZ" dirty="0"/>
              <a:t>Děti </a:t>
            </a:r>
            <a:r>
              <a:rPr lang="cs-CZ" dirty="0" smtClean="0"/>
              <a:t>ve čtyřech interaktivních úkolech hledají správné dopovědi. </a:t>
            </a:r>
          </a:p>
          <a:p>
            <a:r>
              <a:rPr lang="cs-CZ" dirty="0" smtClean="0"/>
              <a:t>Pro </a:t>
            </a:r>
            <a:r>
              <a:rPr lang="cs-CZ" dirty="0"/>
              <a:t>zpětnou vazbu jsou na </a:t>
            </a:r>
            <a:r>
              <a:rPr lang="cs-CZ" dirty="0" smtClean="0"/>
              <a:t>prvních dvou snímcích kontrolní tlačítka; na druhých dvou snímcích jsou animace vázány přímo na obrázky zvířat.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/>
              <a:t>první části (snímky </a:t>
            </a:r>
            <a:r>
              <a:rPr lang="cs-CZ" dirty="0" smtClean="0"/>
              <a:t>č</a:t>
            </a:r>
            <a:r>
              <a:rPr lang="cs-CZ" dirty="0" smtClean="0"/>
              <a:t>. 1 </a:t>
            </a:r>
            <a:r>
              <a:rPr lang="cs-CZ" dirty="0" smtClean="0"/>
              <a:t>a č</a:t>
            </a:r>
            <a:r>
              <a:rPr lang="cs-CZ" dirty="0" smtClean="0"/>
              <a:t>. 2</a:t>
            </a:r>
            <a:r>
              <a:rPr lang="cs-CZ" dirty="0" smtClean="0"/>
              <a:t>) </a:t>
            </a:r>
            <a:r>
              <a:rPr lang="cs-CZ" dirty="0"/>
              <a:t>- tlačítko se špatnou odpovědí po dotyku zesvětlá. Správné tlačítko spustí aplaus a </a:t>
            </a:r>
            <a:r>
              <a:rPr lang="cs-CZ" dirty="0" smtClean="0"/>
              <a:t>problikne.</a:t>
            </a:r>
            <a:endParaRPr lang="cs-CZ" dirty="0"/>
          </a:p>
          <a:p>
            <a:r>
              <a:rPr lang="cs-CZ" dirty="0"/>
              <a:t>Ve druhé části (snímky </a:t>
            </a:r>
            <a:r>
              <a:rPr lang="cs-CZ" dirty="0" smtClean="0"/>
              <a:t>č</a:t>
            </a:r>
            <a:r>
              <a:rPr lang="cs-CZ" dirty="0" smtClean="0"/>
              <a:t>. 3 </a:t>
            </a:r>
            <a:r>
              <a:rPr lang="cs-CZ" dirty="0"/>
              <a:t>a </a:t>
            </a:r>
            <a:r>
              <a:rPr lang="cs-CZ" dirty="0" smtClean="0"/>
              <a:t>č</a:t>
            </a:r>
            <a:r>
              <a:rPr lang="cs-CZ" dirty="0" smtClean="0"/>
              <a:t>. 4</a:t>
            </a:r>
            <a:r>
              <a:rPr lang="cs-CZ" dirty="0" smtClean="0"/>
              <a:t>) </a:t>
            </a:r>
            <a:r>
              <a:rPr lang="cs-CZ" dirty="0"/>
              <a:t>– </a:t>
            </a:r>
            <a:r>
              <a:rPr lang="cs-CZ" dirty="0" smtClean="0"/>
              <a:t>zvíře, které je odpovědí na </a:t>
            </a:r>
            <a:r>
              <a:rPr lang="cs-CZ" dirty="0" smtClean="0"/>
              <a:t>otázku, </a:t>
            </a:r>
            <a:r>
              <a:rPr lang="cs-CZ" dirty="0" smtClean="0"/>
              <a:t>po dotyku problikne a spustí potlesk, ostatní po dotyku zesvětlají.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rozumět a používat základní pojmy označující výšku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325</Words>
  <Application>Microsoft Office PowerPoint</Application>
  <PresentationFormat>Vlastní</PresentationFormat>
  <Paragraphs>41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CIRKUS</vt:lpstr>
      <vt:lpstr>Snímek 2</vt:lpstr>
      <vt:lpstr>Snímek 3</vt:lpstr>
      <vt:lpstr>Snímek 4</vt:lpstr>
      <vt:lpstr>Snímek 5</vt:lpstr>
      <vt:lpstr>Použitý zdroj obrázků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2015-06-24T14:46:11Z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