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319" r:id="rId3"/>
    <p:sldId id="303" r:id="rId4"/>
    <p:sldId id="308" r:id="rId5"/>
    <p:sldId id="309" r:id="rId6"/>
    <p:sldId id="310" r:id="rId7"/>
    <p:sldId id="311" r:id="rId8"/>
    <p:sldId id="312" r:id="rId9"/>
    <p:sldId id="275" r:id="rId10"/>
    <p:sldId id="276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19"/>
          </p14:sldIdLst>
        </p14:section>
        <p14:section name="od nevyššího" id="{810EE256-70FF-4A03-99F1-64F300726DC6}">
          <p14:sldIdLst>
            <p14:sldId id="303"/>
            <p14:sldId id="308"/>
            <p14:sldId id="309"/>
            <p14:sldId id="310"/>
            <p14:sldId id="311"/>
            <p14:sldId id="312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8868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2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9.png"/><Relationship Id="rId7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8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0" cap="none" baseline="0" dirty="0" smtClean="0"/>
              <a:t>od nejvyššího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554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3566" y="3784091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464" y="386557"/>
            <a:ext cx="96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Seřaď zvířátka od nejvyššího k nejnižšímu. Kdo je nejvyšší?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5088" y="438519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7714" y="1955396"/>
            <a:ext cx="1983736" cy="39674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53008" y="4513586"/>
            <a:ext cx="1639533" cy="1280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3916" y="4703176"/>
            <a:ext cx="771541" cy="10997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513" y="3326492"/>
            <a:ext cx="2588263" cy="259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4363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21449" y="3326492"/>
            <a:ext cx="2588263" cy="259637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093" y="3953229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Samozřejmě, nejvyšší je žirafa. A kdo je na řadě teď?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7822" y="4435017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1955396"/>
            <a:ext cx="1983736" cy="39674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23219" y="4563413"/>
            <a:ext cx="1639533" cy="1280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5552" y="4653983"/>
            <a:ext cx="771541" cy="1099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109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122" name="Picture 2" descr="Lev, &amp;Ccaron;erná, &amp;Zcaron;lutá, Pýcha, Zví&amp;rcaron;e, Savec, H&amp;rcaron;í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01623" y="3911561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Velbloud už je na svém místě. Kdo patří vedle něj?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3685" y="438519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1955396"/>
            <a:ext cx="1983736" cy="39674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1516" y="4513586"/>
            <a:ext cx="1639533" cy="1280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0565" y="4753663"/>
            <a:ext cx="771541" cy="10997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511" y="3326492"/>
            <a:ext cx="2588263" cy="259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504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11596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Král zvířat už je taky na svém místě. Kdo je nejvyšší ze zbývajících zvířátek?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1955396"/>
            <a:ext cx="1983736" cy="39674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32480" y="4513586"/>
            <a:ext cx="1639533" cy="1280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4387" y="4793664"/>
            <a:ext cx="771541" cy="10997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511" y="3326492"/>
            <a:ext cx="2588263" cy="2596376"/>
          </a:xfrm>
          <a:prstGeom prst="rect">
            <a:avLst/>
          </a:prstGeom>
        </p:spPr>
      </p:pic>
      <p:pic>
        <p:nvPicPr>
          <p:cNvPr id="12" name="Picture 2" descr="Animal, Bear, Brown, Cub, Cute, Hairy, Mammal, Roar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2013" y="438519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604" y="3939132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7552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11596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Už zbývá jen klokan a králík, kdo je vyšší?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1955396"/>
            <a:ext cx="1983736" cy="3967472"/>
          </a:xfrm>
          <a:prstGeom prst="rect">
            <a:avLst/>
          </a:prstGeom>
        </p:spPr>
      </p:pic>
      <p:pic>
        <p:nvPicPr>
          <p:cNvPr id="4" name="Obrázek 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1307" y="4612525"/>
            <a:ext cx="1639533" cy="1280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36692" y="4793664"/>
            <a:ext cx="771541" cy="10997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511" y="3326492"/>
            <a:ext cx="2588263" cy="2596376"/>
          </a:xfrm>
          <a:prstGeom prst="rect">
            <a:avLst/>
          </a:prstGeom>
        </p:spPr>
      </p:pic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604" y="3939132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4354" y="438519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8840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971532" y="4798918"/>
            <a:ext cx="788521" cy="11239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183383" y="4612525"/>
            <a:ext cx="1639533" cy="1280886"/>
          </a:xfrm>
          <a:prstGeom prst="rect">
            <a:avLst/>
          </a:prstGeom>
        </p:spPr>
      </p:pic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6083" y="4484129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1347" y="4612525"/>
            <a:ext cx="1639533" cy="12808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12" y="4793664"/>
            <a:ext cx="771541" cy="10997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231586" y="3326491"/>
            <a:ext cx="2686893" cy="2695315"/>
          </a:xfrm>
          <a:prstGeom prst="rect">
            <a:avLst/>
          </a:prstGeom>
        </p:spPr>
      </p:pic>
      <p:pic>
        <p:nvPicPr>
          <p:cNvPr id="13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08992" y="4510310"/>
            <a:ext cx="1924695" cy="156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115968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Výborně, zvířátka jsou seřazená. Jenže některá už nechtějí jít s kamarády doleva a otočila se – dotykem změň to, kam jdou.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260" y="1955396"/>
            <a:ext cx="1983736" cy="39674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2291" y="3326492"/>
            <a:ext cx="2588263" cy="2596376"/>
          </a:xfrm>
          <a:prstGeom prst="rect">
            <a:avLst/>
          </a:prstGeom>
        </p:spPr>
      </p:pic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7649" y="4052168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2929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096352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323512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469562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798718"/>
          </a:xfrm>
        </p:spPr>
        <p:txBody>
          <a:bodyPr/>
          <a:lstStyle/>
          <a:p>
            <a:r>
              <a:rPr lang="cs-CZ" dirty="0"/>
              <a:t>Materiál vznikl v sérii „CIRKUS“.</a:t>
            </a:r>
          </a:p>
          <a:p>
            <a:r>
              <a:rPr lang="cs-CZ" dirty="0"/>
              <a:t>Tato část je zaměřená na pojmy označující velikost (</a:t>
            </a:r>
            <a:r>
              <a:rPr lang="cs-CZ" dirty="0" smtClean="0"/>
              <a:t>nejvyšší, vysoký, nejnižší,…). </a:t>
            </a:r>
            <a:r>
              <a:rPr lang="cs-CZ" dirty="0"/>
              <a:t>Děti postupně řadí </a:t>
            </a:r>
            <a:r>
              <a:rPr lang="cs-CZ" dirty="0" smtClean="0"/>
              <a:t>zvířata </a:t>
            </a:r>
            <a:r>
              <a:rPr lang="cs-CZ" dirty="0"/>
              <a:t>od </a:t>
            </a:r>
            <a:r>
              <a:rPr lang="cs-CZ" dirty="0" smtClean="0"/>
              <a:t>nejvyššího </a:t>
            </a:r>
            <a:r>
              <a:rPr lang="cs-CZ" dirty="0"/>
              <a:t>k </a:t>
            </a:r>
            <a:r>
              <a:rPr lang="cs-CZ" dirty="0" smtClean="0"/>
              <a:t>nejmenšímu. Na závěr ještě děti procvičí </a:t>
            </a:r>
            <a:r>
              <a:rPr lang="cs-CZ" dirty="0" smtClean="0"/>
              <a:t>pravo</a:t>
            </a:r>
            <a:r>
              <a:rPr lang="cs-CZ" dirty="0" smtClean="0"/>
              <a:t>l</a:t>
            </a:r>
            <a:r>
              <a:rPr lang="cs-CZ" dirty="0" smtClean="0"/>
              <a:t>evou </a:t>
            </a:r>
            <a:r>
              <a:rPr lang="cs-CZ" dirty="0" smtClean="0"/>
              <a:t>orientaci.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2625526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3859966"/>
            <a:ext cx="9509760" cy="3524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 dotyku na zvíře, které představuje správnou odpověď se prezentace automaticky přesune na další snímek. Zvířata, která nejsou odpovědí na </a:t>
            </a:r>
            <a:r>
              <a:rPr lang="cs-CZ" dirty="0" smtClean="0"/>
              <a:t>otázku, </a:t>
            </a:r>
            <a:r>
              <a:rPr lang="cs-CZ" dirty="0" smtClean="0"/>
              <a:t>se po dotyku zahýbou.</a:t>
            </a:r>
          </a:p>
          <a:p>
            <a:r>
              <a:rPr lang="cs-CZ" dirty="0" smtClean="0"/>
              <a:t>Na posledním snímku se zvířata, která se mají otočit, po dotyku otočí.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</a:t>
            </a:r>
            <a:r>
              <a:rPr lang="cs-CZ" dirty="0"/>
              <a:t>rozumět a používat základní pojmy označující velikost </a:t>
            </a:r>
            <a:r>
              <a:rPr lang="cs-CZ" dirty="0" smtClean="0"/>
              <a:t>(nejvyšší, vysoký, nejnižší, 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340</Words>
  <Application>Microsoft Office PowerPoint</Application>
  <PresentationFormat>Vlastní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CIRKUS</vt:lpstr>
      <vt:lpstr>Snímek 2</vt:lpstr>
      <vt:lpstr>Snímek 3</vt:lpstr>
      <vt:lpstr>Snímek 4</vt:lpstr>
      <vt:lpstr>Snímek 5</vt:lpstr>
      <vt:lpstr>Snímek 6</vt:lpstr>
      <vt:lpstr>Snímek 7</vt:lpstr>
      <vt:lpstr>Použitý zdroj obrázků</vt:lpstr>
      <vt:lpstr>Metodický postup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2015-06-24T14:43:39Z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