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320" r:id="rId3"/>
    <p:sldId id="321" r:id="rId4"/>
    <p:sldId id="322" r:id="rId5"/>
    <p:sldId id="282" r:id="rId6"/>
    <p:sldId id="288" r:id="rId7"/>
    <p:sldId id="275" r:id="rId8"/>
    <p:sldId id="276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425EB4FB-E821-4B32-8ECA-EFEAA5D3F6A1}">
          <p14:sldIdLst>
            <p14:sldId id="320"/>
          </p14:sldIdLst>
        </p14:section>
        <p14:section name="PL" id="{6A93F800-8667-4F45-8859-D9C911CF2519}">
          <p14:sldIdLst>
            <p14:sldId id="321"/>
            <p14:sldId id="322"/>
            <p14:sldId id="282"/>
            <p14:sldId id="288"/>
          </p14:sldIdLst>
        </p14:section>
        <p14:section name="popisy" id="{4491A3A5-2D98-4803-9565-90AB9C3B3DA8}">
          <p14:sldIdLst>
            <p14:sldId id="275"/>
            <p14:sldId id="276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FFEC00"/>
    <a:srgbClr val="E20010"/>
    <a:srgbClr val="E20078"/>
    <a:srgbClr val="008F33"/>
    <a:srgbClr val="092781"/>
    <a:srgbClr val="6967A9"/>
    <a:srgbClr val="0062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16" autoAdjust="0"/>
    <p:restoredTop sz="94660"/>
  </p:normalViewPr>
  <p:slideViewPr>
    <p:cSldViewPr snapToGrid="0">
      <p:cViewPr>
        <p:scale>
          <a:sx n="60" d="100"/>
          <a:sy n="60" d="100"/>
        </p:scale>
        <p:origin x="798" y="324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23. 6. 2015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23. 6. 2015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8660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467" y="2180654"/>
            <a:ext cx="2247665" cy="308692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05600" y="859654"/>
            <a:ext cx="3276600" cy="1904337"/>
          </a:xfrm>
        </p:spPr>
        <p:txBody>
          <a:bodyPr/>
          <a:lstStyle/>
          <a:p>
            <a:pPr marL="0" indent="0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CIRKUS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638800" y="2809715"/>
            <a:ext cx="5410200" cy="9144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cs-CZ" sz="2400" b="1" i="0" cap="none" baseline="0" dirty="0" smtClean="0"/>
              <a:t>pracovní listy</a:t>
            </a:r>
            <a:endParaRPr lang="cs-CZ" sz="2400" b="1" i="0" cap="none" baseline="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859654"/>
            <a:ext cx="4495800" cy="280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67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189680"/>
              </p:ext>
            </p:extLst>
          </p:nvPr>
        </p:nvGraphicFramePr>
        <p:xfrm>
          <a:off x="577516" y="659327"/>
          <a:ext cx="11168506" cy="5964102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3569941"/>
                <a:gridCol w="1371600"/>
                <a:gridCol w="4931229"/>
                <a:gridCol w="1295736"/>
              </a:tblGrid>
              <a:tr h="198803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cs-CZ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cs-CZ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cs-CZ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cs-CZ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803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cs-CZ" sz="2000" dirty="0" smtClean="0"/>
                        <a:t>3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cs-CZ" sz="2000" dirty="0" smtClean="0"/>
                        <a:t>4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cs-CZ" sz="2000" dirty="0" smtClean="0"/>
                        <a:t>5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cs-CZ" sz="2000" dirty="0" smtClean="0"/>
                        <a:t>6</a:t>
                      </a:r>
                      <a:endParaRPr lang="cs-CZ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803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cs-CZ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cs-CZ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br>
                        <a:rPr lang="cs-CZ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s-CZ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br>
                        <a:rPr lang="cs-CZ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s-CZ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45808" y="7734"/>
            <a:ext cx="11265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Spočítej zvířata v prvním sloupci – číslovku vepiš do druhého sloupce. V posledním sloupci zakroužkuj počet zvířat ze třetího sloupce.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948" y="1074935"/>
            <a:ext cx="1371670" cy="141363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377" y="1170915"/>
            <a:ext cx="1371670" cy="141363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47707" y="733448"/>
            <a:ext cx="1371670" cy="14136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4202" y="685140"/>
            <a:ext cx="1371670" cy="141363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1463" y="3508461"/>
            <a:ext cx="1521127" cy="108855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896" y="2916455"/>
            <a:ext cx="1654514" cy="118401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0410" y="3353922"/>
            <a:ext cx="1654514" cy="118401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783" y="4840387"/>
            <a:ext cx="1345609" cy="965879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1463" y="5701244"/>
            <a:ext cx="1414096" cy="814578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282" y="5738622"/>
            <a:ext cx="1418897" cy="77190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037" y="4839423"/>
            <a:ext cx="1706349" cy="754770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04974" y="5671947"/>
            <a:ext cx="1414096" cy="81457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892" y="2785626"/>
            <a:ext cx="1605958" cy="925099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743568"/>
            <a:ext cx="1562100" cy="849811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773" y="2862566"/>
            <a:ext cx="1653870" cy="145801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52058" y="4828692"/>
            <a:ext cx="2062753" cy="125054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0"/>
          <a:stretch/>
        </p:blipFill>
        <p:spPr>
          <a:xfrm>
            <a:off x="695703" y="5474783"/>
            <a:ext cx="1383543" cy="101669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326" y="1267157"/>
            <a:ext cx="1445506" cy="80406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61" y="1695450"/>
            <a:ext cx="1737556" cy="868778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6567" y="769317"/>
            <a:ext cx="1412521" cy="7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16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87647" y="1040148"/>
            <a:ext cx="6690393" cy="46101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 rot="16200000">
            <a:off x="-2599514" y="3500425"/>
            <a:ext cx="557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Očísluj každou bublinu a vybarvi obrázek.</a:t>
            </a:r>
          </a:p>
        </p:txBody>
      </p:sp>
      <p:cxnSp>
        <p:nvCxnSpPr>
          <p:cNvPr id="3" name="Přímá spojnice 2"/>
          <p:cNvCxnSpPr/>
          <p:nvPr/>
        </p:nvCxnSpPr>
        <p:spPr>
          <a:xfrm>
            <a:off x="6115050" y="-1619250"/>
            <a:ext cx="0" cy="9467850"/>
          </a:xfrm>
          <a:prstGeom prst="line">
            <a:avLst/>
          </a:prstGeom>
          <a:ln w="31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ázek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27404" y="1040149"/>
            <a:ext cx="6690393" cy="46101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 rot="16200000">
            <a:off x="3515537" y="3500426"/>
            <a:ext cx="557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Očísluj každou bublinu a vybarvi obrázek.</a:t>
            </a:r>
          </a:p>
        </p:txBody>
      </p:sp>
    </p:spTree>
    <p:extLst>
      <p:ext uri="{BB962C8B-B14F-4D97-AF65-F5344CB8AC3E}">
        <p14:creationId xmlns:p14="http://schemas.microsoft.com/office/powerpoint/2010/main" val="408390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ovéPole 62"/>
          <p:cNvSpPr txBox="1"/>
          <p:nvPr/>
        </p:nvSpPr>
        <p:spPr>
          <a:xfrm>
            <a:off x="7363636" y="295515"/>
            <a:ext cx="4603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Vybarvi klauna podle barevného kódu:</a:t>
            </a:r>
          </a:p>
          <a:p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žlutá</a:t>
            </a:r>
          </a:p>
          <a:p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zelená</a:t>
            </a:r>
          </a:p>
          <a:p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červená</a:t>
            </a:r>
          </a:p>
          <a:p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modrá</a:t>
            </a:r>
          </a:p>
          <a:p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hnědá</a:t>
            </a:r>
          </a:p>
          <a:p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bílá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Bez značky - tělová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06" y="48126"/>
            <a:ext cx="6475193" cy="689538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2037" y="393397"/>
            <a:ext cx="1901189" cy="2025766"/>
          </a:xfrm>
          <a:prstGeom prst="rect">
            <a:avLst/>
          </a:prstGeom>
        </p:spPr>
      </p:pic>
      <p:sp>
        <p:nvSpPr>
          <p:cNvPr id="9" name="Ovál 8"/>
          <p:cNvSpPr/>
          <p:nvPr/>
        </p:nvSpPr>
        <p:spPr>
          <a:xfrm>
            <a:off x="4870156" y="5502628"/>
            <a:ext cx="84617" cy="84617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3539771" y="5587245"/>
            <a:ext cx="84617" cy="84617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2694026" y="5502628"/>
            <a:ext cx="84617" cy="84617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4501561" y="700256"/>
            <a:ext cx="70439" cy="70439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Rovnoramenný trojúhelník 12"/>
          <p:cNvSpPr/>
          <p:nvPr/>
        </p:nvSpPr>
        <p:spPr>
          <a:xfrm>
            <a:off x="1956391" y="2068312"/>
            <a:ext cx="135671" cy="116958"/>
          </a:xfrm>
          <a:prstGeom prst="triangl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Rovnoramenný trojúhelník 13"/>
          <p:cNvSpPr/>
          <p:nvPr/>
        </p:nvSpPr>
        <p:spPr>
          <a:xfrm>
            <a:off x="5128437" y="1951354"/>
            <a:ext cx="135671" cy="116958"/>
          </a:xfrm>
          <a:prstGeom prst="triangl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7843979" y="1350226"/>
            <a:ext cx="192271" cy="0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7952893" y="1525188"/>
            <a:ext cx="0" cy="174171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2" name="Rovnoramenný trojúhelník 21"/>
          <p:cNvSpPr/>
          <p:nvPr/>
        </p:nvSpPr>
        <p:spPr>
          <a:xfrm>
            <a:off x="7843979" y="713586"/>
            <a:ext cx="122669" cy="116958"/>
          </a:xfrm>
          <a:prstGeom prst="triangl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vál 22"/>
          <p:cNvSpPr/>
          <p:nvPr/>
        </p:nvSpPr>
        <p:spPr>
          <a:xfrm>
            <a:off x="7869508" y="1027565"/>
            <a:ext cx="76508" cy="84617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4" name="Přímá spojnice 23"/>
          <p:cNvCxnSpPr/>
          <p:nvPr/>
        </p:nvCxnSpPr>
        <p:spPr>
          <a:xfrm>
            <a:off x="5059254" y="928705"/>
            <a:ext cx="144815" cy="3341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264108" y="667902"/>
            <a:ext cx="144815" cy="3341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5084452" y="462533"/>
            <a:ext cx="144815" cy="3341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736945" y="497369"/>
            <a:ext cx="144815" cy="3341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729472" y="842104"/>
            <a:ext cx="144815" cy="3341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725341" y="3483767"/>
            <a:ext cx="144815" cy="3341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3364253" y="3772054"/>
            <a:ext cx="144815" cy="3341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2337825" y="3417303"/>
            <a:ext cx="144815" cy="3341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997347" y="623346"/>
            <a:ext cx="0" cy="122305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3539771" y="1049418"/>
            <a:ext cx="0" cy="122305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3782501" y="3109643"/>
            <a:ext cx="0" cy="122305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3003084" y="3110289"/>
            <a:ext cx="0" cy="122305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44" name="Skupina 43"/>
          <p:cNvGrpSpPr/>
          <p:nvPr/>
        </p:nvGrpSpPr>
        <p:grpSpPr>
          <a:xfrm rot="18900000">
            <a:off x="7890920" y="1828953"/>
            <a:ext cx="135974" cy="164820"/>
            <a:chOff x="7373819" y="963308"/>
            <a:chExt cx="193930" cy="174171"/>
          </a:xfrm>
        </p:grpSpPr>
        <p:cxnSp>
          <p:nvCxnSpPr>
            <p:cNvPr id="41" name="Přímá spojnice 40"/>
            <p:cNvCxnSpPr/>
            <p:nvPr/>
          </p:nvCxnSpPr>
          <p:spPr>
            <a:xfrm>
              <a:off x="7373819" y="1050394"/>
              <a:ext cx="19393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>
              <a:off x="7470917" y="963308"/>
              <a:ext cx="0" cy="174171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45" name="Skupina 44"/>
          <p:cNvGrpSpPr/>
          <p:nvPr/>
        </p:nvGrpSpPr>
        <p:grpSpPr>
          <a:xfrm rot="18900000">
            <a:off x="4426367" y="1473739"/>
            <a:ext cx="150387" cy="164820"/>
            <a:chOff x="7373819" y="963308"/>
            <a:chExt cx="193930" cy="174171"/>
          </a:xfrm>
        </p:grpSpPr>
        <p:cxnSp>
          <p:nvCxnSpPr>
            <p:cNvPr id="46" name="Přímá spojnice 45"/>
            <p:cNvCxnSpPr/>
            <p:nvPr/>
          </p:nvCxnSpPr>
          <p:spPr>
            <a:xfrm>
              <a:off x="7373819" y="1050394"/>
              <a:ext cx="19393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Přímá spojnice 46"/>
            <p:cNvCxnSpPr/>
            <p:nvPr/>
          </p:nvCxnSpPr>
          <p:spPr>
            <a:xfrm>
              <a:off x="7470917" y="963308"/>
              <a:ext cx="0" cy="174171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48" name="Skupina 47"/>
          <p:cNvGrpSpPr/>
          <p:nvPr/>
        </p:nvGrpSpPr>
        <p:grpSpPr>
          <a:xfrm rot="18900000">
            <a:off x="3863697" y="617845"/>
            <a:ext cx="150387" cy="164820"/>
            <a:chOff x="7373819" y="963308"/>
            <a:chExt cx="193930" cy="174171"/>
          </a:xfrm>
        </p:grpSpPr>
        <p:cxnSp>
          <p:nvCxnSpPr>
            <p:cNvPr id="49" name="Přímá spojnice 48"/>
            <p:cNvCxnSpPr/>
            <p:nvPr/>
          </p:nvCxnSpPr>
          <p:spPr>
            <a:xfrm>
              <a:off x="7373819" y="1050394"/>
              <a:ext cx="19393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>
              <a:off x="7470917" y="963308"/>
              <a:ext cx="0" cy="174171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51" name="Skupina 50"/>
          <p:cNvGrpSpPr/>
          <p:nvPr/>
        </p:nvGrpSpPr>
        <p:grpSpPr>
          <a:xfrm rot="18900000">
            <a:off x="3818750" y="2462029"/>
            <a:ext cx="150387" cy="164820"/>
            <a:chOff x="7373819" y="963308"/>
            <a:chExt cx="193930" cy="174171"/>
          </a:xfrm>
        </p:grpSpPr>
        <p:cxnSp>
          <p:nvCxnSpPr>
            <p:cNvPr id="52" name="Přímá spojnice 51"/>
            <p:cNvCxnSpPr/>
            <p:nvPr/>
          </p:nvCxnSpPr>
          <p:spPr>
            <a:xfrm>
              <a:off x="7373819" y="1050394"/>
              <a:ext cx="19393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>
              <a:off x="7470917" y="963308"/>
              <a:ext cx="0" cy="174171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54" name="Skupina 53"/>
          <p:cNvGrpSpPr/>
          <p:nvPr/>
        </p:nvGrpSpPr>
        <p:grpSpPr>
          <a:xfrm rot="18900000">
            <a:off x="2927890" y="2461955"/>
            <a:ext cx="150387" cy="164820"/>
            <a:chOff x="7373819" y="963308"/>
            <a:chExt cx="193930" cy="174171"/>
          </a:xfrm>
        </p:grpSpPr>
        <p:cxnSp>
          <p:nvCxnSpPr>
            <p:cNvPr id="55" name="Přímá spojnice 54"/>
            <p:cNvCxnSpPr/>
            <p:nvPr/>
          </p:nvCxnSpPr>
          <p:spPr>
            <a:xfrm>
              <a:off x="7373819" y="1050394"/>
              <a:ext cx="19393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6" name="Přímá spojnice 55"/>
            <p:cNvCxnSpPr/>
            <p:nvPr/>
          </p:nvCxnSpPr>
          <p:spPr>
            <a:xfrm>
              <a:off x="7470917" y="963308"/>
              <a:ext cx="0" cy="174171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57" name="Skupina 56"/>
          <p:cNvGrpSpPr/>
          <p:nvPr/>
        </p:nvGrpSpPr>
        <p:grpSpPr>
          <a:xfrm>
            <a:off x="7888809" y="2084669"/>
            <a:ext cx="135974" cy="164820"/>
            <a:chOff x="7373819" y="963308"/>
            <a:chExt cx="193930" cy="174171"/>
          </a:xfrm>
        </p:grpSpPr>
        <p:cxnSp>
          <p:nvCxnSpPr>
            <p:cNvPr id="58" name="Přímá spojnice 57"/>
            <p:cNvCxnSpPr/>
            <p:nvPr/>
          </p:nvCxnSpPr>
          <p:spPr>
            <a:xfrm>
              <a:off x="7373819" y="1050394"/>
              <a:ext cx="19393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9" name="Přímá spojnice 58"/>
            <p:cNvCxnSpPr/>
            <p:nvPr/>
          </p:nvCxnSpPr>
          <p:spPr>
            <a:xfrm>
              <a:off x="7470917" y="963308"/>
              <a:ext cx="0" cy="174171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60" name="Skupina 59"/>
          <p:cNvGrpSpPr/>
          <p:nvPr/>
        </p:nvGrpSpPr>
        <p:grpSpPr>
          <a:xfrm>
            <a:off x="3871920" y="4875786"/>
            <a:ext cx="150387" cy="164820"/>
            <a:chOff x="7373819" y="963308"/>
            <a:chExt cx="193930" cy="174171"/>
          </a:xfrm>
        </p:grpSpPr>
        <p:cxnSp>
          <p:nvCxnSpPr>
            <p:cNvPr id="61" name="Přímá spojnice 60"/>
            <p:cNvCxnSpPr/>
            <p:nvPr/>
          </p:nvCxnSpPr>
          <p:spPr>
            <a:xfrm>
              <a:off x="7373819" y="1050394"/>
              <a:ext cx="19393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62" name="Přímá spojnice 61"/>
            <p:cNvCxnSpPr/>
            <p:nvPr/>
          </p:nvCxnSpPr>
          <p:spPr>
            <a:xfrm>
              <a:off x="7470917" y="963308"/>
              <a:ext cx="0" cy="174171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21190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6053" y="357634"/>
            <a:ext cx="4238625" cy="303326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485" y="347751"/>
            <a:ext cx="3752630" cy="304314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0"/>
          <a:stretch/>
        </p:blipFill>
        <p:spPr>
          <a:xfrm>
            <a:off x="7481385" y="3729034"/>
            <a:ext cx="4053499" cy="297870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52" y="3798975"/>
            <a:ext cx="2754549" cy="2838827"/>
          </a:xfrm>
          <a:prstGeom prst="rect">
            <a:avLst/>
          </a:prstGeom>
        </p:spPr>
      </p:pic>
      <p:pic>
        <p:nvPicPr>
          <p:cNvPr id="9220" name="Picture 4" descr="&amp;Zcaron;irafa, Hn&amp;ecaron;dá, Bílá, Skvrny, Dlouho, Krk, Zví&amp;rcaron;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995549"/>
              </a:clrFrom>
              <a:clrTo>
                <a:srgbClr val="99554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623" y="804112"/>
            <a:ext cx="2994862" cy="598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545808" y="7734"/>
            <a:ext cx="11265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Vybarvi všechna zvířátka.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21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493520" y="1962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smtClean="0"/>
              <a:t>Materiály, pomůcky a technické vybavení</a:t>
            </a:r>
            <a:endParaRPr lang="cs-CZ" sz="3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493520" y="3197353"/>
            <a:ext cx="9509760" cy="1622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Dotyková obrazovka, připojená k PC</a:t>
            </a:r>
          </a:p>
          <a:p>
            <a:r>
              <a:rPr lang="cs-CZ" dirty="0" smtClean="0"/>
              <a:t>Počítač připojený k tiskárně</a:t>
            </a:r>
          </a:p>
          <a:p>
            <a:r>
              <a:rPr lang="cs-CZ" dirty="0" smtClean="0"/>
              <a:t>Didaktický kufřík - KUMUČ (pastelky)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Soubor pracovních listů zaměřených na počítání a orientaci, se kterými pracujeme v návaznosti na sadu materiálů „CIRKUS“</a:t>
            </a:r>
          </a:p>
          <a:p>
            <a:r>
              <a:rPr lang="cs-CZ" dirty="0" smtClean="0"/>
              <a:t>Snímky jsou určené k tisku; texty i texty jsou bez efektů.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– Dítě a jeho psychika (psychologická)</a:t>
            </a:r>
          </a:p>
          <a:p>
            <a:r>
              <a:rPr lang="cs-CZ" dirty="0" smtClean="0"/>
              <a:t>vzdělávací podoblast – poznávací schopnosti – Základní matematické, početní a číselné pojmy a operace</a:t>
            </a:r>
          </a:p>
          <a:p>
            <a:r>
              <a:rPr lang="cs-CZ" dirty="0" smtClean="0"/>
              <a:t>dosažené konkretizované výstupy – určit počet; chápat, že číslovka označuje počet; chápat jednoduché souvislosti; řešit jednoduché úkoly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251</Words>
  <Application>Microsoft Office PowerPoint</Application>
  <PresentationFormat>Širokoúhlá obrazovka</PresentationFormat>
  <Paragraphs>51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Century Gothic</vt:lpstr>
      <vt:lpstr>Sheer Green 16x9</vt:lpstr>
      <vt:lpstr>CIRKUS</vt:lpstr>
      <vt:lpstr>Prezentace aplikace PowerPoint</vt:lpstr>
      <vt:lpstr>Prezentace aplikace PowerPoint</vt:lpstr>
      <vt:lpstr>Prezentace aplikace PowerPoint</vt:lpstr>
      <vt:lpstr>Prezentace aplikace PowerPoint</vt:lpstr>
      <vt:lpstr>Použitý zdroj obrázků</vt:lpstr>
      <vt:lpstr>Metodický postup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2015-06-23T16:34:06Z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