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2"/>
  </p:notesMasterIdLst>
  <p:handoutMasterIdLst>
    <p:handoutMasterId r:id="rId23"/>
  </p:handoutMasterIdLst>
  <p:sldIdLst>
    <p:sldId id="272" r:id="rId3"/>
    <p:sldId id="282" r:id="rId4"/>
    <p:sldId id="273" r:id="rId5"/>
    <p:sldId id="289" r:id="rId6"/>
    <p:sldId id="288" r:id="rId7"/>
    <p:sldId id="291" r:id="rId8"/>
    <p:sldId id="293" r:id="rId9"/>
    <p:sldId id="294" r:id="rId10"/>
    <p:sldId id="296" r:id="rId11"/>
    <p:sldId id="297" r:id="rId12"/>
    <p:sldId id="295" r:id="rId13"/>
    <p:sldId id="286" r:id="rId14"/>
    <p:sldId id="285" r:id="rId15"/>
    <p:sldId id="275" r:id="rId16"/>
    <p:sldId id="277" r:id="rId17"/>
    <p:sldId id="276" r:id="rId18"/>
    <p:sldId id="298" r:id="rId19"/>
    <p:sldId id="280" r:id="rId20"/>
    <p:sldId id="281" r:id="rId21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  <p14:sldId id="282"/>
          </p14:sldIdLst>
        </p14:section>
        <p14:section name="obsah" id="{B6707796-E6B6-457E-A385-D5A3BB8693D5}">
          <p14:sldIdLst>
            <p14:sldId id="273"/>
            <p14:sldId id="289"/>
            <p14:sldId id="288"/>
            <p14:sldId id="291"/>
            <p14:sldId id="293"/>
            <p14:sldId id="294"/>
            <p14:sldId id="296"/>
            <p14:sldId id="297"/>
            <p14:sldId id="295"/>
          </p14:sldIdLst>
        </p14:section>
        <p14:section name="PL - k tisku" id="{CADD9BEE-52F1-44C3-8D8C-9A92EFA7F52C}">
          <p14:sldIdLst>
            <p14:sldId id="286"/>
          </p14:sldIdLst>
        </p14:section>
        <p14:section name="pracovní" id="{E5827B77-DB7C-415A-A368-BE51D537DC58}">
          <p14:sldIdLst>
            <p14:sldId id="285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9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CFF00"/>
    <a:srgbClr val="F972BB"/>
    <a:srgbClr val="FF0018"/>
    <a:srgbClr val="6C6C6D"/>
    <a:srgbClr val="F2FE39"/>
    <a:srgbClr val="D13617"/>
    <a:srgbClr val="27DD19"/>
    <a:srgbClr val="3F89DA"/>
    <a:srgbClr val="E9D3A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5118" autoAdjust="0"/>
    <p:restoredTop sz="94660"/>
  </p:normalViewPr>
  <p:slideViewPr>
    <p:cSldViewPr snapToGrid="0">
      <p:cViewPr>
        <p:scale>
          <a:sx n="70" d="100"/>
          <a:sy n="70" d="100"/>
        </p:scale>
        <p:origin x="-48" y="-73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commentAuthors" Target="commentAuthor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25.6.2015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25.6.2015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77195"/>
            <a:ext cx="5438140" cy="335024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16.png"/><Relationship Id="rId3" Type="http://schemas.openxmlformats.org/officeDocument/2006/relationships/image" Target="../media/image10.png"/><Relationship Id="rId7" Type="http://schemas.openxmlformats.org/officeDocument/2006/relationships/image" Target="../media/image20.png"/><Relationship Id="rId12" Type="http://schemas.openxmlformats.org/officeDocument/2006/relationships/image" Target="../media/image15.png"/><Relationship Id="rId2" Type="http://schemas.openxmlformats.org/officeDocument/2006/relationships/image" Target="../media/image9.png"/><Relationship Id="rId16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png"/><Relationship Id="rId11" Type="http://schemas.openxmlformats.org/officeDocument/2006/relationships/image" Target="../media/image12.png"/><Relationship Id="rId5" Type="http://schemas.openxmlformats.org/officeDocument/2006/relationships/image" Target="../media/image18.png"/><Relationship Id="rId15" Type="http://schemas.openxmlformats.org/officeDocument/2006/relationships/image" Target="../media/image11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Relationship Id="rId1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3.png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7.png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5" Type="http://schemas.openxmlformats.org/officeDocument/2006/relationships/image" Target="../media/image17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10.png"/><Relationship Id="rId7" Type="http://schemas.openxmlformats.org/officeDocument/2006/relationships/image" Target="../media/image21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5" Type="http://schemas.openxmlformats.org/officeDocument/2006/relationships/image" Target="../media/image17.png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10.png"/><Relationship Id="rId7" Type="http://schemas.openxmlformats.org/officeDocument/2006/relationships/image" Target="../media/image21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5" Type="http://schemas.openxmlformats.org/officeDocument/2006/relationships/image" Target="../media/image17.png"/><Relationship Id="rId10" Type="http://schemas.openxmlformats.org/officeDocument/2006/relationships/image" Target="../media/image16.png"/><Relationship Id="rId4" Type="http://schemas.openxmlformats.org/officeDocument/2006/relationships/image" Target="../media/image19.png"/><Relationship Id="rId9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14.png"/><Relationship Id="rId3" Type="http://schemas.openxmlformats.org/officeDocument/2006/relationships/image" Target="../media/image10.png"/><Relationship Id="rId7" Type="http://schemas.openxmlformats.org/officeDocument/2006/relationships/image" Target="../media/image20.png"/><Relationship Id="rId12" Type="http://schemas.openxmlformats.org/officeDocument/2006/relationships/image" Target="../media/image18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png"/><Relationship Id="rId11" Type="http://schemas.openxmlformats.org/officeDocument/2006/relationships/image" Target="../media/image15.png"/><Relationship Id="rId5" Type="http://schemas.openxmlformats.org/officeDocument/2006/relationships/image" Target="../media/image17.png"/><Relationship Id="rId10" Type="http://schemas.openxmlformats.org/officeDocument/2006/relationships/image" Target="../media/image22.png"/><Relationship Id="rId4" Type="http://schemas.openxmlformats.org/officeDocument/2006/relationships/image" Target="../media/image19.png"/><Relationship Id="rId9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16.png"/><Relationship Id="rId3" Type="http://schemas.openxmlformats.org/officeDocument/2006/relationships/image" Target="../media/image10.png"/><Relationship Id="rId7" Type="http://schemas.openxmlformats.org/officeDocument/2006/relationships/image" Target="../media/image20.png"/><Relationship Id="rId12" Type="http://schemas.openxmlformats.org/officeDocument/2006/relationships/image" Target="../media/image15.png"/><Relationship Id="rId2" Type="http://schemas.openxmlformats.org/officeDocument/2006/relationships/image" Target="../media/image9.png"/><Relationship Id="rId16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png"/><Relationship Id="rId11" Type="http://schemas.openxmlformats.org/officeDocument/2006/relationships/image" Target="../media/image12.png"/><Relationship Id="rId5" Type="http://schemas.openxmlformats.org/officeDocument/2006/relationships/image" Target="../media/image18.png"/><Relationship Id="rId15" Type="http://schemas.openxmlformats.org/officeDocument/2006/relationships/image" Target="../media/image11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Relationship Id="rId1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png"/><Relationship Id="rId11" Type="http://schemas.openxmlformats.org/officeDocument/2006/relationships/image" Target="../media/image32.png"/><Relationship Id="rId5" Type="http://schemas.openxmlformats.org/officeDocument/2006/relationships/image" Target="../media/image27.png"/><Relationship Id="rId10" Type="http://schemas.openxmlformats.org/officeDocument/2006/relationships/image" Target="../media/image31.png"/><Relationship Id="rId4" Type="http://schemas.openxmlformats.org/officeDocument/2006/relationships/image" Target="../media/image26.png"/><Relationship Id="rId9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3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ORGÁNY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cap="none" dirty="0" smtClean="0"/>
              <a:t>Umíš je pojmenovat a umístit?</a:t>
            </a:r>
            <a:endParaRPr lang="cs-CZ" sz="2400" i="0" cap="none" baseline="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068759" y="3040879"/>
            <a:ext cx="2438565" cy="3412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14460" y="1505939"/>
            <a:ext cx="2537187" cy="324663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6459" y="1416770"/>
            <a:ext cx="2438565" cy="341267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00074" y="1396960"/>
            <a:ext cx="2428845" cy="33990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17422" y="1416223"/>
            <a:ext cx="2448140" cy="34260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9299" y="1371600"/>
            <a:ext cx="2495704" cy="3492634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3" name="Nadpis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	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   </a:t>
            </a:r>
            <a:r>
              <a:rPr lang="cs-CZ" sz="4400" b="1" dirty="0" smtClean="0">
                <a:solidFill>
                  <a:schemeClr val="accent5"/>
                </a:solidFill>
              </a:rPr>
              <a:t>NAŠI KAMARÁDI SKŘÍTKOVÉ</a:t>
            </a:r>
            <a:r>
              <a:rPr lang="cs-CZ" sz="4000" dirty="0" smtClean="0">
                <a:solidFill>
                  <a:schemeClr val="accent5"/>
                </a:solidFill>
              </a:rPr>
              <a:t/>
            </a:r>
            <a:br>
              <a:rPr lang="cs-CZ" sz="4000" dirty="0" smtClean="0">
                <a:solidFill>
                  <a:schemeClr val="accent5"/>
                </a:solidFill>
              </a:rPr>
            </a:br>
            <a:r>
              <a:rPr lang="cs-CZ" sz="4000" dirty="0" smtClean="0">
                <a:solidFill>
                  <a:schemeClr val="accent5"/>
                </a:solidFill>
              </a:rPr>
              <a:t>         </a:t>
            </a:r>
            <a:r>
              <a:rPr lang="cs-CZ" sz="2700" dirty="0" smtClean="0">
                <a:solidFill>
                  <a:schemeClr val="accent5"/>
                </a:solidFill>
              </a:rPr>
              <a:t>PRŮVODCI VZDĚLÁVACÍMI OBLASTMI</a:t>
            </a:r>
            <a:endParaRPr lang="cs-CZ" sz="2700" dirty="0">
              <a:solidFill>
                <a:schemeClr val="accent5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803418" y="4731467"/>
            <a:ext cx="21175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Dítě </a:t>
            </a:r>
            <a:r>
              <a:rPr lang="cs-CZ" dirty="0" smtClean="0"/>
              <a:t>a svět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125865" y="4748647"/>
            <a:ext cx="21210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Dítě a </a:t>
            </a:r>
            <a:r>
              <a:rPr lang="cs-CZ" dirty="0" smtClean="0"/>
              <a:t>společnost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7550423" y="4731467"/>
            <a:ext cx="202842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Dítě </a:t>
            </a:r>
            <a:r>
              <a:rPr lang="cs-CZ" dirty="0" smtClean="0"/>
              <a:t>a ten druhý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9882313" y="4748647"/>
            <a:ext cx="18966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Dítě a </a:t>
            </a:r>
            <a:r>
              <a:rPr lang="cs-CZ" dirty="0" smtClean="0"/>
              <a:t>jeho tělo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30736" y="4734886"/>
            <a:ext cx="18549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Dítě a jeho psychika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985565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31904"/>
          <a:stretch/>
        </p:blipFill>
        <p:spPr>
          <a:xfrm>
            <a:off x="105351" y="299346"/>
            <a:ext cx="4530303" cy="6497579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25" name="V streva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213208" y="39212"/>
            <a:ext cx="2803304" cy="2685400"/>
          </a:xfrm>
          <a:prstGeom prst="rect">
            <a:avLst/>
          </a:prstGeom>
        </p:spPr>
      </p:pic>
      <p:pic>
        <p:nvPicPr>
          <p:cNvPr id="26" name="V mocak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82" t="50171" r="73078"/>
          <a:stretch/>
        </p:blipFill>
        <p:spPr>
          <a:xfrm>
            <a:off x="6967916" y="3087257"/>
            <a:ext cx="1347537" cy="1472657"/>
          </a:xfrm>
          <a:prstGeom prst="rect">
            <a:avLst/>
          </a:prstGeom>
        </p:spPr>
      </p:pic>
      <p:pic>
        <p:nvPicPr>
          <p:cNvPr id="27" name="V plice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8421"/>
          <a:stretch/>
        </p:blipFill>
        <p:spPr>
          <a:xfrm>
            <a:off x="9308097" y="4037836"/>
            <a:ext cx="2698162" cy="2658400"/>
          </a:xfrm>
          <a:prstGeom prst="rect">
            <a:avLst/>
          </a:prstGeom>
        </p:spPr>
      </p:pic>
      <p:pic>
        <p:nvPicPr>
          <p:cNvPr id="28" name="V zaludek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687" t="36679"/>
          <a:stretch/>
        </p:blipFill>
        <p:spPr>
          <a:xfrm rot="874652">
            <a:off x="6884765" y="4819172"/>
            <a:ext cx="2044051" cy="1754917"/>
          </a:xfrm>
          <a:prstGeom prst="rect">
            <a:avLst/>
          </a:prstGeom>
        </p:spPr>
      </p:pic>
      <p:pic>
        <p:nvPicPr>
          <p:cNvPr id="29" name="V srdce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39375" y="1380458"/>
            <a:ext cx="1181896" cy="1480930"/>
          </a:xfrm>
          <a:prstGeom prst="rect">
            <a:avLst/>
          </a:prstGeom>
        </p:spPr>
      </p:pic>
      <p:pic>
        <p:nvPicPr>
          <p:cNvPr id="30" name="V ledvina p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1319" r="34421" b="43379"/>
          <a:stretch/>
        </p:blipFill>
        <p:spPr>
          <a:xfrm rot="354292">
            <a:off x="5247093" y="1503142"/>
            <a:ext cx="1508840" cy="1972614"/>
          </a:xfrm>
          <a:prstGeom prst="rect">
            <a:avLst/>
          </a:prstGeom>
        </p:spPr>
      </p:pic>
      <p:pic>
        <p:nvPicPr>
          <p:cNvPr id="31" name="V ledvina l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1319" r="34421" b="43379"/>
          <a:stretch/>
        </p:blipFill>
        <p:spPr>
          <a:xfrm rot="21095327" flipH="1">
            <a:off x="3881745" y="1455261"/>
            <a:ext cx="1482270" cy="1937878"/>
          </a:xfrm>
          <a:prstGeom prst="rect">
            <a:avLst/>
          </a:prstGeom>
        </p:spPr>
      </p:pic>
      <p:pic>
        <p:nvPicPr>
          <p:cNvPr id="32" name="V mozek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52" t="2507" r="2980" b="6970"/>
          <a:stretch/>
        </p:blipFill>
        <p:spPr>
          <a:xfrm>
            <a:off x="4555957" y="3737811"/>
            <a:ext cx="2358189" cy="1636294"/>
          </a:xfrm>
          <a:prstGeom prst="rect">
            <a:avLst/>
          </a:prstGeom>
        </p:spPr>
      </p:pic>
      <p:pic>
        <p:nvPicPr>
          <p:cNvPr id="33" name="V jatra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9724" t="-756" r="2171" b="69444"/>
          <a:stretch/>
        </p:blipFill>
        <p:spPr>
          <a:xfrm>
            <a:off x="8407556" y="2702163"/>
            <a:ext cx="2261937" cy="141170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820782" y="299346"/>
            <a:ext cx="411115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E9D3A2"/>
                </a:solidFill>
              </a:rPr>
              <a:t>Podíváme se na to, co a jak je v lidském těle poskládáno. </a:t>
            </a:r>
          </a:p>
          <a:p>
            <a:r>
              <a:rPr lang="cs-CZ" sz="2000" b="1" dirty="0" smtClean="0">
                <a:solidFill>
                  <a:srgbClr val="E9D3A2"/>
                </a:solidFill>
              </a:rPr>
              <a:t>Adámek nám pomůže</a:t>
            </a:r>
            <a:endParaRPr lang="cs-CZ" sz="2000" b="1" dirty="0">
              <a:solidFill>
                <a:srgbClr val="E9D3A2"/>
              </a:solidFill>
            </a:endParaRPr>
          </a:p>
        </p:txBody>
      </p:sp>
      <p:grpSp>
        <p:nvGrpSpPr>
          <p:cNvPr id="38" name="Skupina 37"/>
          <p:cNvGrpSpPr/>
          <p:nvPr/>
        </p:nvGrpSpPr>
        <p:grpSpPr>
          <a:xfrm>
            <a:off x="7922098" y="455201"/>
            <a:ext cx="1062074" cy="1062074"/>
            <a:chOff x="7922098" y="455201"/>
            <a:chExt cx="1062074" cy="1062074"/>
          </a:xfrm>
        </p:grpSpPr>
        <p:sp>
          <p:nvSpPr>
            <p:cNvPr id="34" name="Ovál 33"/>
            <p:cNvSpPr/>
            <p:nvPr/>
          </p:nvSpPr>
          <p:spPr>
            <a:xfrm>
              <a:off x="7922098" y="455201"/>
              <a:ext cx="1062074" cy="1062074"/>
            </a:xfrm>
            <a:prstGeom prst="ellipse">
              <a:avLst/>
            </a:prstGeom>
            <a:solidFill>
              <a:srgbClr val="E9D3A2"/>
            </a:solidFill>
            <a:ln>
              <a:noFill/>
            </a:ln>
            <a:effectLst>
              <a:outerShdw blurRad="107950" dist="12700" dir="5400000" algn="ctr">
                <a:srgbClr val="000000"/>
              </a:outerShdw>
            </a:effectLst>
            <a:scene3d>
              <a:camera prst="orthographicFront">
                <a:rot lat="0" lon="0" rev="0"/>
              </a:camera>
              <a:lightRig rig="soft" dir="t">
                <a:rot lat="0" lon="0" rev="0"/>
              </a:lightRig>
            </a:scene3d>
            <a:sp3d contourW="44450" prstMaterial="matte">
              <a:bevelT w="63500" h="63500" prst="artDeco"/>
              <a:contourClr>
                <a:srgbClr val="FFFFFF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Šipka doprava 36"/>
            <p:cNvSpPr/>
            <p:nvPr/>
          </p:nvSpPr>
          <p:spPr>
            <a:xfrm>
              <a:off x="8133467" y="590563"/>
              <a:ext cx="686618" cy="791349"/>
            </a:xfrm>
            <a:prstGeom prst="rightArrow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9" name="TextovéPole 38"/>
          <p:cNvSpPr txBox="1"/>
          <p:nvPr/>
        </p:nvSpPr>
        <p:spPr>
          <a:xfrm>
            <a:off x="4770871" y="6437913"/>
            <a:ext cx="52367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E9D3A2"/>
                </a:solidFill>
              </a:rPr>
              <a:t>Umíš všechny orgány pojmenovat?</a:t>
            </a:r>
            <a:endParaRPr lang="cs-CZ" sz="2000" b="1" dirty="0">
              <a:solidFill>
                <a:srgbClr val="E9D3A2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785987" y="1472420"/>
            <a:ext cx="11118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E9D3A2"/>
                </a:solidFill>
              </a:rPr>
              <a:t>LEDVINY</a:t>
            </a:r>
            <a:endParaRPr lang="cs-CZ" b="1" dirty="0">
              <a:solidFill>
                <a:srgbClr val="E9D3A2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149627" y="5327298"/>
            <a:ext cx="11118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E9D3A2"/>
                </a:solidFill>
              </a:rPr>
              <a:t>MOZEK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7894377" y="4716792"/>
            <a:ext cx="12223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E9D3A2"/>
                </a:solidFill>
              </a:rPr>
              <a:t>ŽALUDEK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11014091" y="4095273"/>
            <a:ext cx="11118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E9D3A2"/>
                </a:solidFill>
              </a:rPr>
              <a:t>PLÍCE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9443771" y="3561520"/>
            <a:ext cx="11118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E9D3A2"/>
                </a:solidFill>
              </a:rPr>
              <a:t>JÁTRA</a:t>
            </a:r>
          </a:p>
        </p:txBody>
      </p:sp>
      <p:sp>
        <p:nvSpPr>
          <p:cNvPr id="50" name="TextovéPole 49"/>
          <p:cNvSpPr txBox="1"/>
          <p:nvPr/>
        </p:nvSpPr>
        <p:spPr>
          <a:xfrm>
            <a:off x="10875010" y="2449764"/>
            <a:ext cx="11118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E9D3A2"/>
                </a:solidFill>
              </a:rPr>
              <a:t>STŘEVA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6640830" y="1163068"/>
            <a:ext cx="11118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E9D3A2"/>
                </a:solidFill>
              </a:rPr>
              <a:t>SRDCE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6967208" y="2819096"/>
            <a:ext cx="13524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E9D3A2"/>
                </a:solidFill>
              </a:rPr>
              <a:t>MOČOVÝ MĚCHÝŘ</a:t>
            </a:r>
          </a:p>
        </p:txBody>
      </p:sp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500"/>
                            </p:stCondLst>
                            <p:childTnLst>
                              <p:par>
                                <p:cTn id="33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500"/>
                            </p:stCondLst>
                            <p:childTnLst>
                              <p:par>
                                <p:cTn id="39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6500"/>
                            </p:stCondLst>
                            <p:childTnLst>
                              <p:par>
                                <p:cTn id="4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500"/>
                            </p:stCondLst>
                            <p:childTnLst>
                              <p:par>
                                <p:cTn id="51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8500"/>
                            </p:stCondLst>
                            <p:childTnLst>
                              <p:par>
                                <p:cTn id="57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44" grpId="0"/>
      <p:bldP spid="44" grpId="1"/>
      <p:bldP spid="46" grpId="0"/>
      <p:bldP spid="47" grpId="0"/>
      <p:bldP spid="48" grpId="0"/>
      <p:bldP spid="49" grpId="0"/>
      <p:bldP spid="50" grpId="0"/>
      <p:bldP spid="51" grpId="0"/>
      <p:bldP spid="5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31904"/>
          <a:stretch/>
        </p:blipFill>
        <p:spPr>
          <a:xfrm>
            <a:off x="105351" y="299346"/>
            <a:ext cx="4530303" cy="6497579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8" name="streva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33618" y="4675291"/>
            <a:ext cx="2059403" cy="1804126"/>
          </a:xfrm>
          <a:prstGeom prst="rect">
            <a:avLst/>
          </a:prstGeom>
        </p:spPr>
      </p:pic>
      <p:pic>
        <p:nvPicPr>
          <p:cNvPr id="9" name="mocak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7078" r="71016"/>
          <a:stretch/>
        </p:blipFill>
        <p:spPr>
          <a:xfrm>
            <a:off x="1756188" y="5374886"/>
            <a:ext cx="1210869" cy="1238474"/>
          </a:xfrm>
          <a:prstGeom prst="rect">
            <a:avLst/>
          </a:prstGeom>
        </p:spPr>
      </p:pic>
      <p:pic>
        <p:nvPicPr>
          <p:cNvPr id="4" name="plice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7580"/>
          <a:stretch/>
        </p:blipFill>
        <p:spPr>
          <a:xfrm>
            <a:off x="1240184" y="2632998"/>
            <a:ext cx="2212510" cy="1660358"/>
          </a:xfrm>
          <a:prstGeom prst="rect">
            <a:avLst/>
          </a:prstGeom>
        </p:spPr>
      </p:pic>
      <p:pic>
        <p:nvPicPr>
          <p:cNvPr id="12" name="ledvina p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1319" r="34421" b="43379"/>
          <a:stretch/>
        </p:blipFill>
        <p:spPr>
          <a:xfrm rot="354292">
            <a:off x="2635499" y="4283681"/>
            <a:ext cx="864616" cy="1130374"/>
          </a:xfrm>
          <a:prstGeom prst="rect">
            <a:avLst/>
          </a:prstGeom>
        </p:spPr>
      </p:pic>
      <p:pic>
        <p:nvPicPr>
          <p:cNvPr id="13" name="ledvina l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1319" r="34421" b="43379"/>
          <a:stretch/>
        </p:blipFill>
        <p:spPr>
          <a:xfrm rot="21095327" flipH="1">
            <a:off x="1231779" y="4349675"/>
            <a:ext cx="849390" cy="1110470"/>
          </a:xfrm>
          <a:prstGeom prst="rect">
            <a:avLst/>
          </a:prstGeom>
        </p:spPr>
      </p:pic>
      <p:pic>
        <p:nvPicPr>
          <p:cNvPr id="3" name="mozek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45165" y="337435"/>
            <a:ext cx="1954422" cy="1398752"/>
          </a:xfrm>
          <a:prstGeom prst="rect">
            <a:avLst/>
          </a:prstGeom>
        </p:spPr>
      </p:pic>
      <p:pic>
        <p:nvPicPr>
          <p:cNvPr id="10" name="zaludek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687" t="36679"/>
          <a:stretch/>
        </p:blipFill>
        <p:spPr>
          <a:xfrm rot="697067">
            <a:off x="1926911" y="3739844"/>
            <a:ext cx="1374230" cy="1179843"/>
          </a:xfrm>
          <a:prstGeom prst="rect">
            <a:avLst/>
          </a:prstGeom>
        </p:spPr>
      </p:pic>
      <p:pic>
        <p:nvPicPr>
          <p:cNvPr id="15" name="jatra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8648" t="-3296" r="-662" b="65464"/>
          <a:stretch/>
        </p:blipFill>
        <p:spPr>
          <a:xfrm>
            <a:off x="1198401" y="4069839"/>
            <a:ext cx="1665949" cy="1059540"/>
          </a:xfrm>
          <a:prstGeom prst="rect">
            <a:avLst/>
          </a:prstGeom>
        </p:spPr>
      </p:pic>
      <p:pic>
        <p:nvPicPr>
          <p:cNvPr id="6" name="srdce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76469" y="3399264"/>
            <a:ext cx="842350" cy="1055475"/>
          </a:xfrm>
          <a:prstGeom prst="rect">
            <a:avLst/>
          </a:prstGeom>
        </p:spPr>
      </p:pic>
      <p:pic>
        <p:nvPicPr>
          <p:cNvPr id="31" name="V ledvina l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1319" r="34421" b="43379"/>
          <a:stretch/>
        </p:blipFill>
        <p:spPr>
          <a:xfrm rot="21095327" flipH="1">
            <a:off x="3881745" y="1455261"/>
            <a:ext cx="1482270" cy="1937878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820781" y="299346"/>
            <a:ext cx="44946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E9D3A2"/>
                </a:solidFill>
              </a:rPr>
              <a:t>Postupně se dotkni  všech orgánů a dívej se, kam v těle patří.</a:t>
            </a:r>
            <a:endParaRPr lang="cs-CZ" sz="2000" b="1" dirty="0">
              <a:solidFill>
                <a:srgbClr val="E9D3A2"/>
              </a:solidFill>
            </a:endParaRPr>
          </a:p>
        </p:txBody>
      </p:sp>
      <p:pic>
        <p:nvPicPr>
          <p:cNvPr id="30" name="V ledvina p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1319" r="34421" b="43379"/>
          <a:stretch/>
        </p:blipFill>
        <p:spPr>
          <a:xfrm rot="354292">
            <a:off x="5247093" y="1503142"/>
            <a:ext cx="1508840" cy="1972614"/>
          </a:xfrm>
          <a:prstGeom prst="rect">
            <a:avLst/>
          </a:prstGeom>
        </p:spPr>
      </p:pic>
      <p:pic>
        <p:nvPicPr>
          <p:cNvPr id="32" name="V mozek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52" t="2507" r="2980" b="6970"/>
          <a:stretch/>
        </p:blipFill>
        <p:spPr>
          <a:xfrm>
            <a:off x="4555957" y="3737811"/>
            <a:ext cx="2358189" cy="1636294"/>
          </a:xfrm>
          <a:prstGeom prst="rect">
            <a:avLst/>
          </a:prstGeom>
        </p:spPr>
      </p:pic>
      <p:pic>
        <p:nvPicPr>
          <p:cNvPr id="26" name="V mocak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82" t="50171" r="73078"/>
          <a:stretch/>
        </p:blipFill>
        <p:spPr>
          <a:xfrm>
            <a:off x="6967916" y="3087257"/>
            <a:ext cx="1347537" cy="1472657"/>
          </a:xfrm>
          <a:prstGeom prst="rect">
            <a:avLst/>
          </a:prstGeom>
        </p:spPr>
      </p:pic>
      <p:pic>
        <p:nvPicPr>
          <p:cNvPr id="28" name="V zaludek"/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687" t="36679"/>
          <a:stretch/>
        </p:blipFill>
        <p:spPr>
          <a:xfrm rot="874652">
            <a:off x="6884765" y="4819172"/>
            <a:ext cx="2044051" cy="1754917"/>
          </a:xfrm>
          <a:prstGeom prst="rect">
            <a:avLst/>
          </a:prstGeom>
        </p:spPr>
      </p:pic>
      <p:pic>
        <p:nvPicPr>
          <p:cNvPr id="29" name="V srdce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39375" y="1380458"/>
            <a:ext cx="1181896" cy="1480930"/>
          </a:xfrm>
          <a:prstGeom prst="rect">
            <a:avLst/>
          </a:prstGeom>
        </p:spPr>
      </p:pic>
      <p:pic>
        <p:nvPicPr>
          <p:cNvPr id="33" name="V jatra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9724" t="-756" r="2171" b="69444"/>
          <a:stretch/>
        </p:blipFill>
        <p:spPr>
          <a:xfrm>
            <a:off x="8407556" y="2702163"/>
            <a:ext cx="2261937" cy="1411706"/>
          </a:xfrm>
          <a:prstGeom prst="rect">
            <a:avLst/>
          </a:prstGeom>
        </p:spPr>
      </p:pic>
      <p:pic>
        <p:nvPicPr>
          <p:cNvPr id="25" name="V streva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213208" y="39212"/>
            <a:ext cx="2803304" cy="2685400"/>
          </a:xfrm>
          <a:prstGeom prst="rect">
            <a:avLst/>
          </a:prstGeom>
        </p:spPr>
      </p:pic>
      <p:pic>
        <p:nvPicPr>
          <p:cNvPr id="27" name="V plice"/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8421"/>
          <a:stretch/>
        </p:blipFill>
        <p:spPr>
          <a:xfrm>
            <a:off x="9308097" y="4037836"/>
            <a:ext cx="2698162" cy="265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397289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1.11111E-6 L -0.67825 0.6030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919" y="30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2.22222E-6 L -0.23516 0.3650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58" y="182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96296E-6 L -0.24623 0.3588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318" y="179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25E-6 7.40741E-7 L -0.43515 0.26134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758" y="13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85185E-6 L -0.27812 -0.51204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06" y="-256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2.59259E-6 L -0.43437 0.3206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719" y="160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000"/>
                            </p:stCondLst>
                            <p:childTnLst>
                              <p:par>
                                <p:cTn id="68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7.40741E-7 L -0.60534 0.17847 " pathEditMode="relative" rAng="0" ptsTypes="AA">
                                      <p:cBhvr>
                                        <p:cTn id="7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273" y="89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000"/>
                            </p:stCondLst>
                            <p:childTnLst>
                              <p:par>
                                <p:cTn id="80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44444E-6 L -0.4444 -0.20463 " pathEditMode="relative" rAng="0" ptsTypes="AA">
                                      <p:cBhvr>
                                        <p:cTn id="9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227" y="-10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2000"/>
                            </p:stCondLst>
                            <p:childTnLst>
                              <p:par>
                                <p:cTn id="92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1.11111E-6 L -0.68958 -0.2838 " pathEditMode="relative" rAng="0" ptsTypes="AA">
                                      <p:cBhvr>
                                        <p:cTn id="10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479" y="-141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2000"/>
                            </p:stCondLst>
                            <p:childTnLst>
                              <p:par>
                                <p:cTn id="104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31904"/>
          <a:stretch/>
        </p:blipFill>
        <p:spPr>
          <a:xfrm>
            <a:off x="105351" y="299346"/>
            <a:ext cx="4530303" cy="6497579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4" name="plice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7580"/>
          <a:stretch/>
        </p:blipFill>
        <p:spPr>
          <a:xfrm>
            <a:off x="1240184" y="2632998"/>
            <a:ext cx="2212510" cy="1660358"/>
          </a:xfrm>
          <a:prstGeom prst="rect">
            <a:avLst/>
          </a:prstGeom>
        </p:spPr>
      </p:pic>
      <p:pic>
        <p:nvPicPr>
          <p:cNvPr id="27" name="V plice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8421"/>
          <a:stretch/>
        </p:blipFill>
        <p:spPr>
          <a:xfrm>
            <a:off x="6818181" y="950733"/>
            <a:ext cx="3392619" cy="3342623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820781" y="299346"/>
            <a:ext cx="44946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E9D3A2"/>
                </a:solidFill>
              </a:rPr>
              <a:t>A teď si to můžeme zopakovat…</a:t>
            </a:r>
          </a:p>
          <a:p>
            <a:r>
              <a:rPr lang="cs-CZ" sz="2000" b="1" dirty="0" smtClean="0">
                <a:solidFill>
                  <a:srgbClr val="E9D3A2"/>
                </a:solidFill>
              </a:rPr>
              <a:t>Kam umístíme plíce?</a:t>
            </a:r>
            <a:endParaRPr lang="cs-CZ" sz="2000" b="1" dirty="0">
              <a:solidFill>
                <a:srgbClr val="E9D3A2"/>
              </a:solidFill>
            </a:endParaRPr>
          </a:p>
        </p:txBody>
      </p:sp>
      <p:sp>
        <p:nvSpPr>
          <p:cNvPr id="40" name="T-mozek"/>
          <p:cNvSpPr/>
          <p:nvPr/>
        </p:nvSpPr>
        <p:spPr>
          <a:xfrm>
            <a:off x="2157819" y="808471"/>
            <a:ext cx="397522" cy="397522"/>
          </a:xfrm>
          <a:prstGeom prst="ellipse">
            <a:avLst/>
          </a:prstGeom>
          <a:solidFill>
            <a:srgbClr val="3F89DA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T-plice"/>
          <p:cNvSpPr/>
          <p:nvPr/>
        </p:nvSpPr>
        <p:spPr>
          <a:xfrm>
            <a:off x="2204937" y="3264416"/>
            <a:ext cx="397522" cy="397522"/>
          </a:xfrm>
          <a:prstGeom prst="ellipse">
            <a:avLst/>
          </a:prstGeom>
          <a:solidFill>
            <a:srgbClr val="3F89DA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-srdce"/>
          <p:cNvSpPr/>
          <p:nvPr/>
        </p:nvSpPr>
        <p:spPr>
          <a:xfrm>
            <a:off x="2028482" y="3722390"/>
            <a:ext cx="397522" cy="397522"/>
          </a:xfrm>
          <a:prstGeom prst="ellipse">
            <a:avLst/>
          </a:prstGeom>
          <a:solidFill>
            <a:srgbClr val="3F89DA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T-jatra"/>
          <p:cNvSpPr/>
          <p:nvPr/>
        </p:nvSpPr>
        <p:spPr>
          <a:xfrm>
            <a:off x="1376651" y="4409266"/>
            <a:ext cx="397522" cy="397522"/>
          </a:xfrm>
          <a:prstGeom prst="ellipse">
            <a:avLst/>
          </a:prstGeom>
          <a:solidFill>
            <a:srgbClr val="3F89DA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T-zaludek"/>
          <p:cNvSpPr/>
          <p:nvPr/>
        </p:nvSpPr>
        <p:spPr>
          <a:xfrm>
            <a:off x="2595805" y="4141341"/>
            <a:ext cx="397522" cy="397522"/>
          </a:xfrm>
          <a:prstGeom prst="ellipse">
            <a:avLst/>
          </a:prstGeom>
          <a:solidFill>
            <a:srgbClr val="3F89DA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T-streva"/>
          <p:cNvSpPr/>
          <p:nvPr/>
        </p:nvSpPr>
        <p:spPr>
          <a:xfrm>
            <a:off x="2179233" y="5135892"/>
            <a:ext cx="397522" cy="397522"/>
          </a:xfrm>
          <a:prstGeom prst="ellipse">
            <a:avLst/>
          </a:prstGeom>
          <a:solidFill>
            <a:srgbClr val="3F89DA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T-mocak"/>
          <p:cNvSpPr/>
          <p:nvPr/>
        </p:nvSpPr>
        <p:spPr>
          <a:xfrm>
            <a:off x="2147678" y="5877932"/>
            <a:ext cx="397522" cy="397522"/>
          </a:xfrm>
          <a:prstGeom prst="ellipse">
            <a:avLst/>
          </a:prstGeom>
          <a:solidFill>
            <a:srgbClr val="3F89DA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-ledvina l"/>
          <p:cNvSpPr/>
          <p:nvPr/>
        </p:nvSpPr>
        <p:spPr>
          <a:xfrm>
            <a:off x="3015825" y="4448168"/>
            <a:ext cx="397522" cy="397522"/>
          </a:xfrm>
          <a:prstGeom prst="ellipse">
            <a:avLst/>
          </a:prstGeom>
          <a:solidFill>
            <a:srgbClr val="3F89DA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919281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4.07407E-6 L -0.50925 0.12314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469" y="61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40" grpId="0" animBg="1"/>
      <p:bldP spid="55" grpId="0" animBg="1"/>
      <p:bldP spid="55" grpId="1" animBg="1"/>
      <p:bldP spid="56" grpId="0" animBg="1"/>
      <p:bldP spid="57" grpId="0" animBg="1"/>
      <p:bldP spid="58" grpId="0" animBg="1"/>
      <p:bldP spid="59" grpId="0" animBg="1"/>
      <p:bldP spid="60" grpId="0" animBg="1"/>
      <p:bldP spid="6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31904"/>
          <a:stretch/>
        </p:blipFill>
        <p:spPr>
          <a:xfrm>
            <a:off x="105351" y="299346"/>
            <a:ext cx="4530303" cy="6497579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4" name="plice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7580"/>
          <a:stretch/>
        </p:blipFill>
        <p:spPr>
          <a:xfrm>
            <a:off x="1240184" y="2632998"/>
            <a:ext cx="2212510" cy="1660358"/>
          </a:xfrm>
          <a:prstGeom prst="rect">
            <a:avLst/>
          </a:prstGeom>
        </p:spPr>
      </p:pic>
      <p:pic>
        <p:nvPicPr>
          <p:cNvPr id="17" name="streva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33618" y="4675291"/>
            <a:ext cx="2059403" cy="180412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820781" y="299346"/>
            <a:ext cx="44946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E9D3A2"/>
                </a:solidFill>
              </a:rPr>
              <a:t>Kam uložíme tlusté a tenké střevo?</a:t>
            </a:r>
            <a:endParaRPr lang="cs-CZ" sz="2000" b="1" dirty="0">
              <a:solidFill>
                <a:srgbClr val="E9D3A2"/>
              </a:solidFill>
            </a:endParaRPr>
          </a:p>
        </p:txBody>
      </p:sp>
      <p:sp>
        <p:nvSpPr>
          <p:cNvPr id="40" name="T-mozek"/>
          <p:cNvSpPr/>
          <p:nvPr/>
        </p:nvSpPr>
        <p:spPr>
          <a:xfrm>
            <a:off x="2157819" y="808471"/>
            <a:ext cx="397522" cy="397522"/>
          </a:xfrm>
          <a:prstGeom prst="ellipse">
            <a:avLst/>
          </a:prstGeom>
          <a:solidFill>
            <a:srgbClr val="27DD1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-srdce"/>
          <p:cNvSpPr/>
          <p:nvPr/>
        </p:nvSpPr>
        <p:spPr>
          <a:xfrm>
            <a:off x="2028482" y="3722390"/>
            <a:ext cx="397522" cy="397522"/>
          </a:xfrm>
          <a:prstGeom prst="ellipse">
            <a:avLst/>
          </a:prstGeom>
          <a:solidFill>
            <a:srgbClr val="27DD1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T-jatra"/>
          <p:cNvSpPr/>
          <p:nvPr/>
        </p:nvSpPr>
        <p:spPr>
          <a:xfrm>
            <a:off x="1376651" y="4409266"/>
            <a:ext cx="397522" cy="397522"/>
          </a:xfrm>
          <a:prstGeom prst="ellipse">
            <a:avLst/>
          </a:prstGeom>
          <a:solidFill>
            <a:srgbClr val="27DD1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T-zaludek"/>
          <p:cNvSpPr/>
          <p:nvPr/>
        </p:nvSpPr>
        <p:spPr>
          <a:xfrm>
            <a:off x="2595805" y="4141341"/>
            <a:ext cx="397522" cy="397522"/>
          </a:xfrm>
          <a:prstGeom prst="ellipse">
            <a:avLst/>
          </a:prstGeom>
          <a:solidFill>
            <a:srgbClr val="27DD1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T-streva"/>
          <p:cNvSpPr/>
          <p:nvPr/>
        </p:nvSpPr>
        <p:spPr>
          <a:xfrm>
            <a:off x="2179233" y="5135892"/>
            <a:ext cx="397522" cy="397522"/>
          </a:xfrm>
          <a:prstGeom prst="ellipse">
            <a:avLst/>
          </a:prstGeom>
          <a:solidFill>
            <a:srgbClr val="27DD1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T-mocak"/>
          <p:cNvSpPr/>
          <p:nvPr/>
        </p:nvSpPr>
        <p:spPr>
          <a:xfrm>
            <a:off x="2147678" y="5877932"/>
            <a:ext cx="397522" cy="397522"/>
          </a:xfrm>
          <a:prstGeom prst="ellipse">
            <a:avLst/>
          </a:prstGeom>
          <a:solidFill>
            <a:srgbClr val="27DD1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-ledvina l"/>
          <p:cNvSpPr/>
          <p:nvPr/>
        </p:nvSpPr>
        <p:spPr>
          <a:xfrm>
            <a:off x="3015825" y="4448168"/>
            <a:ext cx="397522" cy="397522"/>
          </a:xfrm>
          <a:prstGeom prst="ellipse">
            <a:avLst/>
          </a:prstGeom>
          <a:solidFill>
            <a:srgbClr val="27DD1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V streva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26108" y="2243882"/>
            <a:ext cx="3084692" cy="2954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198878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5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59259E-6 L -0.51198 0.24861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599" y="124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</p:childTnLst>
        </p:cTn>
      </p:par>
    </p:tnLst>
    <p:bldLst>
      <p:bldP spid="40" grpId="0" animBg="1"/>
      <p:bldP spid="56" grpId="0" animBg="1"/>
      <p:bldP spid="57" grpId="0" animBg="1"/>
      <p:bldP spid="58" grpId="0" animBg="1"/>
      <p:bldP spid="59" grpId="0" animBg="1"/>
      <p:bldP spid="59" grpId="1" animBg="1"/>
      <p:bldP spid="60" grpId="0" animBg="1"/>
      <p:bldP spid="6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31904"/>
          <a:stretch/>
        </p:blipFill>
        <p:spPr>
          <a:xfrm>
            <a:off x="105351" y="299346"/>
            <a:ext cx="4530303" cy="6497579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4" name="plice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7580"/>
          <a:stretch/>
        </p:blipFill>
        <p:spPr>
          <a:xfrm>
            <a:off x="1240184" y="2632998"/>
            <a:ext cx="2212510" cy="1660358"/>
          </a:xfrm>
          <a:prstGeom prst="rect">
            <a:avLst/>
          </a:prstGeom>
        </p:spPr>
      </p:pic>
      <p:pic>
        <p:nvPicPr>
          <p:cNvPr id="17" name="streva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33618" y="4675291"/>
            <a:ext cx="2059403" cy="1804126"/>
          </a:xfrm>
          <a:prstGeom prst="rect">
            <a:avLst/>
          </a:prstGeom>
        </p:spPr>
      </p:pic>
      <p:pic>
        <p:nvPicPr>
          <p:cNvPr id="18" name="jatra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8648" t="-3296" r="-662" b="65464"/>
          <a:stretch/>
        </p:blipFill>
        <p:spPr>
          <a:xfrm>
            <a:off x="1198401" y="4069839"/>
            <a:ext cx="1665949" cy="105954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820781" y="299346"/>
            <a:ext cx="44946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E9D3A2"/>
                </a:solidFill>
              </a:rPr>
              <a:t>Teď jsou na řadě játra…</a:t>
            </a:r>
            <a:endParaRPr lang="cs-CZ" sz="2000" b="1" dirty="0">
              <a:solidFill>
                <a:srgbClr val="E9D3A2"/>
              </a:solidFill>
            </a:endParaRPr>
          </a:p>
        </p:txBody>
      </p:sp>
      <p:sp>
        <p:nvSpPr>
          <p:cNvPr id="40" name="T-mozek"/>
          <p:cNvSpPr/>
          <p:nvPr/>
        </p:nvSpPr>
        <p:spPr>
          <a:xfrm>
            <a:off x="2157819" y="808471"/>
            <a:ext cx="397522" cy="397522"/>
          </a:xfrm>
          <a:prstGeom prst="ellipse">
            <a:avLst/>
          </a:prstGeom>
          <a:solidFill>
            <a:srgbClr val="D13617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-srdce"/>
          <p:cNvSpPr/>
          <p:nvPr/>
        </p:nvSpPr>
        <p:spPr>
          <a:xfrm>
            <a:off x="2028482" y="3722390"/>
            <a:ext cx="397522" cy="397522"/>
          </a:xfrm>
          <a:prstGeom prst="ellipse">
            <a:avLst/>
          </a:prstGeom>
          <a:solidFill>
            <a:srgbClr val="D13617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T-jatra"/>
          <p:cNvSpPr/>
          <p:nvPr/>
        </p:nvSpPr>
        <p:spPr>
          <a:xfrm>
            <a:off x="1376651" y="4409266"/>
            <a:ext cx="397522" cy="397522"/>
          </a:xfrm>
          <a:prstGeom prst="ellipse">
            <a:avLst/>
          </a:prstGeom>
          <a:solidFill>
            <a:srgbClr val="D13617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T-zaludek"/>
          <p:cNvSpPr/>
          <p:nvPr/>
        </p:nvSpPr>
        <p:spPr>
          <a:xfrm>
            <a:off x="2595805" y="4141341"/>
            <a:ext cx="397522" cy="397522"/>
          </a:xfrm>
          <a:prstGeom prst="ellipse">
            <a:avLst/>
          </a:prstGeom>
          <a:solidFill>
            <a:srgbClr val="D13617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T-mocak"/>
          <p:cNvSpPr/>
          <p:nvPr/>
        </p:nvSpPr>
        <p:spPr>
          <a:xfrm>
            <a:off x="2147678" y="5877932"/>
            <a:ext cx="397522" cy="397522"/>
          </a:xfrm>
          <a:prstGeom prst="ellipse">
            <a:avLst/>
          </a:prstGeom>
          <a:solidFill>
            <a:srgbClr val="D13617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-ledvina l"/>
          <p:cNvSpPr/>
          <p:nvPr/>
        </p:nvSpPr>
        <p:spPr>
          <a:xfrm>
            <a:off x="3015825" y="4448168"/>
            <a:ext cx="397522" cy="397522"/>
          </a:xfrm>
          <a:prstGeom prst="ellipse">
            <a:avLst/>
          </a:prstGeom>
          <a:solidFill>
            <a:srgbClr val="D13617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V jatra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9724" t="-756" r="2171" b="69444"/>
          <a:stretch/>
        </p:blipFill>
        <p:spPr>
          <a:xfrm>
            <a:off x="7388434" y="2448047"/>
            <a:ext cx="3142406" cy="1961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416519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5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8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1.48148E-6 L -0.56849 0.18194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424" y="90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</p:childTnLst>
        </p:cTn>
      </p:par>
    </p:tnLst>
    <p:bldLst>
      <p:bldP spid="40" grpId="0" animBg="1"/>
      <p:bldP spid="56" grpId="0" animBg="1"/>
      <p:bldP spid="57" grpId="0" animBg="1"/>
      <p:bldP spid="57" grpId="1" animBg="1"/>
      <p:bldP spid="58" grpId="0" animBg="1"/>
      <p:bldP spid="60" grpId="0" animBg="1"/>
      <p:bldP spid="6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31904"/>
          <a:stretch/>
        </p:blipFill>
        <p:spPr>
          <a:xfrm>
            <a:off x="105351" y="299346"/>
            <a:ext cx="4530303" cy="6497579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4" name="plice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7580"/>
          <a:stretch/>
        </p:blipFill>
        <p:spPr>
          <a:xfrm>
            <a:off x="1240184" y="2632998"/>
            <a:ext cx="2212510" cy="1660358"/>
          </a:xfrm>
          <a:prstGeom prst="rect">
            <a:avLst/>
          </a:prstGeom>
        </p:spPr>
      </p:pic>
      <p:pic>
        <p:nvPicPr>
          <p:cNvPr id="17" name="streva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33618" y="4675291"/>
            <a:ext cx="2059403" cy="1804126"/>
          </a:xfrm>
          <a:prstGeom prst="rect">
            <a:avLst/>
          </a:prstGeom>
        </p:spPr>
      </p:pic>
      <p:pic>
        <p:nvPicPr>
          <p:cNvPr id="20" name="ledvina p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1319" r="34421" b="43379"/>
          <a:stretch/>
        </p:blipFill>
        <p:spPr>
          <a:xfrm rot="354292">
            <a:off x="2635499" y="4283681"/>
            <a:ext cx="864616" cy="1130374"/>
          </a:xfrm>
          <a:prstGeom prst="rect">
            <a:avLst/>
          </a:prstGeom>
        </p:spPr>
      </p:pic>
      <p:pic>
        <p:nvPicPr>
          <p:cNvPr id="21" name="ledvina l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1319" r="34421" b="43379"/>
          <a:stretch/>
        </p:blipFill>
        <p:spPr>
          <a:xfrm rot="21095327" flipH="1">
            <a:off x="1231779" y="4349675"/>
            <a:ext cx="849390" cy="1110470"/>
          </a:xfrm>
          <a:prstGeom prst="rect">
            <a:avLst/>
          </a:prstGeom>
        </p:spPr>
      </p:pic>
      <p:pic>
        <p:nvPicPr>
          <p:cNvPr id="18" name="jatra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8648" t="-3296" r="-662" b="65464"/>
          <a:stretch/>
        </p:blipFill>
        <p:spPr>
          <a:xfrm>
            <a:off x="1198401" y="4069839"/>
            <a:ext cx="1665949" cy="105954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820781" y="299346"/>
            <a:ext cx="44946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E9D3A2"/>
                </a:solidFill>
              </a:rPr>
              <a:t>Pamatuješ si, kde byly ledviny?</a:t>
            </a:r>
            <a:endParaRPr lang="cs-CZ" sz="2000" b="1" dirty="0">
              <a:solidFill>
                <a:srgbClr val="E9D3A2"/>
              </a:solidFill>
            </a:endParaRPr>
          </a:p>
        </p:txBody>
      </p:sp>
      <p:sp>
        <p:nvSpPr>
          <p:cNvPr id="40" name="T-mozek"/>
          <p:cNvSpPr/>
          <p:nvPr/>
        </p:nvSpPr>
        <p:spPr>
          <a:xfrm>
            <a:off x="2157819" y="808471"/>
            <a:ext cx="397522" cy="397522"/>
          </a:xfrm>
          <a:prstGeom prst="ellipse">
            <a:avLst/>
          </a:prstGeom>
          <a:solidFill>
            <a:srgbClr val="F2FE3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-srdce"/>
          <p:cNvSpPr/>
          <p:nvPr/>
        </p:nvSpPr>
        <p:spPr>
          <a:xfrm>
            <a:off x="2028482" y="3722390"/>
            <a:ext cx="397522" cy="397522"/>
          </a:xfrm>
          <a:prstGeom prst="ellipse">
            <a:avLst/>
          </a:prstGeom>
          <a:solidFill>
            <a:srgbClr val="F2FE3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T-ledvina l"/>
          <p:cNvSpPr/>
          <p:nvPr/>
        </p:nvSpPr>
        <p:spPr>
          <a:xfrm>
            <a:off x="1376651" y="4409266"/>
            <a:ext cx="397522" cy="397522"/>
          </a:xfrm>
          <a:prstGeom prst="ellipse">
            <a:avLst/>
          </a:prstGeom>
          <a:solidFill>
            <a:srgbClr val="F2FE3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T-zaludek"/>
          <p:cNvSpPr/>
          <p:nvPr/>
        </p:nvSpPr>
        <p:spPr>
          <a:xfrm>
            <a:off x="2595805" y="4141341"/>
            <a:ext cx="397522" cy="397522"/>
          </a:xfrm>
          <a:prstGeom prst="ellipse">
            <a:avLst/>
          </a:prstGeom>
          <a:solidFill>
            <a:srgbClr val="F2FE3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T-mocak"/>
          <p:cNvSpPr/>
          <p:nvPr/>
        </p:nvSpPr>
        <p:spPr>
          <a:xfrm>
            <a:off x="2147678" y="5877932"/>
            <a:ext cx="397522" cy="397522"/>
          </a:xfrm>
          <a:prstGeom prst="ellipse">
            <a:avLst/>
          </a:prstGeom>
          <a:solidFill>
            <a:srgbClr val="F2FE3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-ledvina p"/>
          <p:cNvSpPr/>
          <p:nvPr/>
        </p:nvSpPr>
        <p:spPr>
          <a:xfrm>
            <a:off x="3015825" y="4448168"/>
            <a:ext cx="397522" cy="397522"/>
          </a:xfrm>
          <a:prstGeom prst="ellipse">
            <a:avLst/>
          </a:prstGeom>
          <a:solidFill>
            <a:srgbClr val="F2FE3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V ledvina l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1319" r="34421" b="43379"/>
          <a:stretch/>
        </p:blipFill>
        <p:spPr>
          <a:xfrm rot="21095327" flipH="1">
            <a:off x="6203353" y="1968961"/>
            <a:ext cx="2066159" cy="2701238"/>
          </a:xfrm>
          <a:prstGeom prst="rect">
            <a:avLst/>
          </a:prstGeom>
        </p:spPr>
      </p:pic>
      <p:pic>
        <p:nvPicPr>
          <p:cNvPr id="15" name="V ledvina p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1319" r="34421" b="43379"/>
          <a:stretch/>
        </p:blipFill>
        <p:spPr>
          <a:xfrm rot="354292">
            <a:off x="8520695" y="1956240"/>
            <a:ext cx="2103195" cy="2749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499331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5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7 2.22222E-6 L -0.44792 0.25116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396" y="125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 tmFilter="0, 0; .2, .5; .8, .5; 1, 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250" autoRev="1" fill="hold"/>
                                        <p:tgtEl>
                                          <p:spTgt spid="6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0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95833E-6 1.85185E-6 L -0.53542 0.26227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771" y="13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</p:childTnLst>
        </p:cTn>
      </p:par>
    </p:tnLst>
    <p:bldLst>
      <p:bldP spid="40" grpId="0" animBg="1"/>
      <p:bldP spid="56" grpId="0" animBg="1"/>
      <p:bldP spid="57" grpId="0" animBg="1"/>
      <p:bldP spid="57" grpId="1" animBg="1"/>
      <p:bldP spid="58" grpId="0" animBg="1"/>
      <p:bldP spid="60" grpId="0" animBg="1"/>
      <p:bldP spid="62" grpId="0" animBg="1"/>
      <p:bldP spid="62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31904"/>
          <a:stretch/>
        </p:blipFill>
        <p:spPr>
          <a:xfrm>
            <a:off x="105351" y="299346"/>
            <a:ext cx="4530303" cy="6497579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4" name="plice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7580"/>
          <a:stretch/>
        </p:blipFill>
        <p:spPr>
          <a:xfrm>
            <a:off x="1240184" y="2632998"/>
            <a:ext cx="2212510" cy="1660358"/>
          </a:xfrm>
          <a:prstGeom prst="rect">
            <a:avLst/>
          </a:prstGeom>
        </p:spPr>
      </p:pic>
      <p:pic>
        <p:nvPicPr>
          <p:cNvPr id="17" name="streva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33618" y="4675291"/>
            <a:ext cx="2059403" cy="1804126"/>
          </a:xfrm>
          <a:prstGeom prst="rect">
            <a:avLst/>
          </a:prstGeom>
        </p:spPr>
      </p:pic>
      <p:pic>
        <p:nvPicPr>
          <p:cNvPr id="20" name="ledvina p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1319" r="34421" b="43379"/>
          <a:stretch/>
        </p:blipFill>
        <p:spPr>
          <a:xfrm rot="354292">
            <a:off x="2635499" y="4283681"/>
            <a:ext cx="864616" cy="1130374"/>
          </a:xfrm>
          <a:prstGeom prst="rect">
            <a:avLst/>
          </a:prstGeom>
        </p:spPr>
      </p:pic>
      <p:pic>
        <p:nvPicPr>
          <p:cNvPr id="21" name="ledvina l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1319" r="34421" b="43379"/>
          <a:stretch/>
        </p:blipFill>
        <p:spPr>
          <a:xfrm rot="21095327" flipH="1">
            <a:off x="1231779" y="4349675"/>
            <a:ext cx="849390" cy="1110470"/>
          </a:xfrm>
          <a:prstGeom prst="rect">
            <a:avLst/>
          </a:prstGeom>
        </p:spPr>
      </p:pic>
      <p:pic>
        <p:nvPicPr>
          <p:cNvPr id="18" name="jatra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8648" t="-3296" r="-662" b="65464"/>
          <a:stretch/>
        </p:blipFill>
        <p:spPr>
          <a:xfrm>
            <a:off x="1198401" y="4069839"/>
            <a:ext cx="1665949" cy="1059540"/>
          </a:xfrm>
          <a:prstGeom prst="rect">
            <a:avLst/>
          </a:prstGeom>
        </p:spPr>
      </p:pic>
      <p:pic>
        <p:nvPicPr>
          <p:cNvPr id="23" name="mozek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45165" y="337435"/>
            <a:ext cx="1954422" cy="139875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820781" y="299346"/>
            <a:ext cx="44946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E9D3A2"/>
                </a:solidFill>
              </a:rPr>
              <a:t>Kam patří mozek?</a:t>
            </a:r>
            <a:endParaRPr lang="cs-CZ" sz="2000" b="1" dirty="0">
              <a:solidFill>
                <a:srgbClr val="E9D3A2"/>
              </a:solidFill>
            </a:endParaRPr>
          </a:p>
        </p:txBody>
      </p:sp>
      <p:sp>
        <p:nvSpPr>
          <p:cNvPr id="40" name="T-mozek"/>
          <p:cNvSpPr/>
          <p:nvPr/>
        </p:nvSpPr>
        <p:spPr>
          <a:xfrm>
            <a:off x="2157819" y="808471"/>
            <a:ext cx="397522" cy="397522"/>
          </a:xfrm>
          <a:prstGeom prst="ellipse">
            <a:avLst/>
          </a:prstGeom>
          <a:solidFill>
            <a:srgbClr val="6C6C6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-srdce"/>
          <p:cNvSpPr/>
          <p:nvPr/>
        </p:nvSpPr>
        <p:spPr>
          <a:xfrm>
            <a:off x="2028482" y="3722390"/>
            <a:ext cx="397522" cy="397522"/>
          </a:xfrm>
          <a:prstGeom prst="ellipse">
            <a:avLst/>
          </a:prstGeom>
          <a:solidFill>
            <a:srgbClr val="6C6C6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T-zaludek"/>
          <p:cNvSpPr/>
          <p:nvPr/>
        </p:nvSpPr>
        <p:spPr>
          <a:xfrm>
            <a:off x="2595805" y="4141341"/>
            <a:ext cx="397522" cy="397522"/>
          </a:xfrm>
          <a:prstGeom prst="ellipse">
            <a:avLst/>
          </a:prstGeom>
          <a:solidFill>
            <a:srgbClr val="6C6C6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T-mocak"/>
          <p:cNvSpPr/>
          <p:nvPr/>
        </p:nvSpPr>
        <p:spPr>
          <a:xfrm>
            <a:off x="2147678" y="5877932"/>
            <a:ext cx="397522" cy="397522"/>
          </a:xfrm>
          <a:prstGeom prst="ellipse">
            <a:avLst/>
          </a:prstGeom>
          <a:solidFill>
            <a:srgbClr val="6C6C6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2" name="V mozek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52" t="2507" r="2980" b="6970"/>
          <a:stretch/>
        </p:blipFill>
        <p:spPr>
          <a:xfrm>
            <a:off x="6623876" y="2374389"/>
            <a:ext cx="3383151" cy="2347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293125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4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25E-6 -1.11111E-6 L -0.48307 -0.36481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154" y="-18241"/>
                                    </p:animMotion>
                                  </p:childTnLst>
                                </p:cTn>
                              </p:par>
                              <p:par>
                                <p:cTn id="2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40" grpId="0" animBg="1"/>
      <p:bldP spid="40" grpId="1" animBg="1"/>
      <p:bldP spid="56" grpId="0" animBg="1"/>
      <p:bldP spid="58" grpId="0" animBg="1"/>
      <p:bldP spid="6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31904"/>
          <a:stretch/>
        </p:blipFill>
        <p:spPr>
          <a:xfrm>
            <a:off x="105351" y="299346"/>
            <a:ext cx="4530303" cy="6497579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4" name="plice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7580"/>
          <a:stretch/>
        </p:blipFill>
        <p:spPr>
          <a:xfrm>
            <a:off x="1240184" y="2632998"/>
            <a:ext cx="2212510" cy="1660358"/>
          </a:xfrm>
          <a:prstGeom prst="rect">
            <a:avLst/>
          </a:prstGeom>
        </p:spPr>
      </p:pic>
      <p:pic>
        <p:nvPicPr>
          <p:cNvPr id="17" name="streva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33618" y="4675291"/>
            <a:ext cx="2059403" cy="1804126"/>
          </a:xfrm>
          <a:prstGeom prst="rect">
            <a:avLst/>
          </a:prstGeom>
        </p:spPr>
      </p:pic>
      <p:pic>
        <p:nvPicPr>
          <p:cNvPr id="26" name="zaludek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687" t="36679"/>
          <a:stretch/>
        </p:blipFill>
        <p:spPr>
          <a:xfrm rot="697067">
            <a:off x="1926911" y="3739844"/>
            <a:ext cx="1374230" cy="1179843"/>
          </a:xfrm>
          <a:prstGeom prst="rect">
            <a:avLst/>
          </a:prstGeom>
        </p:spPr>
      </p:pic>
      <p:pic>
        <p:nvPicPr>
          <p:cNvPr id="20" name="ledvina p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1319" r="34421" b="43379"/>
          <a:stretch/>
        </p:blipFill>
        <p:spPr>
          <a:xfrm rot="354292">
            <a:off x="2635499" y="4283681"/>
            <a:ext cx="864616" cy="1130374"/>
          </a:xfrm>
          <a:prstGeom prst="rect">
            <a:avLst/>
          </a:prstGeom>
        </p:spPr>
      </p:pic>
      <p:pic>
        <p:nvPicPr>
          <p:cNvPr id="21" name="ledvina l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1319" r="34421" b="43379"/>
          <a:stretch/>
        </p:blipFill>
        <p:spPr>
          <a:xfrm rot="21095327" flipH="1">
            <a:off x="1231779" y="4349675"/>
            <a:ext cx="849390" cy="1110470"/>
          </a:xfrm>
          <a:prstGeom prst="rect">
            <a:avLst/>
          </a:prstGeom>
        </p:spPr>
      </p:pic>
      <p:pic>
        <p:nvPicPr>
          <p:cNvPr id="18" name="jatra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8648" t="-3296" r="-662" b="65464"/>
          <a:stretch/>
        </p:blipFill>
        <p:spPr>
          <a:xfrm>
            <a:off x="1198401" y="4069839"/>
            <a:ext cx="1665949" cy="1059540"/>
          </a:xfrm>
          <a:prstGeom prst="rect">
            <a:avLst/>
          </a:prstGeom>
        </p:spPr>
      </p:pic>
      <p:pic>
        <p:nvPicPr>
          <p:cNvPr id="23" name="mozek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45165" y="337435"/>
            <a:ext cx="1954422" cy="139875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820781" y="299346"/>
            <a:ext cx="44946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E9D3A2"/>
                </a:solidFill>
              </a:rPr>
              <a:t>K</a:t>
            </a:r>
            <a:r>
              <a:rPr lang="cs-CZ" sz="2000" b="1" dirty="0" smtClean="0">
                <a:solidFill>
                  <a:srgbClr val="E9D3A2"/>
                </a:solidFill>
              </a:rPr>
              <a:t>teré orgány ještě chybí?</a:t>
            </a:r>
            <a:endParaRPr lang="cs-CZ" sz="2000" b="1" dirty="0">
              <a:solidFill>
                <a:srgbClr val="E9D3A2"/>
              </a:solidFill>
            </a:endParaRPr>
          </a:p>
        </p:txBody>
      </p:sp>
      <p:pic>
        <p:nvPicPr>
          <p:cNvPr id="27" name="srdce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08231" y="3385616"/>
            <a:ext cx="842350" cy="1055475"/>
          </a:xfrm>
          <a:prstGeom prst="rect">
            <a:avLst/>
          </a:prstGeom>
        </p:spPr>
      </p:pic>
      <p:pic>
        <p:nvPicPr>
          <p:cNvPr id="25" name="mocak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7078" r="71016"/>
          <a:stretch/>
        </p:blipFill>
        <p:spPr>
          <a:xfrm>
            <a:off x="1756188" y="5374886"/>
            <a:ext cx="1210869" cy="1238474"/>
          </a:xfrm>
          <a:prstGeom prst="rect">
            <a:avLst/>
          </a:prstGeom>
        </p:spPr>
      </p:pic>
      <p:sp>
        <p:nvSpPr>
          <p:cNvPr id="56" name="T-srdce"/>
          <p:cNvSpPr/>
          <p:nvPr/>
        </p:nvSpPr>
        <p:spPr>
          <a:xfrm>
            <a:off x="2028482" y="3722390"/>
            <a:ext cx="397522" cy="397522"/>
          </a:xfrm>
          <a:prstGeom prst="ellipse">
            <a:avLst/>
          </a:prstGeom>
          <a:solidFill>
            <a:srgbClr val="FF0018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T-zaludek"/>
          <p:cNvSpPr/>
          <p:nvPr/>
        </p:nvSpPr>
        <p:spPr>
          <a:xfrm>
            <a:off x="2595805" y="4141341"/>
            <a:ext cx="397522" cy="397522"/>
          </a:xfrm>
          <a:prstGeom prst="ellipse">
            <a:avLst/>
          </a:prstGeom>
          <a:solidFill>
            <a:srgbClr val="F972BB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T-mocak"/>
          <p:cNvSpPr/>
          <p:nvPr/>
        </p:nvSpPr>
        <p:spPr>
          <a:xfrm>
            <a:off x="2147678" y="5877932"/>
            <a:ext cx="397522" cy="397522"/>
          </a:xfrm>
          <a:prstGeom prst="ellipse">
            <a:avLst/>
          </a:prstGeom>
          <a:solidFill>
            <a:srgbClr val="FC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V mocak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82" t="50171" r="73078"/>
          <a:stretch/>
        </p:blipFill>
        <p:spPr>
          <a:xfrm>
            <a:off x="9620372" y="2714979"/>
            <a:ext cx="1704551" cy="1862820"/>
          </a:xfrm>
          <a:prstGeom prst="rect">
            <a:avLst/>
          </a:prstGeom>
        </p:spPr>
      </p:pic>
      <p:pic>
        <p:nvPicPr>
          <p:cNvPr id="19" name="V zaludek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687" t="36679"/>
          <a:stretch/>
        </p:blipFill>
        <p:spPr>
          <a:xfrm rot="874652">
            <a:off x="6797033" y="2536459"/>
            <a:ext cx="2585598" cy="2219861"/>
          </a:xfrm>
          <a:prstGeom prst="rect">
            <a:avLst/>
          </a:prstGeom>
        </p:spPr>
      </p:pic>
      <p:pic>
        <p:nvPicPr>
          <p:cNvPr id="24" name="V srdce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46877" y="2773465"/>
            <a:ext cx="1495025" cy="1873284"/>
          </a:xfrm>
          <a:prstGeom prst="rect">
            <a:avLst/>
          </a:prstGeom>
        </p:spPr>
      </p:pic>
      <p:sp>
        <p:nvSpPr>
          <p:cNvPr id="28" name="TextovéPole 27"/>
          <p:cNvSpPr txBox="1"/>
          <p:nvPr/>
        </p:nvSpPr>
        <p:spPr>
          <a:xfrm>
            <a:off x="5458318" y="4559232"/>
            <a:ext cx="1011399" cy="400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E9D3A2"/>
                </a:solidFill>
              </a:rPr>
              <a:t>SRDCE</a:t>
            </a:r>
            <a:endParaRPr lang="cs-CZ" sz="2000" b="1" dirty="0">
              <a:solidFill>
                <a:srgbClr val="E9D3A2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8116540" y="2432943"/>
            <a:ext cx="13246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E9D3A2"/>
                </a:solidFill>
              </a:rPr>
              <a:t>ŽALUDEK</a:t>
            </a:r>
            <a:endParaRPr lang="cs-CZ" sz="2000" b="1" dirty="0">
              <a:solidFill>
                <a:srgbClr val="E9D3A2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9799522" y="4528873"/>
            <a:ext cx="18386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E9D3A2"/>
                </a:solidFill>
              </a:rPr>
              <a:t>MOČOVÝ MĚCHÝŘ</a:t>
            </a:r>
            <a:endParaRPr lang="cs-CZ" sz="2000" b="1" dirty="0">
              <a:solidFill>
                <a:srgbClr val="E9D3A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844663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</p:childTnLst>
        </p:cTn>
      </p:par>
    </p:tnLst>
    <p:bldLst>
      <p:bldP spid="56" grpId="0" animBg="1"/>
      <p:bldP spid="58" grpId="0" animBg="1"/>
      <p:bldP spid="60" grpId="0" animBg="1"/>
      <p:bldP spid="28" grpId="0"/>
      <p:bldP spid="29" grpId="0"/>
      <p:bldP spid="3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31904"/>
          <a:stretch/>
        </p:blipFill>
        <p:spPr>
          <a:xfrm>
            <a:off x="105351" y="299346"/>
            <a:ext cx="4530303" cy="6497579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8" name="streva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33618" y="4675291"/>
            <a:ext cx="2059403" cy="1804126"/>
          </a:xfrm>
          <a:prstGeom prst="rect">
            <a:avLst/>
          </a:prstGeom>
        </p:spPr>
      </p:pic>
      <p:pic>
        <p:nvPicPr>
          <p:cNvPr id="9" name="mocak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7078" r="71016"/>
          <a:stretch/>
        </p:blipFill>
        <p:spPr>
          <a:xfrm>
            <a:off x="1756188" y="5374886"/>
            <a:ext cx="1210869" cy="1238474"/>
          </a:xfrm>
          <a:prstGeom prst="rect">
            <a:avLst/>
          </a:prstGeom>
        </p:spPr>
      </p:pic>
      <p:pic>
        <p:nvPicPr>
          <p:cNvPr id="4" name="plice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7580"/>
          <a:stretch/>
        </p:blipFill>
        <p:spPr>
          <a:xfrm>
            <a:off x="1240184" y="2632998"/>
            <a:ext cx="2212510" cy="1660358"/>
          </a:xfrm>
          <a:prstGeom prst="rect">
            <a:avLst/>
          </a:prstGeom>
        </p:spPr>
      </p:pic>
      <p:pic>
        <p:nvPicPr>
          <p:cNvPr id="12" name="ledvina p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1319" r="34421" b="43379"/>
          <a:stretch/>
        </p:blipFill>
        <p:spPr>
          <a:xfrm rot="354292">
            <a:off x="2635499" y="4283681"/>
            <a:ext cx="864616" cy="1130374"/>
          </a:xfrm>
          <a:prstGeom prst="rect">
            <a:avLst/>
          </a:prstGeom>
        </p:spPr>
      </p:pic>
      <p:pic>
        <p:nvPicPr>
          <p:cNvPr id="13" name="ledvina l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1319" r="34421" b="43379"/>
          <a:stretch/>
        </p:blipFill>
        <p:spPr>
          <a:xfrm rot="21095327" flipH="1">
            <a:off x="1231779" y="4349675"/>
            <a:ext cx="849390" cy="1110470"/>
          </a:xfrm>
          <a:prstGeom prst="rect">
            <a:avLst/>
          </a:prstGeom>
        </p:spPr>
      </p:pic>
      <p:pic>
        <p:nvPicPr>
          <p:cNvPr id="3" name="mozek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45165" y="337435"/>
            <a:ext cx="1954422" cy="1398752"/>
          </a:xfrm>
          <a:prstGeom prst="rect">
            <a:avLst/>
          </a:prstGeom>
        </p:spPr>
      </p:pic>
      <p:pic>
        <p:nvPicPr>
          <p:cNvPr id="10" name="zaludek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687" t="36679"/>
          <a:stretch/>
        </p:blipFill>
        <p:spPr>
          <a:xfrm rot="697067">
            <a:off x="1926911" y="3739844"/>
            <a:ext cx="1374230" cy="1179843"/>
          </a:xfrm>
          <a:prstGeom prst="rect">
            <a:avLst/>
          </a:prstGeom>
        </p:spPr>
      </p:pic>
      <p:pic>
        <p:nvPicPr>
          <p:cNvPr id="15" name="jatra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8648" t="-3296" r="-662" b="65464"/>
          <a:stretch/>
        </p:blipFill>
        <p:spPr>
          <a:xfrm>
            <a:off x="1198401" y="4069839"/>
            <a:ext cx="1665949" cy="1059540"/>
          </a:xfrm>
          <a:prstGeom prst="rect">
            <a:avLst/>
          </a:prstGeom>
        </p:spPr>
      </p:pic>
      <p:pic>
        <p:nvPicPr>
          <p:cNvPr id="6" name="srdce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08231" y="3385616"/>
            <a:ext cx="842350" cy="1055475"/>
          </a:xfrm>
          <a:prstGeom prst="rect">
            <a:avLst/>
          </a:prstGeom>
        </p:spPr>
      </p:pic>
      <p:pic>
        <p:nvPicPr>
          <p:cNvPr id="31" name="V ledvina l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1319" r="34421" b="43379"/>
          <a:stretch/>
        </p:blipFill>
        <p:spPr>
          <a:xfrm rot="21095327" flipH="1">
            <a:off x="3881745" y="1455261"/>
            <a:ext cx="1482270" cy="1937878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820781" y="299346"/>
            <a:ext cx="44946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E9D3A2"/>
                </a:solidFill>
              </a:rPr>
              <a:t>Nakonec si všechny orgány ještě zopakujeme…</a:t>
            </a:r>
            <a:endParaRPr lang="cs-CZ" sz="2000" b="1" dirty="0">
              <a:solidFill>
                <a:srgbClr val="E9D3A2"/>
              </a:solidFill>
            </a:endParaRPr>
          </a:p>
        </p:txBody>
      </p:sp>
      <p:pic>
        <p:nvPicPr>
          <p:cNvPr id="30" name="V ledvina p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1319" r="34421" b="43379"/>
          <a:stretch/>
        </p:blipFill>
        <p:spPr>
          <a:xfrm rot="354292">
            <a:off x="5247093" y="1503142"/>
            <a:ext cx="1508840" cy="1972614"/>
          </a:xfrm>
          <a:prstGeom prst="rect">
            <a:avLst/>
          </a:prstGeom>
        </p:spPr>
      </p:pic>
      <p:pic>
        <p:nvPicPr>
          <p:cNvPr id="32" name="V mozek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52" t="2507" r="2980" b="6970"/>
          <a:stretch/>
        </p:blipFill>
        <p:spPr>
          <a:xfrm>
            <a:off x="4555957" y="3737811"/>
            <a:ext cx="2358189" cy="1636294"/>
          </a:xfrm>
          <a:prstGeom prst="rect">
            <a:avLst/>
          </a:prstGeom>
        </p:spPr>
      </p:pic>
      <p:pic>
        <p:nvPicPr>
          <p:cNvPr id="26" name="V mocak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82" t="50171" r="73078"/>
          <a:stretch/>
        </p:blipFill>
        <p:spPr>
          <a:xfrm>
            <a:off x="6967916" y="3087257"/>
            <a:ext cx="1347537" cy="1472657"/>
          </a:xfrm>
          <a:prstGeom prst="rect">
            <a:avLst/>
          </a:prstGeom>
        </p:spPr>
      </p:pic>
      <p:pic>
        <p:nvPicPr>
          <p:cNvPr id="29" name="V srdce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39375" y="1380458"/>
            <a:ext cx="1181896" cy="1480930"/>
          </a:xfrm>
          <a:prstGeom prst="rect">
            <a:avLst/>
          </a:prstGeom>
        </p:spPr>
      </p:pic>
      <p:pic>
        <p:nvPicPr>
          <p:cNvPr id="28" name="V zaludek"/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687" t="36679"/>
          <a:stretch/>
        </p:blipFill>
        <p:spPr>
          <a:xfrm rot="874652">
            <a:off x="6884765" y="4819172"/>
            <a:ext cx="2044051" cy="1754917"/>
          </a:xfrm>
          <a:prstGeom prst="rect">
            <a:avLst/>
          </a:prstGeom>
        </p:spPr>
      </p:pic>
      <p:pic>
        <p:nvPicPr>
          <p:cNvPr id="33" name="V jatra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9724" t="-756" r="2171" b="69444"/>
          <a:stretch/>
        </p:blipFill>
        <p:spPr>
          <a:xfrm>
            <a:off x="8407556" y="2702163"/>
            <a:ext cx="2261937" cy="1411706"/>
          </a:xfrm>
          <a:prstGeom prst="rect">
            <a:avLst/>
          </a:prstGeom>
        </p:spPr>
      </p:pic>
      <p:pic>
        <p:nvPicPr>
          <p:cNvPr id="25" name="V streva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213208" y="39212"/>
            <a:ext cx="2803304" cy="2685400"/>
          </a:xfrm>
          <a:prstGeom prst="rect">
            <a:avLst/>
          </a:prstGeom>
        </p:spPr>
      </p:pic>
      <p:pic>
        <p:nvPicPr>
          <p:cNvPr id="27" name="V plice"/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8421"/>
          <a:stretch/>
        </p:blipFill>
        <p:spPr>
          <a:xfrm>
            <a:off x="9308097" y="4037836"/>
            <a:ext cx="2698162" cy="265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893503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1.11111E-6 L -0.67825 0.6030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919" y="30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2.22222E-6 L -0.23516 0.3650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58" y="182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96296E-6 L -0.24623 0.3588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318" y="179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25E-6 7.40741E-7 L -0.43515 0.26134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758" y="13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85185E-6 L -0.27812 -0.51204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06" y="-256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2.59259E-6 L -0.43437 0.3206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719" y="160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000"/>
                            </p:stCondLst>
                            <p:childTnLst>
                              <p:par>
                                <p:cTn id="68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7.40741E-7 L -0.60534 0.17847 " pathEditMode="relative" rAng="0" ptsTypes="AA">
                                      <p:cBhvr>
                                        <p:cTn id="7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273" y="89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000"/>
                            </p:stCondLst>
                            <p:childTnLst>
                              <p:par>
                                <p:cTn id="80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44444E-6 L -0.4444 -0.20463 " pathEditMode="relative" rAng="0" ptsTypes="AA">
                                      <p:cBhvr>
                                        <p:cTn id="9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227" y="-10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2000"/>
                            </p:stCondLst>
                            <p:childTnLst>
                              <p:par>
                                <p:cTn id="92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1.11111E-6 L -0.68958 -0.2838 " pathEditMode="relative" rAng="0" ptsTypes="AA">
                                      <p:cBhvr>
                                        <p:cTn id="10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479" y="-141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2000"/>
                            </p:stCondLst>
                            <p:childTnLst>
                              <p:par>
                                <p:cTn id="104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381" b="66384"/>
          <a:stretch/>
        </p:blipFill>
        <p:spPr>
          <a:xfrm rot="16659551">
            <a:off x="1820505" y="2253960"/>
            <a:ext cx="2111002" cy="1208567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9636" r="71335"/>
          <a:stretch/>
        </p:blipFill>
        <p:spPr>
          <a:xfrm rot="16200000">
            <a:off x="5256798" y="11830"/>
            <a:ext cx="1497189" cy="147353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717" t="36550" b="1"/>
          <a:stretch/>
        </p:blipFill>
        <p:spPr>
          <a:xfrm rot="14225974">
            <a:off x="163481" y="2720337"/>
            <a:ext cx="1741328" cy="149916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7284681" y="-6644"/>
            <a:ext cx="1041666" cy="130522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7261"/>
          <a:stretch/>
        </p:blipFill>
        <p:spPr>
          <a:xfrm rot="16200000">
            <a:off x="-120669" y="4343976"/>
            <a:ext cx="2821154" cy="241313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-93580" y="256109"/>
            <a:ext cx="2614909" cy="220048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53322" y="48897"/>
            <a:ext cx="2484983" cy="17784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9" cstate="print">
            <a:clrChange>
              <a:clrFrom>
                <a:srgbClr val="E9D3A2"/>
              </a:clrFrom>
              <a:clrTo>
                <a:srgbClr val="E9D3A2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31904"/>
          <a:stretch/>
        </p:blipFill>
        <p:spPr>
          <a:xfrm rot="16200000">
            <a:off x="5329005" y="249601"/>
            <a:ext cx="5719508" cy="800648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767" r="35183" b="45787"/>
          <a:stretch/>
        </p:blipFill>
        <p:spPr>
          <a:xfrm rot="16584515">
            <a:off x="10652195" y="-95146"/>
            <a:ext cx="1003358" cy="1381833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767" r="35183" b="45787"/>
          <a:stretch/>
        </p:blipFill>
        <p:spPr>
          <a:xfrm rot="15796037" flipH="1">
            <a:off x="8995814" y="14205"/>
            <a:ext cx="972258" cy="1339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914385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92746" y="3105034"/>
            <a:ext cx="3430922" cy="328662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7078" r="71016"/>
          <a:stretch/>
        </p:blipFill>
        <p:spPr>
          <a:xfrm>
            <a:off x="3790571" y="438890"/>
            <a:ext cx="1719577" cy="175878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8421"/>
          <a:stretch/>
        </p:blipFill>
        <p:spPr>
          <a:xfrm>
            <a:off x="-19842" y="196240"/>
            <a:ext cx="3567144" cy="351457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687" t="36679"/>
          <a:stretch/>
        </p:blipFill>
        <p:spPr>
          <a:xfrm rot="874652">
            <a:off x="848795" y="4059346"/>
            <a:ext cx="2317577" cy="198975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17627" y="2338472"/>
            <a:ext cx="1850260" cy="23183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1319" r="34421" b="43379"/>
          <a:stretch/>
        </p:blipFill>
        <p:spPr>
          <a:xfrm rot="354292">
            <a:off x="7458133" y="360311"/>
            <a:ext cx="1508840" cy="197261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1319" r="34421" b="43379"/>
          <a:stretch/>
        </p:blipFill>
        <p:spPr>
          <a:xfrm rot="21095327" flipH="1">
            <a:off x="5887180" y="534877"/>
            <a:ext cx="1482270" cy="193787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22591" y="293652"/>
            <a:ext cx="2525714" cy="180761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8648" t="-3296" r="-662" b="65464"/>
          <a:stretch/>
        </p:blipFill>
        <p:spPr>
          <a:xfrm>
            <a:off x="8712908" y="4727192"/>
            <a:ext cx="2586474" cy="1712172"/>
          </a:xfrm>
          <a:prstGeom prst="rect">
            <a:avLst/>
          </a:prstGeom>
        </p:spPr>
      </p:pic>
      <p:pic>
        <p:nvPicPr>
          <p:cNvPr id="15" name="slezina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806" t="54419" r="48401"/>
          <a:stretch/>
        </p:blipFill>
        <p:spPr>
          <a:xfrm>
            <a:off x="9829784" y="2571865"/>
            <a:ext cx="1823268" cy="2136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174725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Kresby skřítků jsou použity se svolením autorek Yvety </a:t>
            </a:r>
            <a:r>
              <a:rPr lang="cs-CZ" dirty="0" err="1" smtClean="0"/>
              <a:t>Šteruské</a:t>
            </a:r>
            <a:r>
              <a:rPr lang="cs-CZ" dirty="0" smtClean="0"/>
              <a:t> a Marie </a:t>
            </a:r>
            <a:r>
              <a:rPr lang="cs-CZ" dirty="0" err="1" smtClean="0"/>
              <a:t>Kádnerové</a:t>
            </a:r>
            <a:r>
              <a:rPr lang="cs-CZ" dirty="0" smtClean="0"/>
              <a:t>.</a:t>
            </a:r>
          </a:p>
          <a:p>
            <a:r>
              <a:rPr lang="cs-CZ" dirty="0" smtClean="0"/>
              <a:t>Vlastní tvorba autorky (obrázky orgánů)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3"/>
            <a:ext cx="9509760" cy="1431798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</a:p>
          <a:p>
            <a:pPr lvl="0"/>
            <a:r>
              <a:rPr lang="cs-CZ" dirty="0" smtClean="0"/>
              <a:t>Počítač připojený k tiskárně</a:t>
            </a:r>
            <a:endParaRPr lang="cs-CZ" dirty="0"/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(pastelky, nůžky, lepidlo)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pomáhá dětem naučit se pojmenovat některé orgány a umístit je do těla. V úvodu prezentace si s dětmi prohlédneme jednotlivé orgány a jejich umístění. Následuje série opakovacích snímků.</a:t>
            </a:r>
          </a:p>
          <a:p>
            <a:r>
              <a:rPr lang="cs-CZ" dirty="0" smtClean="0"/>
              <a:t>Na prezentaci můžeme navázat lepením vybarvených orgánů do panáčka - Adámka. K tomu lze využít pracovní list (snímek č.12).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Snímek č</a:t>
            </a:r>
            <a:r>
              <a:rPr lang="cs-CZ" b="1" dirty="0" smtClean="0"/>
              <a:t>. 3 </a:t>
            </a:r>
            <a:r>
              <a:rPr lang="cs-CZ" dirty="0" smtClean="0"/>
              <a:t>– po dotyku/ kliknutí na kulaté tlačítko se šipkou se postupně objeví obrázky orgánů. Po dotyku na jednotlivé orgány se objeví jejich popis</a:t>
            </a:r>
          </a:p>
          <a:p>
            <a:r>
              <a:rPr lang="cs-CZ" b="1" dirty="0" smtClean="0"/>
              <a:t>Snímek č</a:t>
            </a:r>
            <a:r>
              <a:rPr lang="cs-CZ" b="1" dirty="0" smtClean="0"/>
              <a:t>. 4</a:t>
            </a:r>
            <a:r>
              <a:rPr lang="cs-CZ" b="1" dirty="0" smtClean="0"/>
              <a:t>, č</a:t>
            </a:r>
            <a:r>
              <a:rPr lang="cs-CZ" b="1" dirty="0" smtClean="0"/>
              <a:t>. 11 </a:t>
            </a:r>
            <a:r>
              <a:rPr lang="cs-CZ" dirty="0" smtClean="0"/>
              <a:t>– každý orgán po dotyku doputuje na své místo v těle Adama</a:t>
            </a:r>
          </a:p>
          <a:p>
            <a:r>
              <a:rPr lang="cs-CZ" b="1" dirty="0" smtClean="0"/>
              <a:t>Snímky č</a:t>
            </a:r>
            <a:r>
              <a:rPr lang="cs-CZ" b="1" dirty="0" smtClean="0"/>
              <a:t>. 5-9 </a:t>
            </a:r>
            <a:r>
              <a:rPr lang="cs-CZ" dirty="0" smtClean="0"/>
              <a:t>– po dotyku na správné tlačítko odputuje orgán na své místo. </a:t>
            </a:r>
            <a:r>
              <a:rPr lang="cs-CZ" dirty="0" smtClean="0"/>
              <a:t> Špatná </a:t>
            </a:r>
            <a:r>
              <a:rPr lang="cs-CZ" dirty="0" smtClean="0"/>
              <a:t>tlačítka po dotyku mizí.</a:t>
            </a:r>
          </a:p>
          <a:p>
            <a:r>
              <a:rPr lang="cs-CZ" b="1" dirty="0" smtClean="0"/>
              <a:t>Snímek č</a:t>
            </a:r>
            <a:r>
              <a:rPr lang="cs-CZ" b="1" dirty="0" smtClean="0"/>
              <a:t>. 10 </a:t>
            </a:r>
            <a:r>
              <a:rPr lang="cs-CZ" dirty="0" smtClean="0"/>
              <a:t>– po dotyku na tři barevná tlačítka se objeví chybějící orgány i s popisem</a:t>
            </a:r>
          </a:p>
          <a:p>
            <a:r>
              <a:rPr lang="cs-CZ" b="1" dirty="0" smtClean="0"/>
              <a:t>Snímky č</a:t>
            </a:r>
            <a:r>
              <a:rPr lang="cs-CZ" b="1" dirty="0" smtClean="0"/>
              <a:t>. 12 </a:t>
            </a:r>
            <a:r>
              <a:rPr lang="cs-CZ" b="1" dirty="0" smtClean="0"/>
              <a:t>a 13 </a:t>
            </a:r>
            <a:r>
              <a:rPr lang="cs-CZ" dirty="0" smtClean="0"/>
              <a:t>– pracovní snímky, které se při prezentaci nezobrazují.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739318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– </a:t>
            </a:r>
            <a:r>
              <a:rPr lang="cs-CZ" b="1" dirty="0" smtClean="0"/>
              <a:t>DÍTĚ A JEHO TĚLO (BIOLOGICKÁ)</a:t>
            </a:r>
          </a:p>
          <a:p>
            <a:r>
              <a:rPr lang="cs-CZ" dirty="0" smtClean="0"/>
              <a:t>Vzdělávací podoblast – </a:t>
            </a:r>
            <a:r>
              <a:rPr lang="cs-CZ" b="1" dirty="0" smtClean="0"/>
              <a:t>Zdraví, bezpečí</a:t>
            </a:r>
          </a:p>
          <a:p>
            <a:r>
              <a:rPr lang="cs-CZ" dirty="0" smtClean="0"/>
              <a:t>Dosažené konkretizované výstupy – pojmenovat vybrané orgány, umístit je do organismu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495</Words>
  <Application>Microsoft Office PowerPoint</Application>
  <PresentationFormat>Vlastní</PresentationFormat>
  <Paragraphs>82</Paragraphs>
  <Slides>19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Sheer Green 16x9</vt:lpstr>
      <vt:lpstr>ORGÁNY</vt:lpstr>
      <vt:lpstr>          NAŠI KAMARÁDI SKŘÍTKOVÉ          PRŮVODCI VZDĚLÁVACÍMI OBLASTMI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Použité zdroje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2015-06-25T18:49:10Z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