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73" r:id="rId4"/>
    <p:sldId id="282" r:id="rId5"/>
    <p:sldId id="286" r:id="rId6"/>
    <p:sldId id="287" r:id="rId7"/>
    <p:sldId id="288" r:id="rId8"/>
    <p:sldId id="275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73"/>
            <p14:sldId id="282"/>
            <p14:sldId id="286"/>
            <p14:sldId id="287"/>
            <p14:sldId id="288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8467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>
        <p:scale>
          <a:sx n="80" d="100"/>
          <a:sy n="80" d="100"/>
        </p:scale>
        <p:origin x="12" y="-504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27.6.2015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7.png"/><Relationship Id="rId7" Type="http://schemas.openxmlformats.org/officeDocument/2006/relationships/image" Target="../media/image1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8.png"/><Relationship Id="rId7" Type="http://schemas.openxmlformats.org/officeDocument/2006/relationships/image" Target="../media/image13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png"/><Relationship Id="rId5" Type="http://schemas.openxmlformats.org/officeDocument/2006/relationships/image" Target="../media/image5.png"/><Relationship Id="rId10" Type="http://schemas.openxmlformats.org/officeDocument/2006/relationships/image" Target="../media/image20.png"/><Relationship Id="rId4" Type="http://schemas.openxmlformats.org/officeDocument/2006/relationships/image" Target="../media/image19.png"/><Relationship Id="rId9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25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microsoft.com/office/2007/relationships/hdphoto" Target="../media/hdphoto1.wdp"/><Relationship Id="rId11" Type="http://schemas.openxmlformats.org/officeDocument/2006/relationships/image" Target="../media/image26.png"/><Relationship Id="rId5" Type="http://schemas.openxmlformats.org/officeDocument/2006/relationships/image" Target="../media/image24.png"/><Relationship Id="rId10" Type="http://schemas.openxmlformats.org/officeDocument/2006/relationships/image" Target="../media/image14.png"/><Relationship Id="rId4" Type="http://schemas.openxmlformats.org/officeDocument/2006/relationships/image" Target="../media/image21.png"/><Relationship Id="rId9" Type="http://schemas.openxmlformats.org/officeDocument/2006/relationships/image" Target="../media/image2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DOBROTY…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…NEJEN SLADKÉ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023956" y="2726107"/>
            <a:ext cx="4244741" cy="1372463"/>
          </a:xfrm>
        </p:spPr>
        <p:txBody>
          <a:bodyPr anchor="ctr">
            <a:normAutofit/>
          </a:bodyPr>
          <a:lstStyle/>
          <a:p>
            <a:pPr algn="ctr"/>
            <a:r>
              <a:rPr lang="cs-CZ" b="1" dirty="0" smtClean="0"/>
              <a:t>Dortíky s ovocem, které to jsou?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1759" y="2965997"/>
            <a:ext cx="3501956" cy="335293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966" t="3434" r="18232" b="-1077"/>
          <a:stretch/>
        </p:blipFill>
        <p:spPr>
          <a:xfrm rot="239785">
            <a:off x="8704557" y="2812504"/>
            <a:ext cx="2601532" cy="3503053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5280338" y="6272011"/>
            <a:ext cx="4056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00" t="12067" r="7600" b="4734"/>
          <a:stretch/>
        </p:blipFill>
        <p:spPr>
          <a:xfrm>
            <a:off x="3397102" y="144525"/>
            <a:ext cx="2807856" cy="223482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69" t="26217" r="52931" b="17007"/>
          <a:stretch/>
        </p:blipFill>
        <p:spPr>
          <a:xfrm>
            <a:off x="876293" y="716899"/>
            <a:ext cx="1600377" cy="1779367"/>
          </a:xfrm>
          <a:prstGeom prst="rect">
            <a:avLst/>
          </a:prstGeom>
        </p:spPr>
      </p:pic>
      <p:pic>
        <p:nvPicPr>
          <p:cNvPr id="13" name="Picture 2" descr="Dortík, Dort, Dorty, Malé, &amp;Ccaron;ty&amp;rcaron;i, Upéct, Pe&amp;ccaron;ivo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82" t="4286" r="352" b="29169"/>
          <a:stretch/>
        </p:blipFill>
        <p:spPr bwMode="auto">
          <a:xfrm>
            <a:off x="5244680" y="4302504"/>
            <a:ext cx="2121662" cy="19463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Dortík, Ledu, Bor&amp;uring;vky, Sladký, Dort, Dezerty, Dezer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6837" t="7409" r="6899" b="12337"/>
          <a:stretch/>
        </p:blipFill>
        <p:spPr bwMode="auto">
          <a:xfrm>
            <a:off x="7483250" y="505743"/>
            <a:ext cx="3155048" cy="1949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4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rgbClr val="8467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00" t="12067" r="7600" b="4734"/>
          <a:stretch/>
        </p:blipFill>
        <p:spPr>
          <a:xfrm>
            <a:off x="5677964" y="4260698"/>
            <a:ext cx="2807856" cy="22348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69" t="26217" r="52931" b="17007"/>
          <a:stretch/>
        </p:blipFill>
        <p:spPr>
          <a:xfrm>
            <a:off x="1390768" y="302862"/>
            <a:ext cx="1600377" cy="1779367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0338" y="6272011"/>
            <a:ext cx="4056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8200" t="5399" r="25200" b="7934"/>
          <a:stretch/>
        </p:blipFill>
        <p:spPr>
          <a:xfrm>
            <a:off x="7308760" y="37223"/>
            <a:ext cx="1804925" cy="2517599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4292" y="862103"/>
            <a:ext cx="2275326" cy="201579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04862" y="4873376"/>
            <a:ext cx="2400805" cy="182686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5" t="-5238" r="-715" b="5238"/>
          <a:stretch/>
        </p:blipFill>
        <p:spPr>
          <a:xfrm>
            <a:off x="131644" y="1870001"/>
            <a:ext cx="3831773" cy="287383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627007" y="525763"/>
            <a:ext cx="3094288" cy="2320716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383" r="8060" b="19667"/>
          <a:stretch/>
        </p:blipFill>
        <p:spPr>
          <a:xfrm>
            <a:off x="8263815" y="2911642"/>
            <a:ext cx="3286502" cy="187692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973" t="13872" r="18355" b="10180"/>
          <a:stretch/>
        </p:blipFill>
        <p:spPr>
          <a:xfrm rot="1196500" flipH="1">
            <a:off x="1885765" y="4556060"/>
            <a:ext cx="2501110" cy="2040565"/>
          </a:xfrm>
          <a:prstGeom prst="rect">
            <a:avLst/>
          </a:prstGeom>
        </p:spPr>
      </p:pic>
      <p:sp>
        <p:nvSpPr>
          <p:cNvPr id="14" name="Nadpis 6"/>
          <p:cNvSpPr>
            <a:spLocks noGrp="1"/>
          </p:cNvSpPr>
          <p:nvPr>
            <p:ph type="title"/>
          </p:nvPr>
        </p:nvSpPr>
        <p:spPr>
          <a:xfrm>
            <a:off x="4023956" y="2726107"/>
            <a:ext cx="4244741" cy="1372463"/>
          </a:xfrm>
        </p:spPr>
        <p:txBody>
          <a:bodyPr anchor="ctr"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Co je sladké ?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82209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51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2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4" dur="indefinite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5" dur="indefinite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7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8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Picture 12" descr="Bobule, Modrá, Bor&amp;uring;vka, Potraviny, &amp;Ccaron;erstvé, Ovoce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013" r="8759"/>
          <a:stretch/>
        </p:blipFill>
        <p:spPr bwMode="auto">
          <a:xfrm>
            <a:off x="3263515" y="4098570"/>
            <a:ext cx="2779830" cy="192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Arabský Angelfish, Ryby, Modrá, Hurghada, Egypt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460" t="18863" r="5171" b="12716"/>
          <a:stretch/>
        </p:blipFill>
        <p:spPr bwMode="auto">
          <a:xfrm>
            <a:off x="8408161" y="462907"/>
            <a:ext cx="3605278" cy="2117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Gummibärchen, Ovocné &amp;Zcaron;elé, Barvitý, &amp;Zcaron;lutá, Modrá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53" t="31670" r="31605" b="32014"/>
          <a:stretch/>
        </p:blipFill>
        <p:spPr bwMode="auto">
          <a:xfrm>
            <a:off x="1056441" y="5218363"/>
            <a:ext cx="2207073" cy="9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Nadpis 6"/>
          <p:cNvSpPr txBox="1">
            <a:spLocks/>
          </p:cNvSpPr>
          <p:nvPr/>
        </p:nvSpPr>
        <p:spPr>
          <a:xfrm>
            <a:off x="4023956" y="2726107"/>
            <a:ext cx="4244741" cy="13724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dirty="0" smtClean="0"/>
              <a:t>Kde je sladce modrá?</a:t>
            </a:r>
            <a:endParaRPr lang="cs-CZ" b="1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5966" t="3434" r="18232" b="-1077"/>
          <a:stretch/>
        </p:blipFill>
        <p:spPr>
          <a:xfrm rot="438128">
            <a:off x="6366489" y="3708004"/>
            <a:ext cx="2306868" cy="310627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383" r="8060" b="19667"/>
          <a:stretch/>
        </p:blipFill>
        <p:spPr>
          <a:xfrm>
            <a:off x="8263815" y="2911642"/>
            <a:ext cx="3286502" cy="187692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15" t="-5238" r="-715" b="5238"/>
          <a:stretch/>
        </p:blipFill>
        <p:spPr>
          <a:xfrm>
            <a:off x="-119744" y="2137082"/>
            <a:ext cx="3831773" cy="287383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104862" y="4873376"/>
            <a:ext cx="2400805" cy="1826863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669" t="26217" r="52931" b="17007"/>
          <a:stretch/>
        </p:blipFill>
        <p:spPr>
          <a:xfrm>
            <a:off x="1390768" y="302862"/>
            <a:ext cx="1600377" cy="1779367"/>
          </a:xfrm>
          <a:prstGeom prst="rect">
            <a:avLst/>
          </a:prstGeom>
        </p:spPr>
      </p:pic>
      <p:pic>
        <p:nvPicPr>
          <p:cNvPr id="17" name="Picture 6" descr="Suši, Jídlo, Restaurace, Jíst, Exotické, Jídla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18" t="9581" r="5364" b="7129"/>
          <a:stretch/>
        </p:blipFill>
        <p:spPr bwMode="auto">
          <a:xfrm>
            <a:off x="4116541" y="385988"/>
            <a:ext cx="3403382" cy="208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2169159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3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4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0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75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6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4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1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9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00" t="12067" r="7600" b="4734"/>
          <a:stretch/>
        </p:blipFill>
        <p:spPr>
          <a:xfrm>
            <a:off x="6618748" y="4458712"/>
            <a:ext cx="2807856" cy="223482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0338" y="6272011"/>
            <a:ext cx="4056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0" t="5806" r="8868" b="11300"/>
          <a:stretch/>
        </p:blipFill>
        <p:spPr>
          <a:xfrm>
            <a:off x="0" y="2454442"/>
            <a:ext cx="3344779" cy="2382253"/>
          </a:xfrm>
          <a:prstGeom prst="rect">
            <a:avLst/>
          </a:prstGeom>
        </p:spPr>
      </p:pic>
      <p:pic>
        <p:nvPicPr>
          <p:cNvPr id="15" name="Picture 2" descr="Krevety, Jídlo, Gáza, Stravování, &amp;Ccaron;ervený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287" r="6855"/>
          <a:stretch/>
        </p:blipFill>
        <p:spPr bwMode="auto">
          <a:xfrm>
            <a:off x="680731" y="250710"/>
            <a:ext cx="3187262" cy="208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554" t="14674" r="31356" b="11143"/>
          <a:stretch/>
        </p:blipFill>
        <p:spPr>
          <a:xfrm>
            <a:off x="8157318" y="461005"/>
            <a:ext cx="2359729" cy="2048445"/>
          </a:xfrm>
          <a:prstGeom prst="rect">
            <a:avLst/>
          </a:prstGeom>
        </p:spPr>
      </p:pic>
      <p:pic>
        <p:nvPicPr>
          <p:cNvPr id="2052" name="Picture 4" descr="Salát, Jídlo, Ob&amp;ecaron;d, Talí&amp;rcaron;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73" t="-701" r="11853" b="701"/>
          <a:stretch/>
        </p:blipFill>
        <p:spPr bwMode="auto">
          <a:xfrm>
            <a:off x="9193814" y="2637982"/>
            <a:ext cx="2914642" cy="2809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6"/>
          <p:cNvSpPr>
            <a:spLocks noGrp="1"/>
          </p:cNvSpPr>
          <p:nvPr>
            <p:ph type="title"/>
          </p:nvPr>
        </p:nvSpPr>
        <p:spPr>
          <a:xfrm>
            <a:off x="4023956" y="2726107"/>
            <a:ext cx="4244741" cy="1372463"/>
          </a:xfrm>
        </p:spPr>
        <p:txBody>
          <a:bodyPr anchor="ctr">
            <a:norm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Co je zdravě modré ?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13" name="Picture 12" descr="Bobule, Modrá, Bor&amp;uring;vka, Potraviny, &amp;Ccaron;erstvé, Ovoce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5013" r="8759"/>
          <a:stretch/>
        </p:blipFill>
        <p:spPr bwMode="auto">
          <a:xfrm>
            <a:off x="3263515" y="4098570"/>
            <a:ext cx="2779830" cy="1926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Suši, Jídlo, Restaurace, Jíst, Exotické, Jídla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18" t="9581" r="5364" b="7129"/>
          <a:stretch/>
        </p:blipFill>
        <p:spPr bwMode="auto">
          <a:xfrm>
            <a:off x="4116541" y="385988"/>
            <a:ext cx="3403382" cy="208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2" descr="Gummibärchen, Ovocné &amp;Zcaron;elé, Barvitý, &amp;Zcaron;lutá, Modrá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053" t="31670" r="31605" b="32014"/>
          <a:stretch/>
        </p:blipFill>
        <p:spPr bwMode="auto">
          <a:xfrm>
            <a:off x="1056441" y="5218363"/>
            <a:ext cx="2207073" cy="9342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45166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6" dur="indefinit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7" dur="indefinite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9" dur="indefinit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50" dur="indefinite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2" dur="indefinite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63" dur="indefinite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000"/>
                            </p:stCondLst>
                            <p:childTnLst>
                              <p:par>
                                <p:cTn id="74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7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000"/>
                            </p:stCondLst>
                            <p:childTnLst>
                              <p:par>
                                <p:cTn id="87" presetID="2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000" t="12067" r="7600" b="4734"/>
          <a:stretch/>
        </p:blipFill>
        <p:spPr>
          <a:xfrm>
            <a:off x="6805352" y="4482014"/>
            <a:ext cx="2807856" cy="2234825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280338" y="6272011"/>
            <a:ext cx="40568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840" t="5805" r="7614" b="12138"/>
          <a:stretch/>
        </p:blipFill>
        <p:spPr>
          <a:xfrm>
            <a:off x="0" y="2454442"/>
            <a:ext cx="3392905" cy="2358190"/>
          </a:xfrm>
          <a:prstGeom prst="rect">
            <a:avLst/>
          </a:prstGeom>
        </p:spPr>
      </p:pic>
      <p:pic>
        <p:nvPicPr>
          <p:cNvPr id="15" name="Picture 2" descr="Krevety, Jídlo, Gáza, Stravování, &amp;Ccaron;ervený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8287" r="6855"/>
          <a:stretch/>
        </p:blipFill>
        <p:spPr bwMode="auto">
          <a:xfrm>
            <a:off x="680731" y="250710"/>
            <a:ext cx="3187262" cy="2088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3304" b="96476" l="1875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2794" y="4908328"/>
            <a:ext cx="2549443" cy="1808511"/>
          </a:xfrm>
          <a:prstGeom prst="rect">
            <a:avLst/>
          </a:prstGeom>
        </p:spPr>
      </p:pic>
      <p:pic>
        <p:nvPicPr>
          <p:cNvPr id="20" name="Picture 8" descr="Pizza, Vegetariánské, Lahodný, Sýry, Raj&amp;ccaron;ata, Cuketa, O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7960"/>
          <a:stretch/>
        </p:blipFill>
        <p:spPr bwMode="auto">
          <a:xfrm>
            <a:off x="8022676" y="267964"/>
            <a:ext cx="2840868" cy="2335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alát, Jídlo, Ob&amp;ecaron;d, Talí&amp;rcaron;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8773" t="-701" r="11853" b="701"/>
          <a:stretch/>
        </p:blipFill>
        <p:spPr bwMode="auto">
          <a:xfrm>
            <a:off x="9193814" y="2637982"/>
            <a:ext cx="2914642" cy="28096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Nadpis 6"/>
          <p:cNvSpPr>
            <a:spLocks noGrp="1"/>
          </p:cNvSpPr>
          <p:nvPr>
            <p:ph type="title"/>
          </p:nvPr>
        </p:nvSpPr>
        <p:spPr>
          <a:xfrm>
            <a:off x="4023956" y="2850053"/>
            <a:ext cx="4244741" cy="637980"/>
          </a:xfrm>
        </p:spPr>
        <p:txBody>
          <a:bodyPr anchor="ctr">
            <a:normAutofit/>
          </a:bodyPr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Co sem nepatří ?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17" name="Picture 6" descr="Suši, Jídlo, Restaurace, Jíst, Exotické, Jídla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18" t="9581" r="5364" b="7129"/>
          <a:stretch/>
        </p:blipFill>
        <p:spPr bwMode="auto">
          <a:xfrm>
            <a:off x="4116541" y="385988"/>
            <a:ext cx="3403382" cy="208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4108950" y="4427374"/>
            <a:ext cx="2305485" cy="2289465"/>
            <a:chOff x="13427242" y="4240738"/>
            <a:chExt cx="2305485" cy="2289465"/>
          </a:xfrm>
        </p:grpSpPr>
        <p:pic>
          <p:nvPicPr>
            <p:cNvPr id="19" name="Obrázek 18"/>
            <p:cNvPicPr>
              <a:picLocks noChangeAspect="1"/>
            </p:cNvPicPr>
            <p:nvPr/>
          </p:nvPicPr>
          <p:blipFill rotWithShape="1">
            <a:blip r:embed="rId10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9400" t="-3252" r="12833"/>
            <a:stretch/>
          </p:blipFill>
          <p:spPr>
            <a:xfrm>
              <a:off x="13427242" y="4240738"/>
              <a:ext cx="2159022" cy="2149946"/>
            </a:xfrm>
            <a:prstGeom prst="rect">
              <a:avLst/>
            </a:prstGeom>
          </p:spPr>
        </p:pic>
        <p:pic>
          <p:nvPicPr>
            <p:cNvPr id="16" name="Obrázek 15"/>
            <p:cNvPicPr>
              <a:picLocks noChangeAspect="1"/>
            </p:cNvPicPr>
            <p:nvPr/>
          </p:nvPicPr>
          <p:blipFill rotWithShape="1">
            <a:blip r:embed="rId11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 l="4554" t="14674" r="31356" b="11143"/>
            <a:stretch/>
          </p:blipFill>
          <p:spPr>
            <a:xfrm>
              <a:off x="14193573" y="5194087"/>
              <a:ext cx="1539154" cy="1336116"/>
            </a:xfrm>
            <a:prstGeom prst="rect">
              <a:avLst/>
            </a:prstGeom>
          </p:spPr>
        </p:pic>
      </p:grpSp>
      <p:sp>
        <p:nvSpPr>
          <p:cNvPr id="22" name="Nadpis 6"/>
          <p:cNvSpPr txBox="1">
            <a:spLocks/>
          </p:cNvSpPr>
          <p:nvPr/>
        </p:nvSpPr>
        <p:spPr>
          <a:xfrm>
            <a:off x="5781367" y="3868247"/>
            <a:ext cx="2172492" cy="7542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dirty="0">
                <a:solidFill>
                  <a:schemeClr val="tx1"/>
                </a:solidFill>
              </a:rPr>
              <a:t>P</a:t>
            </a:r>
            <a:r>
              <a:rPr lang="cs-CZ" b="1" dirty="0" smtClean="0">
                <a:solidFill>
                  <a:schemeClr val="tx1"/>
                </a:solidFill>
              </a:rPr>
              <a:t>roč?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Nadpis 6"/>
          <p:cNvSpPr txBox="1">
            <a:spLocks/>
          </p:cNvSpPr>
          <p:nvPr/>
        </p:nvSpPr>
        <p:spPr>
          <a:xfrm>
            <a:off x="2565458" y="4195463"/>
            <a:ext cx="4999728" cy="11421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b="1" dirty="0" smtClean="0">
                <a:solidFill>
                  <a:schemeClr val="bg1"/>
                </a:solidFill>
              </a:rPr>
              <a:t>Dobré, ale nezdravé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27385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1000" fill="hold"/>
                                        <p:tgtEl>
                                          <p:spTgt spid="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00" fill="hold"/>
                                        <p:tgtEl>
                                          <p:spTgt spid="1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1000" fill="hold"/>
                                        <p:tgtEl>
                                          <p:spTgt spid="2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1000" fill="hold"/>
                                        <p:tgtEl>
                                          <p:spTgt spid="205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autoRev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6" dur="2000" fill="hold"/>
                                        <p:tgtEl>
                                          <p:spTgt spid="18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585216"/>
            <a:ext cx="9509760" cy="108813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http://pixabay.com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341120" y="2731538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341120" y="3965978"/>
            <a:ext cx="9509760" cy="393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Dotyková obrazovka, připojená k PC</a:t>
            </a:r>
          </a:p>
          <a:p>
            <a:pPr marL="45720" indent="0">
              <a:buFont typeface="Arial" pitchFamily="34" charset="0"/>
              <a:buNone/>
            </a:pPr>
            <a:endParaRPr lang="cs-CZ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1255378"/>
          </a:xfrm>
        </p:spPr>
        <p:txBody>
          <a:bodyPr/>
          <a:lstStyle/>
          <a:p>
            <a:r>
              <a:rPr lang="cs-CZ" dirty="0" smtClean="0"/>
              <a:t>Materiál na téma „POTRAVINY“ je zaměřený na třídění prvků (jídel) podle různých kritérií – příslušná otázky je vždy napsaná na snímku. Kromě barev se děti seznamují i se zdravými/ nezdravými potravinami.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Snímek č</a:t>
            </a:r>
            <a:r>
              <a:rPr lang="cs-CZ" b="1" dirty="0" smtClean="0"/>
              <a:t>. 2,3,4</a:t>
            </a:r>
            <a:r>
              <a:rPr lang="cs-CZ" dirty="0" smtClean="0"/>
              <a:t> </a:t>
            </a:r>
            <a:r>
              <a:rPr lang="cs-CZ" dirty="0" smtClean="0"/>
              <a:t>– správná odpověď se po dotyku zatočí, špatná se zavrtí a zesvětlá.</a:t>
            </a:r>
          </a:p>
          <a:p>
            <a:r>
              <a:rPr lang="cs-CZ" b="1" dirty="0"/>
              <a:t>Snímek </a:t>
            </a:r>
            <a:r>
              <a:rPr lang="cs-CZ" b="1" dirty="0" smtClean="0"/>
              <a:t>č</a:t>
            </a:r>
            <a:r>
              <a:rPr lang="cs-CZ" b="1" dirty="0" smtClean="0"/>
              <a:t>. 5 </a:t>
            </a:r>
            <a:r>
              <a:rPr lang="cs-CZ" dirty="0" smtClean="0"/>
              <a:t>– nezdravá jídla po dotyku zmizí; zdravá „nemodrá“ zesvětlají a zdravá modrá se otočí.</a:t>
            </a:r>
          </a:p>
          <a:p>
            <a:r>
              <a:rPr lang="cs-CZ" b="1" dirty="0"/>
              <a:t>Snímek </a:t>
            </a:r>
            <a:r>
              <a:rPr lang="cs-CZ" b="1" dirty="0" smtClean="0"/>
              <a:t>č</a:t>
            </a:r>
            <a:r>
              <a:rPr lang="cs-CZ" b="1" dirty="0" smtClean="0"/>
              <a:t>. 6 </a:t>
            </a:r>
            <a:r>
              <a:rPr lang="cs-CZ" b="1" dirty="0" smtClean="0"/>
              <a:t>- </a:t>
            </a:r>
            <a:r>
              <a:rPr lang="cs-CZ" dirty="0" smtClean="0"/>
              <a:t> zdravá jídla se po dotyku zvětší, nezdravá zmenší; Po dotyku na text otázky „proč?“ se objeví odpověď.</a:t>
            </a:r>
            <a:endParaRPr lang="cs-CZ" b="1" dirty="0"/>
          </a:p>
          <a:p>
            <a:endParaRPr lang="cs-CZ" b="1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OBLAST- Dítě a jeho tělo (biologická)</a:t>
            </a:r>
          </a:p>
          <a:p>
            <a:r>
              <a:rPr lang="cs-CZ" dirty="0" smtClean="0"/>
              <a:t>VZDĚLÁVACÍ PODOBLAST – Zdraví, bezpečí</a:t>
            </a:r>
          </a:p>
          <a:p>
            <a:r>
              <a:rPr lang="cs-CZ" dirty="0" smtClean="0"/>
              <a:t>Dosažené konkretizované výstupy – znát základní zásady zdravého životního stylu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301</Words>
  <Application>Microsoft Office PowerPoint</Application>
  <PresentationFormat>Vlastní</PresentationFormat>
  <Paragraphs>44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DOBROTY…</vt:lpstr>
      <vt:lpstr>Dortíky s ovocem, které to jsou?</vt:lpstr>
      <vt:lpstr>Co je sladké ?</vt:lpstr>
      <vt:lpstr>Snímek 4</vt:lpstr>
      <vt:lpstr>Co je zdravě modré ?</vt:lpstr>
      <vt:lpstr>Co sem nepatří ?</vt:lpstr>
      <vt:lpstr>Použitý zdroj obrázků</vt:lpstr>
      <vt:lpstr>Metodický postup</vt:lpstr>
      <vt:lpstr>Práce s interaktivním výukovým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2015-06-27T18:12:27Z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