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3" r:id="rId4"/>
    <p:sldId id="284" r:id="rId5"/>
    <p:sldId id="285" r:id="rId6"/>
    <p:sldId id="286" r:id="rId7"/>
    <p:sldId id="287" r:id="rId8"/>
    <p:sldId id="275" r:id="rId9"/>
    <p:sldId id="276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3"/>
            <p14:sldId id="284"/>
            <p14:sldId id="285"/>
            <p14:sldId id="286"/>
            <p14:sldId id="287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27. 6. 2015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27. 6. 2015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745973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GEOMETRICKÉ TVARY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kruh-stín"/>
          <p:cNvSpPr/>
          <p:nvPr/>
        </p:nvSpPr>
        <p:spPr>
          <a:xfrm>
            <a:off x="2870370" y="4805084"/>
            <a:ext cx="1559601" cy="1488709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verec - stín"/>
          <p:cNvSpPr/>
          <p:nvPr/>
        </p:nvSpPr>
        <p:spPr>
          <a:xfrm>
            <a:off x="8390597" y="5189523"/>
            <a:ext cx="1309254" cy="1285676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rojúhelník - stín"/>
          <p:cNvSpPr/>
          <p:nvPr/>
        </p:nvSpPr>
        <p:spPr>
          <a:xfrm>
            <a:off x="5134910" y="2653931"/>
            <a:ext cx="2017076" cy="1738859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94168" y="4847958"/>
            <a:ext cx="1898560" cy="186436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50695" y="2956599"/>
            <a:ext cx="1894237" cy="1808134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5400000">
            <a:off x="9697030" y="4102259"/>
            <a:ext cx="2891540" cy="1405651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"/>
          <p:cNvSpPr/>
          <p:nvPr/>
        </p:nvSpPr>
        <p:spPr>
          <a:xfrm>
            <a:off x="4723808" y="900702"/>
            <a:ext cx="2732316" cy="1393371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verec"/>
          <p:cNvSpPr/>
          <p:nvPr/>
        </p:nvSpPr>
        <p:spPr>
          <a:xfrm>
            <a:off x="2856722" y="900702"/>
            <a:ext cx="1309254" cy="1285676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rojuhelník"/>
          <p:cNvSpPr/>
          <p:nvPr/>
        </p:nvSpPr>
        <p:spPr>
          <a:xfrm rot="3559601">
            <a:off x="7939976" y="113679"/>
            <a:ext cx="2017076" cy="1738859"/>
          </a:xfrm>
          <a:prstGeom prst="triangl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"/>
          <p:cNvSpPr/>
          <p:nvPr/>
        </p:nvSpPr>
        <p:spPr>
          <a:xfrm rot="5400000">
            <a:off x="10036835" y="1233765"/>
            <a:ext cx="1879080" cy="1212955"/>
          </a:xfrm>
          <a:prstGeom prst="rect">
            <a:avLst/>
          </a:prstGeom>
          <a:solidFill>
            <a:srgbClr val="FF66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kruh"/>
          <p:cNvSpPr/>
          <p:nvPr/>
        </p:nvSpPr>
        <p:spPr>
          <a:xfrm>
            <a:off x="529206" y="805364"/>
            <a:ext cx="1559601" cy="1488709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- stín"/>
          <p:cNvSpPr/>
          <p:nvPr/>
        </p:nvSpPr>
        <p:spPr>
          <a:xfrm rot="5400000">
            <a:off x="197016" y="4890635"/>
            <a:ext cx="1879080" cy="1212955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"/>
          <p:cNvSpPr/>
          <p:nvPr/>
        </p:nvSpPr>
        <p:spPr>
          <a:xfrm>
            <a:off x="1136679" y="2906740"/>
            <a:ext cx="2732316" cy="1393371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 rot="19193165">
            <a:off x="1675939" y="336054"/>
            <a:ext cx="761627" cy="503583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435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7.40741E-7 L -0.19362 -0.582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87" y="-2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3" grpId="0" animBg="1"/>
      <p:bldP spid="6" grpId="0" animBg="1"/>
      <p:bldP spid="2" grpId="0" animBg="1"/>
      <p:bldP spid="7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13" name="kruh-stín"/>
          <p:cNvSpPr/>
          <p:nvPr/>
        </p:nvSpPr>
        <p:spPr>
          <a:xfrm>
            <a:off x="2870370" y="4805084"/>
            <a:ext cx="1559601" cy="1488709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verec - stín"/>
          <p:cNvSpPr/>
          <p:nvPr/>
        </p:nvSpPr>
        <p:spPr>
          <a:xfrm>
            <a:off x="8390597" y="5189523"/>
            <a:ext cx="1309254" cy="1285676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rojúhelník - stín"/>
          <p:cNvSpPr/>
          <p:nvPr/>
        </p:nvSpPr>
        <p:spPr>
          <a:xfrm>
            <a:off x="5134910" y="2653931"/>
            <a:ext cx="2017076" cy="1738859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94168" y="4847958"/>
            <a:ext cx="1898560" cy="186436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50695" y="2956599"/>
            <a:ext cx="1894237" cy="1808134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5400000">
            <a:off x="9697030" y="4102259"/>
            <a:ext cx="2891540" cy="1405651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"/>
          <p:cNvSpPr/>
          <p:nvPr/>
        </p:nvSpPr>
        <p:spPr>
          <a:xfrm>
            <a:off x="4723808" y="900702"/>
            <a:ext cx="2732316" cy="1393371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verec"/>
          <p:cNvSpPr/>
          <p:nvPr/>
        </p:nvSpPr>
        <p:spPr>
          <a:xfrm>
            <a:off x="2856722" y="900702"/>
            <a:ext cx="1309254" cy="1285676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rojuhelník"/>
          <p:cNvSpPr/>
          <p:nvPr/>
        </p:nvSpPr>
        <p:spPr>
          <a:xfrm rot="3559601">
            <a:off x="7939976" y="113679"/>
            <a:ext cx="2017076" cy="1738859"/>
          </a:xfrm>
          <a:prstGeom prst="triangl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"/>
          <p:cNvSpPr/>
          <p:nvPr/>
        </p:nvSpPr>
        <p:spPr>
          <a:xfrm rot="5400000">
            <a:off x="10036835" y="1233765"/>
            <a:ext cx="1879080" cy="1212955"/>
          </a:xfrm>
          <a:prstGeom prst="rect">
            <a:avLst/>
          </a:prstGeom>
          <a:solidFill>
            <a:srgbClr val="FF66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kruh"/>
          <p:cNvSpPr/>
          <p:nvPr/>
        </p:nvSpPr>
        <p:spPr>
          <a:xfrm>
            <a:off x="529206" y="805364"/>
            <a:ext cx="1559601" cy="1488709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- stín"/>
          <p:cNvSpPr/>
          <p:nvPr/>
        </p:nvSpPr>
        <p:spPr>
          <a:xfrm rot="5400000">
            <a:off x="197016" y="4890635"/>
            <a:ext cx="1879080" cy="1212955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"/>
          <p:cNvSpPr/>
          <p:nvPr/>
        </p:nvSpPr>
        <p:spPr>
          <a:xfrm>
            <a:off x="1136679" y="2906740"/>
            <a:ext cx="2732316" cy="1393371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 rot="19193165">
            <a:off x="3809541" y="336054"/>
            <a:ext cx="761627" cy="503583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494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2.96296E-6 L -0.45417 -0.62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8" y="-3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3" grpId="0" animBg="1"/>
      <p:bldP spid="2" grpId="0" animBg="1"/>
      <p:bldP spid="7" grpId="0" animBg="1"/>
      <p:bldP spid="4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13" name="kruh-stín"/>
          <p:cNvSpPr/>
          <p:nvPr/>
        </p:nvSpPr>
        <p:spPr>
          <a:xfrm>
            <a:off x="2870370" y="4805084"/>
            <a:ext cx="1559601" cy="1488709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verec - stín"/>
          <p:cNvSpPr/>
          <p:nvPr/>
        </p:nvSpPr>
        <p:spPr>
          <a:xfrm>
            <a:off x="8390597" y="5189523"/>
            <a:ext cx="1309254" cy="1285676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rojúhelník - stín"/>
          <p:cNvSpPr/>
          <p:nvPr/>
        </p:nvSpPr>
        <p:spPr>
          <a:xfrm>
            <a:off x="5134910" y="2653931"/>
            <a:ext cx="2017076" cy="1738859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- stín"/>
          <p:cNvSpPr/>
          <p:nvPr/>
        </p:nvSpPr>
        <p:spPr>
          <a:xfrm rot="5400000">
            <a:off x="197016" y="4890635"/>
            <a:ext cx="1879080" cy="1212955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94168" y="4847958"/>
            <a:ext cx="1898560" cy="186436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50695" y="2956599"/>
            <a:ext cx="1894237" cy="1808134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5400000">
            <a:off x="9697030" y="4102259"/>
            <a:ext cx="2891540" cy="1405651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verec"/>
          <p:cNvSpPr/>
          <p:nvPr/>
        </p:nvSpPr>
        <p:spPr>
          <a:xfrm>
            <a:off x="2856722" y="900702"/>
            <a:ext cx="1309254" cy="1285676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rojuhelník"/>
          <p:cNvSpPr/>
          <p:nvPr/>
        </p:nvSpPr>
        <p:spPr>
          <a:xfrm rot="3559601">
            <a:off x="7939976" y="113679"/>
            <a:ext cx="2017076" cy="1738859"/>
          </a:xfrm>
          <a:prstGeom prst="triangl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"/>
          <p:cNvSpPr/>
          <p:nvPr/>
        </p:nvSpPr>
        <p:spPr>
          <a:xfrm rot="5400000">
            <a:off x="10036835" y="1233765"/>
            <a:ext cx="1879080" cy="1212955"/>
          </a:xfrm>
          <a:prstGeom prst="rect">
            <a:avLst/>
          </a:prstGeom>
          <a:solidFill>
            <a:srgbClr val="FF66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kruh"/>
          <p:cNvSpPr/>
          <p:nvPr/>
        </p:nvSpPr>
        <p:spPr>
          <a:xfrm>
            <a:off x="529206" y="805364"/>
            <a:ext cx="1559601" cy="1488709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"/>
          <p:cNvSpPr/>
          <p:nvPr/>
        </p:nvSpPr>
        <p:spPr>
          <a:xfrm>
            <a:off x="1136679" y="2906740"/>
            <a:ext cx="2732316" cy="1393371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"/>
          <p:cNvSpPr/>
          <p:nvPr/>
        </p:nvSpPr>
        <p:spPr>
          <a:xfrm>
            <a:off x="4723808" y="900702"/>
            <a:ext cx="2732316" cy="1393371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 rot="19193165">
            <a:off x="6486480" y="336054"/>
            <a:ext cx="761627" cy="503583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501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96296E-6 L 0.2931 -0.29259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48" y="-1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6" grpId="0" animBg="1"/>
      <p:bldP spid="2" grpId="0" animBg="1"/>
      <p:bldP spid="7" grpId="0" animBg="1"/>
      <p:bldP spid="4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13" name="kruh-stín"/>
          <p:cNvSpPr/>
          <p:nvPr/>
        </p:nvSpPr>
        <p:spPr>
          <a:xfrm>
            <a:off x="2870370" y="4805084"/>
            <a:ext cx="1559601" cy="1488709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verec - stín"/>
          <p:cNvSpPr/>
          <p:nvPr/>
        </p:nvSpPr>
        <p:spPr>
          <a:xfrm>
            <a:off x="8390597" y="5189523"/>
            <a:ext cx="1309254" cy="1285676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rojúhelník - stín"/>
          <p:cNvSpPr/>
          <p:nvPr/>
        </p:nvSpPr>
        <p:spPr>
          <a:xfrm>
            <a:off x="5134910" y="2653931"/>
            <a:ext cx="2017076" cy="1738859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94168" y="4847958"/>
            <a:ext cx="1898560" cy="186436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50695" y="2956599"/>
            <a:ext cx="1894237" cy="1808134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5400000">
            <a:off x="9697030" y="4102259"/>
            <a:ext cx="2891540" cy="1405651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"/>
          <p:cNvSpPr/>
          <p:nvPr/>
        </p:nvSpPr>
        <p:spPr>
          <a:xfrm>
            <a:off x="4723808" y="900702"/>
            <a:ext cx="2732316" cy="1393371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verec"/>
          <p:cNvSpPr/>
          <p:nvPr/>
        </p:nvSpPr>
        <p:spPr>
          <a:xfrm>
            <a:off x="2856722" y="900702"/>
            <a:ext cx="1309254" cy="1285676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rojuhelník"/>
          <p:cNvSpPr/>
          <p:nvPr/>
        </p:nvSpPr>
        <p:spPr>
          <a:xfrm rot="3559601">
            <a:off x="7939976" y="113679"/>
            <a:ext cx="2017076" cy="1738859"/>
          </a:xfrm>
          <a:prstGeom prst="triangl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"/>
          <p:cNvSpPr/>
          <p:nvPr/>
        </p:nvSpPr>
        <p:spPr>
          <a:xfrm rot="5400000">
            <a:off x="10036835" y="1233765"/>
            <a:ext cx="1879080" cy="1212955"/>
          </a:xfrm>
          <a:prstGeom prst="rect">
            <a:avLst/>
          </a:prstGeom>
          <a:solidFill>
            <a:srgbClr val="FF66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kruh"/>
          <p:cNvSpPr/>
          <p:nvPr/>
        </p:nvSpPr>
        <p:spPr>
          <a:xfrm>
            <a:off x="529206" y="805364"/>
            <a:ext cx="1559601" cy="1488709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- stín"/>
          <p:cNvSpPr/>
          <p:nvPr/>
        </p:nvSpPr>
        <p:spPr>
          <a:xfrm rot="5400000">
            <a:off x="197016" y="4890635"/>
            <a:ext cx="1879080" cy="1212955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"/>
          <p:cNvSpPr/>
          <p:nvPr/>
        </p:nvSpPr>
        <p:spPr>
          <a:xfrm>
            <a:off x="1136679" y="2906740"/>
            <a:ext cx="2732316" cy="1393371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 rot="19193165">
            <a:off x="9706766" y="336054"/>
            <a:ext cx="761627" cy="503583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564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2.59259E-6 L 0.21054 -0.30579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21" y="-15301"/>
                                    </p:animMotion>
                                  </p:childTnLst>
                                </p:cTn>
                              </p:par>
                              <p:par>
                                <p:cTn id="88" presetID="8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8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5" grpId="2" animBg="1"/>
      <p:bldP spid="17" grpId="0" animBg="1"/>
      <p:bldP spid="18" grpId="0" animBg="1"/>
      <p:bldP spid="19" grpId="0" animBg="1"/>
      <p:bldP spid="3" grpId="0" animBg="1"/>
      <p:bldP spid="6" grpId="0" animBg="1"/>
      <p:bldP spid="7" grpId="0" animBg="1"/>
      <p:bldP spid="4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13" name="kruh-stín"/>
          <p:cNvSpPr/>
          <p:nvPr/>
        </p:nvSpPr>
        <p:spPr>
          <a:xfrm>
            <a:off x="2870370" y="4805084"/>
            <a:ext cx="1559601" cy="1488709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verec - stín"/>
          <p:cNvSpPr/>
          <p:nvPr/>
        </p:nvSpPr>
        <p:spPr>
          <a:xfrm>
            <a:off x="8390597" y="5189523"/>
            <a:ext cx="1309254" cy="1285676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rojúhelník - stín"/>
          <p:cNvSpPr/>
          <p:nvPr/>
        </p:nvSpPr>
        <p:spPr>
          <a:xfrm>
            <a:off x="5134910" y="2653931"/>
            <a:ext cx="2017076" cy="1738859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94168" y="4847958"/>
            <a:ext cx="1898560" cy="1864369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50695" y="2956599"/>
            <a:ext cx="1894237" cy="1808134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5400000">
            <a:off x="9697030" y="4102259"/>
            <a:ext cx="2891540" cy="1405651"/>
          </a:xfrm>
          <a:prstGeom prst="triangl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"/>
          <p:cNvSpPr/>
          <p:nvPr/>
        </p:nvSpPr>
        <p:spPr>
          <a:xfrm>
            <a:off x="4723808" y="900702"/>
            <a:ext cx="2732316" cy="1393371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verec"/>
          <p:cNvSpPr/>
          <p:nvPr/>
        </p:nvSpPr>
        <p:spPr>
          <a:xfrm>
            <a:off x="2870370" y="900702"/>
            <a:ext cx="1309254" cy="1285676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rojuhelník"/>
          <p:cNvSpPr/>
          <p:nvPr/>
        </p:nvSpPr>
        <p:spPr>
          <a:xfrm rot="3559601">
            <a:off x="7939976" y="113679"/>
            <a:ext cx="2017076" cy="1738859"/>
          </a:xfrm>
          <a:prstGeom prst="triangl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"/>
          <p:cNvSpPr/>
          <p:nvPr/>
        </p:nvSpPr>
        <p:spPr>
          <a:xfrm rot="5400000">
            <a:off x="10036835" y="1233765"/>
            <a:ext cx="1879080" cy="1212955"/>
          </a:xfrm>
          <a:prstGeom prst="rect">
            <a:avLst/>
          </a:prstGeom>
          <a:solidFill>
            <a:srgbClr val="FF66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kruh"/>
          <p:cNvSpPr/>
          <p:nvPr/>
        </p:nvSpPr>
        <p:spPr>
          <a:xfrm>
            <a:off x="529206" y="805364"/>
            <a:ext cx="1559601" cy="1488709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- stín"/>
          <p:cNvSpPr/>
          <p:nvPr/>
        </p:nvSpPr>
        <p:spPr>
          <a:xfrm rot="5400000">
            <a:off x="197016" y="4890635"/>
            <a:ext cx="1879080" cy="1212955"/>
          </a:xfrm>
          <a:prstGeom prst="rect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"/>
          <p:cNvSpPr/>
          <p:nvPr/>
        </p:nvSpPr>
        <p:spPr>
          <a:xfrm>
            <a:off x="1136679" y="2906740"/>
            <a:ext cx="2732316" cy="1393371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 rot="19193165">
            <a:off x="11204267" y="336054"/>
            <a:ext cx="761627" cy="503583"/>
          </a:xfrm>
          <a:prstGeom prst="lef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732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0.80924 -0.53495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456" y="-2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3" grpId="0" animBg="1"/>
      <p:bldP spid="6" grpId="0" animBg="1"/>
      <p:bldP spid="2" grpId="0" animBg="1"/>
      <p:bldP spid="4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</a:t>
            </a:r>
            <a:r>
              <a:rPr lang="cs-CZ" sz="3200" b="1" dirty="0" smtClean="0"/>
              <a:t>zdroj </a:t>
            </a:r>
            <a:r>
              <a:rPr lang="cs-CZ" sz="3200" b="1" dirty="0" smtClean="0"/>
              <a:t>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2194824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3429265"/>
            <a:ext cx="9509760" cy="14475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</a:p>
          <a:p>
            <a:r>
              <a:rPr lang="cs-CZ" dirty="0" smtClean="0"/>
              <a:t>Didaktický kufřík - KUMUČ (obrázky/ vystřižené tvary)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963831"/>
          </a:xfrm>
        </p:spPr>
        <p:txBody>
          <a:bodyPr/>
          <a:lstStyle/>
          <a:p>
            <a:r>
              <a:rPr lang="cs-CZ" dirty="0" smtClean="0"/>
              <a:t>Na několika interaktivních snímcích si děti zopakují znalosti geometrických tvarů, barev, pojmů označujících velikost… - hledají odpovídající stín k obrázku označenému šipkou.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341120" y="334114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41120" y="4575583"/>
            <a:ext cx="9509760" cy="9108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Správná odpověď po dotyku odputuje k označenému obrazci. Špatná odpověď se po dotyku zahoupe.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Vzdělávací oblast: Dítě a jeho psychika (PSYCHOLOGICKÁ)</a:t>
            </a:r>
          </a:p>
          <a:p>
            <a:pPr marL="45720" indent="0">
              <a:buNone/>
            </a:pPr>
            <a:r>
              <a:rPr lang="cs-CZ" dirty="0"/>
              <a:t>Podoblast: Poznávací schopnosti – základní matematické, početní a číselné pojmy a operace.</a:t>
            </a:r>
          </a:p>
          <a:p>
            <a:pPr marL="45720" indent="0">
              <a:buNone/>
            </a:pPr>
            <a:r>
              <a:rPr lang="cs-CZ" dirty="0"/>
              <a:t>Dosažené konkretizované výstupy: rozpoznat geometrické tvary – čtverec, kruh, trojúhelník, </a:t>
            </a:r>
            <a:r>
              <a:rPr lang="cs-CZ" dirty="0" smtClean="0"/>
              <a:t>obdélník, ovál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206</Words>
  <Application>Microsoft Office PowerPoint</Application>
  <PresentationFormat>Širokoúhlá obrazovka</PresentationFormat>
  <Paragraphs>33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GEOMETRICKÉ TVARY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2015-06-27T15:40:16Z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