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Layouts/slideLayout28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Default Extension="wdp" ContentType="image/vnd.ms-photo"/>
  <Default Extension="gif" ContentType="image/gif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  <p:sldMasterId id="2147483661" r:id="rId3"/>
    <p:sldMasterId id="2147483671" r:id="rId4"/>
    <p:sldMasterId id="2147483681" r:id="rId5"/>
  </p:sldMasterIdLst>
  <p:notesMasterIdLst>
    <p:notesMasterId r:id="rId25"/>
  </p:notesMasterIdLst>
  <p:handoutMasterIdLst>
    <p:handoutMasterId r:id="rId26"/>
  </p:handoutMasterIdLst>
  <p:sldIdLst>
    <p:sldId id="297" r:id="rId6"/>
    <p:sldId id="298" r:id="rId7"/>
    <p:sldId id="299" r:id="rId8"/>
    <p:sldId id="286" r:id="rId9"/>
    <p:sldId id="288" r:id="rId10"/>
    <p:sldId id="289" r:id="rId11"/>
    <p:sldId id="290" r:id="rId12"/>
    <p:sldId id="291" r:id="rId13"/>
    <p:sldId id="287" r:id="rId14"/>
    <p:sldId id="293" r:id="rId15"/>
    <p:sldId id="292" r:id="rId16"/>
    <p:sldId id="294" r:id="rId17"/>
    <p:sldId id="295" r:id="rId18"/>
    <p:sldId id="296" r:id="rId19"/>
    <p:sldId id="300" r:id="rId20"/>
    <p:sldId id="302" r:id="rId21"/>
    <p:sldId id="303" r:id="rId22"/>
    <p:sldId id="305" r:id="rId23"/>
    <p:sldId id="30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97"/>
          </p14:sldIdLst>
        </p14:section>
        <p14:section name="obsah" id="{B6707796-E6B6-457E-A385-D5A3BB8693D5}">
          <p14:sldIdLst>
            <p14:sldId id="298"/>
            <p14:sldId id="299"/>
          </p14:sldIdLst>
        </p14:section>
        <p14:section name="muž" id="{FA9251A7-DB15-4E29-8FB6-5A4A33C106C3}">
          <p14:sldIdLst>
            <p14:sldId id="286"/>
            <p14:sldId id="288"/>
            <p14:sldId id="289"/>
            <p14:sldId id="290"/>
            <p14:sldId id="291"/>
          </p14:sldIdLst>
        </p14:section>
        <p14:section name="žena" id="{E720A6D8-CDB4-41E6-9AD2-7B577FE13F33}">
          <p14:sldIdLst>
            <p14:sldId id="287"/>
            <p14:sldId id="293"/>
            <p14:sldId id="292"/>
            <p14:sldId id="294"/>
            <p14:sldId id="295"/>
          </p14:sldIdLst>
        </p14:section>
        <p14:section name="pracovní list" id="{B9DF6698-E754-49B3-A1C0-E2279A2F3643}">
          <p14:sldIdLst>
            <p14:sldId id="296"/>
          </p14:sldIdLst>
        </p14:section>
        <p14:section name="popisy" id="{4491A3A5-2D98-4803-9565-90AB9C3B3DA8}">
          <p14:sldIdLst>
            <p14:sldId id="300"/>
            <p14:sldId id="302"/>
            <p14:sldId id="303"/>
            <p14:sldId id="305"/>
            <p14:sldId id="306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CCFF"/>
    <a:srgbClr val="99CCFF"/>
    <a:srgbClr val="990033"/>
    <a:srgbClr val="00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2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4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>
                <a:solidFill>
                  <a:srgbClr val="404040"/>
                </a:solidFill>
              </a:rPr>
              <a:pPr/>
              <a:t>1</a:t>
            </a:fld>
            <a:endParaRPr lang="cs-CZ" dirty="0">
              <a:solidFill>
                <a:srgbClr val="40404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741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1152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9522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78473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9257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1247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1165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4193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8663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95121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2817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7218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05125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5098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8706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9893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6335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5770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4262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4358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8858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9917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0193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4212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3590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343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56785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50297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14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23.xml"/><Relationship Id="rId10" Type="http://schemas.openxmlformats.org/officeDocument/2006/relationships/theme" Target="../theme/theme3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32.xml"/><Relationship Id="rId10" Type="http://schemas.openxmlformats.org/officeDocument/2006/relationships/theme" Target="../theme/theme4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78009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73706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54977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microsoft.com/office/2007/relationships/hdphoto" Target="../media/hdphoto1.wdp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7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microsoft.com/office/2007/relationships/hdphoto" Target="../media/hdphoto2.wdp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8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639252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VÝVOJ ČLOVĚKA           OD POČETÍ PO STÁŘÍ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303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0667" y="1762446"/>
            <a:ext cx="3561186" cy="3067050"/>
          </a:xfrm>
          <a:prstGeom prst="rect">
            <a:avLst/>
          </a:prstGeom>
        </p:spPr>
      </p:pic>
      <p:pic>
        <p:nvPicPr>
          <p:cNvPr id="2050" name="Picture 2" descr="Starý Muž, Vousy, Důchodce, Občan, Samec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10086" y="1895080"/>
            <a:ext cx="2847474" cy="2562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Šipka Vpravo, Arrow, Znamení, Symbo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3856" y="2439722"/>
            <a:ext cx="2797342" cy="1398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30425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0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1000">
              <a:srgbClr val="FF0000"/>
            </a:gs>
            <a:gs pos="65000">
              <a:srgbClr val="FFC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JDE ŽIVOT ?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60103" r="100000">
                        <a14:foregroundMark x1="77568" y1="35061" x2="68664" y2="69055"/>
                        <a14:foregroundMark x1="90154" y1="31098" x2="91182" y2="65549"/>
                        <a14:foregroundMark x1="81764" y1="37652" x2="82021" y2="63262"/>
                        <a14:foregroundMark x1="91182" y1="64634" x2="91182" y2="99390"/>
                        <a14:foregroundMark x1="69349" y1="66768" x2="62414" y2="99848"/>
                        <a14:foregroundMark x1="82791" y1="69512" x2="77825" y2="99848"/>
                        <a14:foregroundMark x1="89212" y1="83994" x2="88442" y2="99848"/>
                        <a14:foregroundMark x1="78767" y1="54878" x2="76284" y2="76524"/>
                        <a14:foregroundMark x1="77312" y1="53049" x2="70377" y2="839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531"/>
          <a:stretch/>
        </p:blipFill>
        <p:spPr>
          <a:xfrm>
            <a:off x="5849257" y="202181"/>
            <a:ext cx="1561746" cy="25450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2471" b="93059" l="3672" r="98594">
                        <a14:foregroundMark x1="90391" y1="53294" x2="96484" y2="61529"/>
                        <a14:foregroundMark x1="71719" y1="14706" x2="76094" y2="17059"/>
                        <a14:foregroundMark x1="93359" y1="78588" x2="77656" y2="82588"/>
                        <a14:foregroundMark x1="35547" y1="83529" x2="39766" y2="85882"/>
                        <a14:backgroundMark x1="6641" y1="83059" x2="7109" y2="84941"/>
                        <a14:backgroundMark x1="33828" y1="85882" x2="40234" y2="88471"/>
                        <a14:backgroundMark x1="42109" y1="87059" x2="49219" y2="90471"/>
                        <a14:backgroundMark x1="52812" y1="92118" x2="74531" y2="89647"/>
                        <a14:backgroundMark x1="91797" y1="86353" x2="89141" y2="90000"/>
                        <a14:backgroundMark x1="78281" y1="34588" x2="78125" y2="36235"/>
                        <a14:backgroundMark x1="77656" y1="36941" x2="76875" y2="37647"/>
                        <a14:backgroundMark x1="72500" y1="47765" x2="72344" y2="484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86822" y="4238845"/>
            <a:ext cx="2210530" cy="146793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4763" y="2304939"/>
            <a:ext cx="1956744" cy="2957064"/>
          </a:xfrm>
          <a:prstGeom prst="rect">
            <a:avLst/>
          </a:prstGeom>
        </p:spPr>
      </p:pic>
      <p:pic>
        <p:nvPicPr>
          <p:cNvPr id="1044" name="Picture 20" descr="Svatební Image, Muž A Žena, Strašidelný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87471" y="4813125"/>
            <a:ext cx="3541834" cy="237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Kluk, Jaro, Stromovka, Přírod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7680" y="1078474"/>
            <a:ext cx="2432400" cy="32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Člověk, Osoba, Kovboj Vzhled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312" y="2700074"/>
            <a:ext cx="3086945" cy="2315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Obrázek, Rámeček Obrázku, Generace, Men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43881" y="1245469"/>
            <a:ext cx="3658993" cy="487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Zaplatit, Zlato, Jeden, Číslo, Číslice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7677" y="1447399"/>
            <a:ext cx="638636" cy="63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Zaplatit, Zlato, Pět, Číslo, Číslice, 3D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6311" y="1270306"/>
            <a:ext cx="553452" cy="55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aplatit, Zlato, Čtyři, Číslo, Číslice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5920" y="1725981"/>
            <a:ext cx="654186" cy="65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aplatit, Zlato, Dva, Číslo, Číslice, 3D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5655" y="1748107"/>
            <a:ext cx="632060" cy="63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Zaplatit, Zlato, Tři, Číslo, Číslice, 3D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4210" y="1240084"/>
            <a:ext cx="613896" cy="61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Zaplatit, Zlato, Šest, Číslo, Číslice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1371" y="1725981"/>
            <a:ext cx="633879" cy="633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73585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1.11111E-6 L 0.43593 0.0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97" y="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4.07407E-6 L 0.74817 0.4504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409" y="22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-2.96296E-6 L 0.16315 0.298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151" y="14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4.44444E-6 L 0.39766 0.1240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883" y="6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2.96296E-6 L -0.23138 0.3467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576" y="1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3.33333E-6 L 0.45508 0.0958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47" y="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4887" y="666617"/>
            <a:ext cx="3154709" cy="2829380"/>
          </a:xfrm>
          <a:prstGeom prst="rect">
            <a:avLst/>
          </a:prstGeom>
        </p:spPr>
      </p:pic>
      <p:pic>
        <p:nvPicPr>
          <p:cNvPr id="3" name="Obrázek 2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63871">
            <a:off x="6612320" y="4040880"/>
            <a:ext cx="2749736" cy="19677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586" y="1445195"/>
            <a:ext cx="2275360" cy="26050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12522" y="1261379"/>
            <a:ext cx="2796555" cy="26785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52600" y="3701132"/>
            <a:ext cx="2623079" cy="2840558"/>
          </a:xfrm>
          <a:prstGeom prst="rect">
            <a:avLst/>
          </a:prstGeom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188182" y="-9055"/>
            <a:ext cx="9509760" cy="7785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b="1" dirty="0">
                <a:solidFill>
                  <a:srgbClr val="000066"/>
                </a:solidFill>
              </a:rPr>
              <a:t>Seřaď je od nejmladšího…</a:t>
            </a:r>
          </a:p>
        </p:txBody>
      </p:sp>
    </p:spTree>
    <p:extLst>
      <p:ext uri="{BB962C8B-B14F-4D97-AF65-F5344CB8AC3E}">
        <p14:creationId xmlns:p14="http://schemas.microsoft.com/office/powerpoint/2010/main" xmlns="" val="551397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79243" y="3643661"/>
            <a:ext cx="3154709" cy="28293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63871">
            <a:off x="176939" y="840480"/>
            <a:ext cx="2749736" cy="1967780"/>
          </a:xfrm>
          <a:prstGeom prst="rect">
            <a:avLst/>
          </a:prstGeom>
        </p:spPr>
      </p:pic>
      <p:pic>
        <p:nvPicPr>
          <p:cNvPr id="7" name="Obrázek 6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31021" y="3946373"/>
            <a:ext cx="2275360" cy="26050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32562" y="965085"/>
            <a:ext cx="2796555" cy="26785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45622" y="1022556"/>
            <a:ext cx="2623079" cy="284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796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54905" y="521838"/>
            <a:ext cx="3154709" cy="28293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63871">
            <a:off x="176939" y="840480"/>
            <a:ext cx="2749736" cy="19677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18758" y="521838"/>
            <a:ext cx="2275360" cy="26050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46971" y="3263524"/>
            <a:ext cx="2796555" cy="2678576"/>
          </a:xfrm>
          <a:prstGeom prst="rect">
            <a:avLst/>
          </a:prstGeom>
        </p:spPr>
      </p:pic>
      <p:pic>
        <p:nvPicPr>
          <p:cNvPr id="9" name="Obrázek 8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2185" y="3788842"/>
            <a:ext cx="2623079" cy="284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9300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18758" y="3869833"/>
            <a:ext cx="3154709" cy="28293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63871">
            <a:off x="176939" y="840480"/>
            <a:ext cx="2749736" cy="19677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18758" y="521838"/>
            <a:ext cx="2275360" cy="2605063"/>
          </a:xfrm>
          <a:prstGeom prst="rect">
            <a:avLst/>
          </a:prstGeom>
        </p:spPr>
      </p:pic>
      <p:pic>
        <p:nvPicPr>
          <p:cNvPr id="8" name="Obrázek 7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9979" y="3945235"/>
            <a:ext cx="2796555" cy="26785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3022" y="521838"/>
            <a:ext cx="2623079" cy="2840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70462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99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08425" y="3681148"/>
            <a:ext cx="3154709" cy="282938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163871">
            <a:off x="176939" y="840480"/>
            <a:ext cx="2749736" cy="19677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18758" y="521838"/>
            <a:ext cx="2275360" cy="2605063"/>
          </a:xfrm>
          <a:prstGeom prst="rect">
            <a:avLst/>
          </a:prstGeom>
        </p:spPr>
      </p:pic>
      <p:pic>
        <p:nvPicPr>
          <p:cNvPr id="8" name="Obrázek 7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75005" y="521838"/>
            <a:ext cx="2796555" cy="267857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3022" y="521838"/>
            <a:ext cx="2623079" cy="2840558"/>
          </a:xfrm>
          <a:prstGeom prst="rect">
            <a:avLst/>
          </a:prstGeom>
        </p:spPr>
      </p:pic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2206489" y="4763361"/>
            <a:ext cx="3901936" cy="1212895"/>
          </a:xfrm>
        </p:spPr>
        <p:txBody>
          <a:bodyPr/>
          <a:lstStyle/>
          <a:p>
            <a:r>
              <a:rPr lang="cs-CZ" b="1" dirty="0" smtClean="0">
                <a:solidFill>
                  <a:srgbClr val="000066"/>
                </a:solidFill>
              </a:rPr>
              <a:t>Ano, nejstarší je pradědeček…</a:t>
            </a:r>
            <a:endParaRPr lang="cs-CZ" b="1" dirty="0">
              <a:solidFill>
                <a:srgbClr val="00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9773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1548" y="3787339"/>
            <a:ext cx="2771009" cy="2842061"/>
          </a:xfrm>
          <a:prstGeom prst="rect">
            <a:avLst/>
          </a:prstGeom>
        </p:spPr>
      </p:pic>
      <p:pic>
        <p:nvPicPr>
          <p:cNvPr id="11" name="Obrázek 10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56808" y="899260"/>
            <a:ext cx="3114347" cy="20681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397" y="671540"/>
            <a:ext cx="2864933" cy="30009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38307" y="3414980"/>
            <a:ext cx="2921985" cy="328659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844898" y="451663"/>
            <a:ext cx="2981954" cy="2963317"/>
          </a:xfrm>
          <a:prstGeom prst="rect">
            <a:avLst/>
          </a:prstGeom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3243146" y="-282507"/>
            <a:ext cx="9509760" cy="10881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b="1" dirty="0">
                <a:solidFill>
                  <a:srgbClr val="990033"/>
                </a:solidFill>
              </a:rPr>
              <a:t>Seřaď je od nejmladší…</a:t>
            </a:r>
          </a:p>
        </p:txBody>
      </p:sp>
    </p:spTree>
    <p:extLst>
      <p:ext uri="{BB962C8B-B14F-4D97-AF65-F5344CB8AC3E}">
        <p14:creationId xmlns:p14="http://schemas.microsoft.com/office/powerpoint/2010/main" xmlns="" val="2092688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1915" y="103376"/>
            <a:ext cx="2771009" cy="284206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23684" y="3390745"/>
            <a:ext cx="2864933" cy="3000911"/>
          </a:xfrm>
          <a:prstGeom prst="rect">
            <a:avLst/>
          </a:prstGeom>
        </p:spPr>
      </p:pic>
      <p:pic>
        <p:nvPicPr>
          <p:cNvPr id="14" name="Obrázek 13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78333" y="821821"/>
            <a:ext cx="2921985" cy="328659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7760" y="3666083"/>
            <a:ext cx="2981954" cy="2963317"/>
          </a:xfrm>
          <a:prstGeom prst="rect">
            <a:avLst/>
          </a:prstGeom>
        </p:spPr>
      </p:pic>
      <p:pic>
        <p:nvPicPr>
          <p:cNvPr id="8" name="Obrázek 7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235827">
            <a:off x="-410601" y="1336642"/>
            <a:ext cx="3114347" cy="2068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86478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0" name="Obrázek 9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55673" y="2554434"/>
            <a:ext cx="2771009" cy="2842061"/>
          </a:xfrm>
          <a:prstGeom prst="rect">
            <a:avLst/>
          </a:prstGeom>
        </p:spPr>
      </p:pic>
      <p:pic>
        <p:nvPicPr>
          <p:cNvPr id="11" name="Obrázek 10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235827">
            <a:off x="-410601" y="1336642"/>
            <a:ext cx="3114347" cy="20681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47283" y="571364"/>
            <a:ext cx="2864933" cy="30009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53791" y="285685"/>
            <a:ext cx="2921985" cy="328659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7717" y="3572275"/>
            <a:ext cx="2981954" cy="2963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23118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0" name="Obrázek 9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53221" y="285685"/>
            <a:ext cx="2771009" cy="2842061"/>
          </a:xfrm>
          <a:prstGeom prst="rect">
            <a:avLst/>
          </a:prstGeom>
        </p:spPr>
      </p:pic>
      <p:pic>
        <p:nvPicPr>
          <p:cNvPr id="11" name="Obrázek 10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235827">
            <a:off x="-410601" y="1336642"/>
            <a:ext cx="3114347" cy="2068121"/>
          </a:xfrm>
          <a:prstGeom prst="rect">
            <a:avLst/>
          </a:prstGeom>
        </p:spPr>
      </p:pic>
      <p:pic>
        <p:nvPicPr>
          <p:cNvPr id="12" name="Obrázek 1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45113" y="3628489"/>
            <a:ext cx="2864933" cy="30009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53791" y="285685"/>
            <a:ext cx="2921985" cy="328659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7524" y="3666083"/>
            <a:ext cx="2981954" cy="2963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90669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pic>
        <p:nvPicPr>
          <p:cNvPr id="10" name="Obrázek 9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53221" y="285685"/>
            <a:ext cx="2771009" cy="2842061"/>
          </a:xfrm>
          <a:prstGeom prst="rect">
            <a:avLst/>
          </a:prstGeom>
        </p:spPr>
      </p:pic>
      <p:pic>
        <p:nvPicPr>
          <p:cNvPr id="11" name="Obrázek 10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235827">
            <a:off x="-410601" y="1336642"/>
            <a:ext cx="3114347" cy="206812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01675" y="428524"/>
            <a:ext cx="2864933" cy="30009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53791" y="285685"/>
            <a:ext cx="2921985" cy="328659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72610" y="3572276"/>
            <a:ext cx="2981954" cy="2963317"/>
          </a:xfrm>
          <a:prstGeom prst="rect">
            <a:avLst/>
          </a:prstGeom>
        </p:spPr>
      </p:pic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2206489" y="4763361"/>
            <a:ext cx="3901936" cy="1212895"/>
          </a:xfrm>
        </p:spPr>
        <p:txBody>
          <a:bodyPr/>
          <a:lstStyle/>
          <a:p>
            <a:r>
              <a:rPr lang="cs-CZ" b="1" dirty="0" smtClean="0">
                <a:solidFill>
                  <a:srgbClr val="990033"/>
                </a:solidFill>
              </a:rPr>
              <a:t>Ano, nejstarší je prababička…</a:t>
            </a:r>
            <a:endParaRPr lang="cs-CZ" b="1" dirty="0">
              <a:solidFill>
                <a:srgbClr val="9900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83742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84138" y="503486"/>
            <a:ext cx="2520000" cy="252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84138" y="3668486"/>
            <a:ext cx="2520000" cy="252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432784" y="503486"/>
            <a:ext cx="2520000" cy="252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432784" y="3668486"/>
            <a:ext cx="2520000" cy="252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79355" y="503486"/>
            <a:ext cx="2520000" cy="252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379355" y="3668486"/>
            <a:ext cx="2520000" cy="252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9328001" y="503486"/>
            <a:ext cx="2520000" cy="252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328001" y="3668486"/>
            <a:ext cx="2520000" cy="2520000"/>
          </a:xfrm>
          <a:prstGeom prst="rect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22745" y="599010"/>
            <a:ext cx="2135323" cy="221492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0773" y="599010"/>
            <a:ext cx="1886730" cy="233560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53872" y="3886097"/>
            <a:ext cx="2135323" cy="21761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31865" y="3813120"/>
            <a:ext cx="2051377" cy="21736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4358" y="3911536"/>
            <a:ext cx="2039560" cy="20752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33741" y="599010"/>
            <a:ext cx="2328306" cy="23356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87382" y="599010"/>
            <a:ext cx="2095860" cy="235738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88755" y="3911536"/>
            <a:ext cx="2397979" cy="2150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9773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1537681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352768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587208"/>
            <a:ext cx="9509760" cy="12824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(nůžky, pastelky)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4700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jako podklad pro povídání o narození, dospívání, stárnutí.</a:t>
            </a:r>
          </a:p>
          <a:p>
            <a:r>
              <a:rPr lang="cs-CZ" dirty="0" smtClean="0"/>
              <a:t>Na prvním snímku je první a poslední stupeň lidského života. Na dalších snímcích děti hledají a řadí mezistupně.</a:t>
            </a:r>
          </a:p>
          <a:p>
            <a:r>
              <a:rPr lang="cs-CZ" dirty="0" smtClean="0"/>
              <a:t>Děti si mohou vyrobit z pracovního listu, který je součástí materiálu, kartičky s hlavami různě starých lidí. Ty mohou skládat do řady společně s kamarádem u dotykové tabule.</a:t>
            </a:r>
          </a:p>
          <a:p>
            <a:pPr marL="4572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7965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Snímek č</a:t>
            </a:r>
            <a:r>
              <a:rPr lang="cs-CZ" b="1" dirty="0" smtClean="0"/>
              <a:t>. 2</a:t>
            </a:r>
            <a:r>
              <a:rPr lang="cs-CZ" dirty="0" smtClean="0"/>
              <a:t> </a:t>
            </a:r>
            <a:r>
              <a:rPr lang="cs-CZ" dirty="0"/>
              <a:t>– plod se po dotyku otočí; hlava starce problikne</a:t>
            </a:r>
            <a:r>
              <a:rPr lang="cs-CZ" b="1" dirty="0"/>
              <a:t>.</a:t>
            </a:r>
          </a:p>
          <a:p>
            <a:r>
              <a:rPr lang="cs-CZ" b="1" dirty="0"/>
              <a:t>Snímek č</a:t>
            </a:r>
            <a:r>
              <a:rPr lang="cs-CZ" b="1" dirty="0" smtClean="0"/>
              <a:t>. 3 </a:t>
            </a:r>
            <a:r>
              <a:rPr lang="cs-CZ" dirty="0"/>
              <a:t>– číslovky se po dotyku přesunou k obrázku, dle posloupnosti stárnutí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Dvě sady </a:t>
            </a:r>
            <a:r>
              <a:rPr lang="cs-CZ" b="1" dirty="0" smtClean="0"/>
              <a:t>snímků č</a:t>
            </a:r>
            <a:r>
              <a:rPr lang="cs-CZ" b="1" dirty="0" smtClean="0"/>
              <a:t>. 4-č. 8</a:t>
            </a:r>
            <a:r>
              <a:rPr lang="cs-CZ" dirty="0" smtClean="0"/>
              <a:t> </a:t>
            </a:r>
            <a:r>
              <a:rPr lang="cs-CZ" dirty="0" smtClean="0"/>
              <a:t>a </a:t>
            </a:r>
            <a:r>
              <a:rPr lang="cs-CZ" b="1" dirty="0" smtClean="0"/>
              <a:t>č</a:t>
            </a:r>
            <a:r>
              <a:rPr lang="cs-CZ" b="1" dirty="0" smtClean="0"/>
              <a:t>. 9-č. 13 </a:t>
            </a:r>
            <a:r>
              <a:rPr lang="cs-CZ" dirty="0" smtClean="0"/>
              <a:t>– Děti vybírají od nejmladšího k nejstaršímu. Při dotyku na správnou odpověď se prezentace automaticky přesune na další snímek. </a:t>
            </a:r>
            <a:r>
              <a:rPr lang="cs-CZ" dirty="0" smtClean="0"/>
              <a:t> Špatná </a:t>
            </a:r>
            <a:r>
              <a:rPr lang="cs-CZ" dirty="0" smtClean="0"/>
              <a:t>odpověď po dotyku zesvětlá.</a:t>
            </a:r>
          </a:p>
          <a:p>
            <a:r>
              <a:rPr lang="cs-CZ" b="1" dirty="0" smtClean="0"/>
              <a:t>Snímek č</a:t>
            </a:r>
            <a:r>
              <a:rPr lang="cs-CZ" b="1" dirty="0" smtClean="0"/>
              <a:t>. 14 </a:t>
            </a:r>
            <a:r>
              <a:rPr lang="cs-CZ" dirty="0" smtClean="0"/>
              <a:t>– pracovní list je určený k tisku, bez animací.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6861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chápat souvislosti; zobecňovat; uspořádat prvky dle daného pravidla (věk)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519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Směrovat </a:t>
              </a:r>
              <a:r>
                <a:rPr lang="cs-CZ" sz="1600" b="1" dirty="0" smtClean="0">
                  <a:solidFill>
                    <a:prstClr val="black"/>
                  </a:solidFill>
                </a:rPr>
                <a:t>děti </a:t>
              </a:r>
              <a:r>
                <a:rPr lang="cs-CZ" sz="1600" b="1" dirty="0">
                  <a:solidFill>
                    <a:prstClr val="black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prstClr val="black"/>
                  </a:solidFill>
                </a:rPr>
                <a:t>Chápat </a:t>
              </a:r>
              <a:r>
                <a:rPr lang="cs-CZ" sz="1600" b="1" dirty="0">
                  <a:solidFill>
                    <a:prstClr val="black"/>
                  </a:solidFill>
                </a:rPr>
                <a:t>p</a:t>
              </a:r>
              <a:r>
                <a:rPr lang="cs-CZ" sz="1600" b="1" dirty="0" smtClean="0">
                  <a:solidFill>
                    <a:prstClr val="black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prstClr val="black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prstClr val="black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prstClr val="black"/>
                  </a:solidFill>
                </a:rPr>
                <a:t>potenciálu dětí</a:t>
              </a:r>
              <a:endParaRPr lang="cs-CZ" sz="1600" b="1" dirty="0">
                <a:solidFill>
                  <a:prstClr val="black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prstClr val="black"/>
                </a:solidFill>
              </a:rPr>
              <a:t>Cíle polytechnické výchovy</a:t>
            </a:r>
            <a:endParaRPr lang="cs-CZ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5136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1_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3.xml><?xml version="1.0" encoding="utf-8"?>
<a:theme xmlns:a="http://schemas.openxmlformats.org/drawingml/2006/main" name="2_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4.xml><?xml version="1.0" encoding="utf-8"?>
<a:theme xmlns:a="http://schemas.openxmlformats.org/drawingml/2006/main" name="3_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382</Words>
  <Application>Microsoft Office PowerPoint</Application>
  <PresentationFormat>Vlastní</PresentationFormat>
  <Paragraphs>54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Sheer Green 16x9</vt:lpstr>
      <vt:lpstr>1_Sheer Green 16x9</vt:lpstr>
      <vt:lpstr>2_Sheer Green 16x9</vt:lpstr>
      <vt:lpstr>3_Sheer Green 16x9</vt:lpstr>
      <vt:lpstr>VÝVOJ ČLOVĚKA           OD POČETÍ PO STÁŘÍ</vt:lpstr>
      <vt:lpstr>Snímek 2</vt:lpstr>
      <vt:lpstr>JAK JDE ŽIVOT ?  </vt:lpstr>
      <vt:lpstr>Seřaď je od nejmladšího…</vt:lpstr>
      <vt:lpstr>Snímek 5</vt:lpstr>
      <vt:lpstr>Snímek 6</vt:lpstr>
      <vt:lpstr>Snímek 7</vt:lpstr>
      <vt:lpstr>Ano, nejstarší je pradědeček…</vt:lpstr>
      <vt:lpstr>Seřaď je od nejmladší…</vt:lpstr>
      <vt:lpstr>Snímek 10</vt:lpstr>
      <vt:lpstr>Snímek 11</vt:lpstr>
      <vt:lpstr>Snímek 12</vt:lpstr>
      <vt:lpstr>Ano, nejstarší je prababička…</vt:lpstr>
      <vt:lpstr>Snímek 14</vt:lpstr>
      <vt:lpstr>Použitý zdroj obrázků</vt:lpstr>
      <vt:lpstr>Metodický postup</vt:lpstr>
      <vt:lpstr>Práce s interaktivním výukovým materiálem</vt:lpstr>
      <vt:lpstr>Prvky polytechnické výchovy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2015-06-27T18:02:45Z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