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73" r:id="rId4"/>
    <p:sldId id="282" r:id="rId5"/>
    <p:sldId id="283" r:id="rId6"/>
    <p:sldId id="284" r:id="rId7"/>
    <p:sldId id="275" r:id="rId8"/>
    <p:sldId id="276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3"/>
            <p14:sldId id="284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3.jpeg"/><Relationship Id="rId7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11" Type="http://schemas.openxmlformats.org/officeDocument/2006/relationships/image" Target="../media/image18.png"/><Relationship Id="rId5" Type="http://schemas.openxmlformats.org/officeDocument/2006/relationships/image" Target="../media/image10.png"/><Relationship Id="rId10" Type="http://schemas.openxmlformats.org/officeDocument/2006/relationships/image" Target="../media/image17.png"/><Relationship Id="rId4" Type="http://schemas.openxmlformats.org/officeDocument/2006/relationships/image" Target="../media/image14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jpeg"/><Relationship Id="rId7" Type="http://schemas.openxmlformats.org/officeDocument/2006/relationships/image" Target="../media/image2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openxmlformats.org/officeDocument/2006/relationships/image" Target="../media/image25.png"/><Relationship Id="rId5" Type="http://schemas.openxmlformats.org/officeDocument/2006/relationships/image" Target="../media/image15.png"/><Relationship Id="rId10" Type="http://schemas.openxmlformats.org/officeDocument/2006/relationships/image" Target="../media/image24.png"/><Relationship Id="rId4" Type="http://schemas.openxmlformats.org/officeDocument/2006/relationships/image" Target="../media/image20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414669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NÁRODY CELÉHO SVĚTA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48000" y="1094302"/>
            <a:ext cx="6096000" cy="4514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10108758" cy="1088136"/>
          </a:xfrm>
        </p:spPr>
        <p:txBody>
          <a:bodyPr/>
          <a:lstStyle/>
          <a:p>
            <a:r>
              <a:rPr lang="cs-CZ" b="1" dirty="0" smtClean="0"/>
              <a:t>Co používali k životu původní černoši v Africe?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2803" y="2028105"/>
            <a:ext cx="2757433" cy="415236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76675" y="1725953"/>
            <a:ext cx="2219325" cy="17145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00358" y="2244852"/>
            <a:ext cx="3429000" cy="17145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56171" y="4318254"/>
            <a:ext cx="914400" cy="17145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11559" y="4465974"/>
            <a:ext cx="2286000" cy="17145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96264" y="1923711"/>
            <a:ext cx="1219200" cy="17145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29183" y="4445264"/>
            <a:ext cx="1400175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3793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2 0.00232 L -0.19375 0.465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05" y="2314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4.81481E-6 L -0.75364 0.4583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682" y="22917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3.7037E-7 L -0.37682 0.0724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41" y="36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Native Americké, Tane&amp;ccaron;ník, Kostým, Americký Západ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647" t="7025"/>
          <a:stretch/>
        </p:blipFill>
        <p:spPr bwMode="auto">
          <a:xfrm flipH="1">
            <a:off x="692926" y="105156"/>
            <a:ext cx="3116981" cy="49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Co využije indián?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47027" y="4465974"/>
            <a:ext cx="2286000" cy="17145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81158" y="3919409"/>
            <a:ext cx="1758042" cy="2472247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29623" y="3995160"/>
            <a:ext cx="1787163" cy="218836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3164240" y="-1229214"/>
            <a:ext cx="2846936" cy="166812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70095" y="1961416"/>
            <a:ext cx="1620640" cy="2033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74509" y="829613"/>
            <a:ext cx="1872582" cy="181113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55649" y="2085244"/>
            <a:ext cx="2518860" cy="1731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0056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7037E-7 L -0.82279 0.1106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146" y="5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3.7037E-7 L -0.4138 0.095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90" y="4769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7.40741E-7 L -0.10312 0.43241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56" y="216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07407E-6 L -0.51523 0.4307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768" y="2152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Co Japonec dobře zná?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2" name="Picture 4" descr="Person, Smile, Success, Motivation, Happy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279" t="7473" r="35579" b="51781"/>
          <a:stretch/>
        </p:blipFill>
        <p:spPr bwMode="auto">
          <a:xfrm rot="20921701">
            <a:off x="568799" y="1424178"/>
            <a:ext cx="2891714" cy="370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153532">
            <a:off x="3476105" y="4006862"/>
            <a:ext cx="2846936" cy="1668126"/>
          </a:xfrm>
          <a:prstGeom prst="rect">
            <a:avLst/>
          </a:prstGeom>
        </p:spPr>
      </p:pic>
      <p:pic>
        <p:nvPicPr>
          <p:cNvPr id="2062" name="Picture 14" descr="Suši, H&amp;uring;lky, Ryby, Potraviny, Japonsko, Japonec, Rý&amp;zcaron;e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52890" y="1791606"/>
            <a:ext cx="2879289" cy="2060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Origami, Paper, Art, Swan, Crane, Folding, Orang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89678" y="4555580"/>
            <a:ext cx="2472397" cy="2302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Kimono, &amp;Zcaron;ena, Oble&amp;ccaron;ení, Asijský, Orientální, Japonec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9113" y="133512"/>
            <a:ext cx="1682337" cy="336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91450" y="949991"/>
            <a:ext cx="2518860" cy="1731716"/>
          </a:xfrm>
          <a:prstGeom prst="rect">
            <a:avLst/>
          </a:prstGeom>
        </p:spPr>
      </p:pic>
      <p:pic>
        <p:nvPicPr>
          <p:cNvPr id="2054" name="Picture 6" descr="Katana, Ninja, Sword, Weapon, Blade, Japanese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878" b="16183"/>
          <a:stretch/>
        </p:blipFill>
        <p:spPr bwMode="auto">
          <a:xfrm>
            <a:off x="7997385" y="3178243"/>
            <a:ext cx="3640159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Iglú, Eskymák, Eskymák D&amp;uring;m, D&amp;uring;m, Inuit, Polární, Sníh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05488" y="4732840"/>
            <a:ext cx="2256637" cy="167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6535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07407E-6 L -0.34739 0.4111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70" y="2055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206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07407E-6 L -0.34584 -0.0222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92" y="-11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1000" fill="hold"/>
                                        <p:tgtEl>
                                          <p:spTgt spid="205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07407E-6 L -0.63151 0.37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576" y="1875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1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L -0.67435 0.5326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724" y="26620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1000" fill="hold"/>
                                        <p:tgtEl>
                                          <p:spTgt spid="206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890565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125006"/>
            <a:ext cx="9509760" cy="924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tomu, aby se děti seznámily s dalšími etniky a zvyky jiných národů. Při prezentaci si s dětmi povídáme o jednotlivých předmětech, které jsou na obrázcích.</a:t>
            </a:r>
          </a:p>
          <a:p>
            <a:pPr marL="4572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341120" y="273153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341120" y="3965972"/>
            <a:ext cx="9509760" cy="14806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Snímek č</a:t>
            </a:r>
            <a:r>
              <a:rPr lang="cs-CZ" b="1" dirty="0" smtClean="0"/>
              <a:t>. 2 </a:t>
            </a:r>
            <a:r>
              <a:rPr lang="cs-CZ" dirty="0" smtClean="0"/>
              <a:t>– bez animací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3-5 </a:t>
            </a:r>
            <a:r>
              <a:rPr lang="cs-CZ" dirty="0" smtClean="0"/>
              <a:t>– obrázky, které jsou odpovědí na </a:t>
            </a:r>
            <a:r>
              <a:rPr lang="cs-CZ" dirty="0" smtClean="0"/>
              <a:t>otázku, </a:t>
            </a:r>
            <a:r>
              <a:rPr lang="cs-CZ" dirty="0" smtClean="0"/>
              <a:t>se po dotyku zmenší a přesunou pod hlavu jednotlivých etnik.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svět (environmentální)</a:t>
            </a:r>
          </a:p>
          <a:p>
            <a:r>
              <a:rPr lang="cs-CZ" dirty="0" smtClean="0"/>
              <a:t>Vzdělávací podoblast – Poznatky, sociální informovanost</a:t>
            </a:r>
          </a:p>
          <a:p>
            <a:r>
              <a:rPr lang="cs-CZ" dirty="0" smtClean="0"/>
              <a:t>Dosažené konkretizované výstupy – mít poznatky o existenci jiných zemí, národů a kultur (znát typické znaky,…)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238</Words>
  <Application>Microsoft Office PowerPoint</Application>
  <PresentationFormat>Vlastní</PresentationFormat>
  <Paragraphs>36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NÁRODY CELÉHO SVĚTA</vt:lpstr>
      <vt:lpstr>Snímek 2</vt:lpstr>
      <vt:lpstr>Co používali k životu původní černoši v Africe?</vt:lpstr>
      <vt:lpstr>Co využije indián?</vt:lpstr>
      <vt:lpstr>Co Japonec dobře zná?</vt:lpstr>
      <vt:lpstr>Použitý zdroj obrázků</vt:lpstr>
      <vt:lpstr>Metodický postup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2015-06-27T18:01:03Z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