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6" r:id="rId4"/>
    <p:sldId id="287" r:id="rId5"/>
    <p:sldId id="288" r:id="rId6"/>
    <p:sldId id="289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microsoft.com/office/2007/relationships/hdphoto" Target="../media/hdphoto4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10.png"/><Relationship Id="rId5" Type="http://schemas.openxmlformats.org/officeDocument/2006/relationships/image" Target="../media/image6.png"/><Relationship Id="rId10" Type="http://schemas.openxmlformats.org/officeDocument/2006/relationships/image" Target="../media/image9.png"/><Relationship Id="rId4" Type="http://schemas.microsoft.com/office/2007/relationships/hdphoto" Target="../media/hdphoto1.wdp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6.png"/><Relationship Id="rId7" Type="http://schemas.openxmlformats.org/officeDocument/2006/relationships/image" Target="../media/image15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14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Nebezpečí zimních sportů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Zdraví, bezpečnost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2225" y="-22225"/>
            <a:ext cx="6832600" cy="6877050"/>
          </a:xfrm>
          <a:prstGeom prst="rect">
            <a:avLst/>
          </a:prstGeom>
          <a:effectLst>
            <a:glow rad="101600">
              <a:srgbClr val="00B0F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82485" b="93455" l="71059" r="83608"/>
                    </a14:imgEffect>
                    <a14:imgEffect>
                      <a14:sharpenSoften amount="25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237" t="82029" r="16596" b="6154"/>
          <a:stretch/>
        </p:blipFill>
        <p:spPr>
          <a:xfrm>
            <a:off x="10245718" y="201928"/>
            <a:ext cx="1946282" cy="244622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8182" b="45697" l="28471" r="49569"/>
                    </a14:imgEffect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547" t="26325" r="47788" b="54188"/>
          <a:stretch/>
        </p:blipFill>
        <p:spPr>
          <a:xfrm>
            <a:off x="7629544" y="1528595"/>
            <a:ext cx="2190006" cy="22391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98298" l="610" r="100000">
                        <a14:foregroundMark x1="49593" y1="41915" x2="49593" y2="41915"/>
                        <a14:foregroundMark x1="60976" y1="50851" x2="60976" y2="50851"/>
                        <a14:foregroundMark x1="9350" y1="70000" x2="9350" y2="70000"/>
                        <a14:foregroundMark x1="13415" y1="73617" x2="13415" y2="73617"/>
                        <a14:foregroundMark x1="13415" y1="73617" x2="63211" y2="49574"/>
                        <a14:foregroundMark x1="50000" y1="43617" x2="9350" y2="67660"/>
                        <a14:foregroundMark x1="51220" y1="66383" x2="51220" y2="66383"/>
                        <a14:foregroundMark x1="74187" y1="17234" x2="66057" y2="26809"/>
                        <a14:foregroundMark x1="74187" y1="19787" x2="88415" y2="37660"/>
                        <a14:foregroundMark x1="76423" y1="14255" x2="76423" y2="14255"/>
                        <a14:foregroundMark x1="78659" y1="16170" x2="94106" y2="406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9309" y="2959950"/>
            <a:ext cx="2045965" cy="19564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3388"/>
          <a:stretch/>
        </p:blipFill>
        <p:spPr>
          <a:xfrm>
            <a:off x="7395987" y="4280103"/>
            <a:ext cx="1983414" cy="26501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54889" y="77830"/>
            <a:ext cx="1732560" cy="1876729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9393383" y="5199058"/>
            <a:ext cx="2061438" cy="1628819"/>
            <a:chOff x="8228224" y="4240462"/>
            <a:chExt cx="2576236" cy="2640112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7354" b="27394" l="64405" r="89713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1242" t="4849" r="7124" b="70101"/>
            <a:stretch/>
          </p:blipFill>
          <p:spPr>
            <a:xfrm>
              <a:off x="8228224" y="4240462"/>
              <a:ext cx="2576236" cy="2640112"/>
            </a:xfrm>
            <a:prstGeom prst="rect">
              <a:avLst/>
            </a:prstGeom>
          </p:spPr>
        </p:pic>
        <p:grpSp>
          <p:nvGrpSpPr>
            <p:cNvPr id="12" name="Skupina 11"/>
            <p:cNvGrpSpPr/>
            <p:nvPr/>
          </p:nvGrpSpPr>
          <p:grpSpPr>
            <a:xfrm rot="10960590">
              <a:off x="8747537" y="5741234"/>
              <a:ext cx="632769" cy="523153"/>
              <a:chOff x="1267968" y="841248"/>
              <a:chExt cx="1365504" cy="1154862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1267968" y="841248"/>
                <a:ext cx="1341120" cy="914400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1267968" y="1045134"/>
                <a:ext cx="1365504" cy="950976"/>
              </a:xfrm>
              <a:prstGeom prst="ellipse">
                <a:avLst/>
              </a:prstGeom>
              <a:ln>
                <a:solidFill>
                  <a:schemeClr val="tx2">
                    <a:lumMod val="10000"/>
                    <a:lumOff val="90000"/>
                  </a:schemeClr>
                </a:solidFill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effectLst>
            <a:glow rad="101600">
              <a:srgbClr val="00B0F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</p:pic>
    </p:spTree>
    <p:extLst>
      <p:ext uri="{BB962C8B-B14F-4D97-AF65-F5344CB8AC3E}">
        <p14:creationId xmlns:p14="http://schemas.microsoft.com/office/powerpoint/2010/main" xmlns="" val="360310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3"/>
          <a:stretch/>
        </p:blipFill>
        <p:spPr>
          <a:xfrm rot="5400000">
            <a:off x="5280660" y="-53340"/>
            <a:ext cx="6850380" cy="6972300"/>
          </a:xfrm>
          <a:prstGeom prst="rect">
            <a:avLst/>
          </a:prstGeom>
          <a:effectLst>
            <a:glow rad="101600">
              <a:srgbClr val="00B0F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</p:pic>
    </p:spTree>
    <p:extLst>
      <p:ext uri="{BB962C8B-B14F-4D97-AF65-F5344CB8AC3E}">
        <p14:creationId xmlns:p14="http://schemas.microsoft.com/office/powerpoint/2010/main" xmlns="" val="1318831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458"/>
          <a:stretch/>
        </p:blipFill>
        <p:spPr>
          <a:xfrm rot="5400000">
            <a:off x="193411" y="-225690"/>
            <a:ext cx="6890279" cy="7277103"/>
          </a:xfrm>
          <a:prstGeom prst="rect">
            <a:avLst/>
          </a:prstGeom>
          <a:effectLst>
            <a:glow rad="101600">
              <a:srgbClr val="00B0F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8182" b="45697" l="28471" r="49569"/>
                    </a14:imgEffect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547" t="26325" r="47788" b="54188"/>
          <a:stretch/>
        </p:blipFill>
        <p:spPr>
          <a:xfrm>
            <a:off x="8680173" y="-82434"/>
            <a:ext cx="2190006" cy="22391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5818" b="47485" l="38235" r="60745"/>
                    </a14:imgEffect>
                    <a14:imgEffect>
                      <a14:sharpenSoften amount="25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540" t="36537" r="36727" b="51264"/>
          <a:stretch/>
        </p:blipFill>
        <p:spPr>
          <a:xfrm>
            <a:off x="8710902" y="5320286"/>
            <a:ext cx="2618394" cy="16712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2545" b="13515" l="75529" r="91059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555" t="1364" r="7084" b="86670"/>
          <a:stretch/>
        </p:blipFill>
        <p:spPr>
          <a:xfrm>
            <a:off x="8609610" y="2732676"/>
            <a:ext cx="2385191" cy="2011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99842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Obrázky jednotlivých kusů oblečení a sportovního náčiní se souhlasem autora p. Kroupová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Zdraví a bezpečí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nebezpečnými situacemi při zimním sportování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pozornosti, soustředění a  jazykových dovedností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DUM slouží zejména jako obrazový podklad pro vyprávění o nebezpečí zimních sportů. Snažíme se maximálně zapojit děti do vyprávění o </a:t>
            </a:r>
            <a:r>
              <a:rPr lang="cs-CZ" dirty="0" smtClean="0"/>
              <a:t>tom, </a:t>
            </a:r>
            <a:r>
              <a:rPr lang="cs-CZ" dirty="0" smtClean="0"/>
              <a:t>co vidí na obrázku, proč se tak stalo a jak se podobné nehodě vyhnout.</a:t>
            </a:r>
          </a:p>
          <a:p>
            <a:r>
              <a:rPr lang="cs-CZ" dirty="0" smtClean="0"/>
              <a:t>U snímku č. 2 mají děti možnost chlapečkovi, který se špatně oblékl, </a:t>
            </a:r>
            <a:r>
              <a:rPr lang="cs-CZ" dirty="0" smtClean="0"/>
              <a:t>pomoci, aby </a:t>
            </a:r>
            <a:r>
              <a:rPr lang="cs-CZ" dirty="0" smtClean="0"/>
              <a:t>svou chybu napravil. Vybírají kliknutím vhodné obrázky. Kliknutím na obrázek chlapce jim zůstanou na snímku pouze správné možnosti</a:t>
            </a:r>
          </a:p>
          <a:p>
            <a:r>
              <a:rPr lang="cs-CZ" dirty="0" smtClean="0"/>
              <a:t>U snímku č</a:t>
            </a:r>
            <a:r>
              <a:rPr lang="cs-CZ" dirty="0" smtClean="0"/>
              <a:t>. 5 </a:t>
            </a:r>
            <a:r>
              <a:rPr lang="cs-CZ" dirty="0" smtClean="0"/>
              <a:t>kliknutím vybírají, co chlapec před svou jízdou na lyžích zapomněl. Kliknutím na jednotlivé obrázky se dětem nabízí zpětná vazba díky animačním efektům.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</a:t>
            </a:r>
            <a:r>
              <a:rPr lang="cs-CZ" dirty="0" smtClean="0"/>
              <a:t>)</a:t>
            </a:r>
          </a:p>
          <a:p>
            <a:r>
              <a:rPr lang="cs-CZ" dirty="0"/>
              <a:t>Mít povědomí o některých způsobech ochrany zdraví a bezpečí </a:t>
            </a:r>
          </a:p>
          <a:p>
            <a:r>
              <a:rPr lang="cs-CZ" dirty="0"/>
              <a:t>Mít povědomí o některých způsobech ochrany zdraví a bezpečí </a:t>
            </a:r>
          </a:p>
          <a:p>
            <a:r>
              <a:rPr lang="cs-CZ" dirty="0"/>
              <a:t>Vědět, jak se vyhnout nebezpečí (být opatrné, obezřetné, kam se v případě potřeby obrátit o pomoc, koho přivolat) </a:t>
            </a:r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Dodržovat pravidla konverzace a společenského kontaktu – řečovou kázeň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295</Words>
  <Application>Microsoft Office PowerPoint</Application>
  <PresentationFormat>Vlastní</PresentationFormat>
  <Paragraphs>51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Nebezpečí zimních sportů</vt:lpstr>
      <vt:lpstr>Snímek 2</vt:lpstr>
      <vt:lpstr>Snímek 3</vt:lpstr>
      <vt:lpstr>Snímek 4</vt:lpstr>
      <vt:lpstr>Snímek 5</vt:lpstr>
      <vt:lpstr>Použité odkazy</vt:lpstr>
      <vt:lpstr>Metodický pokyn Integrovaný blok:  Zdraví a bezpečí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2015-06-27T17:58:33Z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