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87" r:id="rId5"/>
    <p:sldId id="288" r:id="rId6"/>
    <p:sldId id="289" r:id="rId7"/>
    <p:sldId id="291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uhlík přišel na svět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Lidé kolem nás - 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3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Plaketa 3"/>
          <p:cNvSpPr/>
          <p:nvPr/>
        </p:nvSpPr>
        <p:spPr>
          <a:xfrm>
            <a:off x="10162724" y="5903367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aketa 6"/>
          <p:cNvSpPr/>
          <p:nvPr/>
        </p:nvSpPr>
        <p:spPr>
          <a:xfrm rot="2617466">
            <a:off x="351846" y="623171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aketa 7"/>
          <p:cNvSpPr/>
          <p:nvPr/>
        </p:nvSpPr>
        <p:spPr>
          <a:xfrm rot="19673868">
            <a:off x="3640014" y="615035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 rot="2405320">
            <a:off x="5639440" y="581405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aketa 9"/>
          <p:cNvSpPr/>
          <p:nvPr/>
        </p:nvSpPr>
        <p:spPr>
          <a:xfrm rot="1803611">
            <a:off x="8894981" y="626841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>
            <a:off x="2076141" y="5827598"/>
            <a:ext cx="295705" cy="25623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 rot="2144744">
            <a:off x="7043551" y="6099306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aketa 12"/>
          <p:cNvSpPr/>
          <p:nvPr/>
        </p:nvSpPr>
        <p:spPr>
          <a:xfrm>
            <a:off x="7339476" y="6293922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aketa 13"/>
          <p:cNvSpPr/>
          <p:nvPr/>
        </p:nvSpPr>
        <p:spPr>
          <a:xfrm>
            <a:off x="4967630" y="5903367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455361" y="3387144"/>
            <a:ext cx="4736639" cy="1827454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Hluboko pod zemí leží ztrouchnivělé přesličky z dob brontosaurů.</a:t>
            </a:r>
          </a:p>
          <a:p>
            <a:pPr algn="ctr"/>
            <a:r>
              <a:rPr lang="cs-CZ" dirty="0" smtClean="0"/>
              <a:t> Protože </a:t>
            </a:r>
            <a:r>
              <a:rPr lang="cs-CZ" dirty="0" smtClean="0"/>
              <a:t>neměly </a:t>
            </a:r>
            <a:r>
              <a:rPr lang="cs-CZ" dirty="0" smtClean="0"/>
              <a:t>přívod vzduchu, za ty dlouhé roky </a:t>
            </a:r>
            <a:r>
              <a:rPr lang="cs-CZ" dirty="0" smtClean="0"/>
              <a:t>zkameněly a </a:t>
            </a:r>
            <a:r>
              <a:rPr lang="cs-CZ" dirty="0" smtClean="0"/>
              <a:t>zčernaly.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0" y="3657600"/>
            <a:ext cx="4736639" cy="1827454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Aby se lidé dostali do takové hloubky, museli postavit velké šachty,</a:t>
            </a:r>
          </a:p>
          <a:p>
            <a:pPr algn="ctr"/>
            <a:r>
              <a:rPr lang="cs-CZ" dirty="0" smtClean="0"/>
              <a:t> které jim umožní vydolované uhlí vyvézt a zároveň poskytují dostatek čerstvého vzduchu.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10451458" y="6140591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aketa 6"/>
          <p:cNvSpPr/>
          <p:nvPr/>
        </p:nvSpPr>
        <p:spPr>
          <a:xfrm rot="2617466">
            <a:off x="351846" y="623171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aketa 7"/>
          <p:cNvSpPr/>
          <p:nvPr/>
        </p:nvSpPr>
        <p:spPr>
          <a:xfrm rot="19673868">
            <a:off x="3640014" y="615035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 rot="2405320">
            <a:off x="5639440" y="581405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aketa 9"/>
          <p:cNvSpPr/>
          <p:nvPr/>
        </p:nvSpPr>
        <p:spPr>
          <a:xfrm rot="1803611">
            <a:off x="2599754" y="641372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>
            <a:off x="2076141" y="5827598"/>
            <a:ext cx="295705" cy="25623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 rot="2144744">
            <a:off x="7043551" y="6099306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aketa 12"/>
          <p:cNvSpPr/>
          <p:nvPr/>
        </p:nvSpPr>
        <p:spPr>
          <a:xfrm>
            <a:off x="7339476" y="6293922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aketa 13"/>
          <p:cNvSpPr/>
          <p:nvPr/>
        </p:nvSpPr>
        <p:spPr>
          <a:xfrm>
            <a:off x="4967630" y="5903367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715663" y="715662"/>
            <a:ext cx="6858000" cy="54266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893"/>
          <a:stretch/>
        </p:blipFill>
        <p:spPr>
          <a:xfrm rot="5400000">
            <a:off x="6228008" y="894008"/>
            <a:ext cx="6858000" cy="50699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893"/>
          <a:stretch/>
        </p:blipFill>
        <p:spPr>
          <a:xfrm rot="16200000" flipH="1">
            <a:off x="2871184" y="2272315"/>
            <a:ext cx="6858000" cy="2313369"/>
          </a:xfrm>
          <a:prstGeom prst="rect">
            <a:avLst/>
          </a:prstGeom>
        </p:spPr>
      </p:pic>
      <p:sp>
        <p:nvSpPr>
          <p:cNvPr id="7" name="Plaketa 6"/>
          <p:cNvSpPr/>
          <p:nvPr/>
        </p:nvSpPr>
        <p:spPr>
          <a:xfrm>
            <a:off x="3647501" y="523166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aketa 7"/>
          <p:cNvSpPr/>
          <p:nvPr/>
        </p:nvSpPr>
        <p:spPr>
          <a:xfrm rot="2617466">
            <a:off x="2105857" y="304342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 rot="19673868">
            <a:off x="4889658" y="6281621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aketa 9"/>
          <p:cNvSpPr/>
          <p:nvPr/>
        </p:nvSpPr>
        <p:spPr>
          <a:xfrm rot="2405320">
            <a:off x="4616088" y="596477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 rot="1803611">
            <a:off x="2165031" y="3507476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>
            <a:off x="1951452" y="2569243"/>
            <a:ext cx="295705" cy="25623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aketa 12"/>
          <p:cNvSpPr/>
          <p:nvPr/>
        </p:nvSpPr>
        <p:spPr>
          <a:xfrm rot="2144744">
            <a:off x="4255602" y="5974196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aketa 13"/>
          <p:cNvSpPr/>
          <p:nvPr/>
        </p:nvSpPr>
        <p:spPr>
          <a:xfrm>
            <a:off x="4155366" y="5690750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aketa 14"/>
          <p:cNvSpPr/>
          <p:nvPr/>
        </p:nvSpPr>
        <p:spPr>
          <a:xfrm>
            <a:off x="4967630" y="5903367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125014" y="2075303"/>
            <a:ext cx="7066985" cy="2091492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Lidé, kteří v dolech </a:t>
            </a:r>
            <a:r>
              <a:rPr lang="cs-CZ" dirty="0" smtClean="0"/>
              <a:t>pracují, </a:t>
            </a:r>
            <a:r>
              <a:rPr lang="cs-CZ" dirty="0" smtClean="0"/>
              <a:t>se jmenují horníci.</a:t>
            </a:r>
          </a:p>
          <a:p>
            <a:pPr algn="ctr"/>
            <a:r>
              <a:rPr lang="cs-CZ" dirty="0" smtClean="0"/>
              <a:t> Práci mají velmi těžkou. </a:t>
            </a:r>
          </a:p>
          <a:p>
            <a:pPr algn="ctr"/>
            <a:r>
              <a:rPr lang="cs-CZ" dirty="0" smtClean="0"/>
              <a:t>Prostory pod zemí jsou stísněné, chladné a tmavé. </a:t>
            </a:r>
          </a:p>
          <a:p>
            <a:pPr algn="ctr"/>
            <a:r>
              <a:rPr lang="cs-CZ" dirty="0" smtClean="0"/>
              <a:t>Zároveň musí mít horník velkou sílu, aby uhlí ze skály vytesal.</a:t>
            </a:r>
            <a:endParaRPr lang="cs-CZ" dirty="0"/>
          </a:p>
        </p:txBody>
      </p:sp>
      <p:sp>
        <p:nvSpPr>
          <p:cNvPr id="17" name="Plaketa 16"/>
          <p:cNvSpPr/>
          <p:nvPr/>
        </p:nvSpPr>
        <p:spPr>
          <a:xfrm rot="19673868">
            <a:off x="5595692" y="645689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aketa 17"/>
          <p:cNvSpPr/>
          <p:nvPr/>
        </p:nvSpPr>
        <p:spPr>
          <a:xfrm rot="2405320">
            <a:off x="5322122" y="614004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aketa 18"/>
          <p:cNvSpPr/>
          <p:nvPr/>
        </p:nvSpPr>
        <p:spPr>
          <a:xfrm rot="2144744">
            <a:off x="4961636" y="6149468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aketa 19"/>
          <p:cNvSpPr/>
          <p:nvPr/>
        </p:nvSpPr>
        <p:spPr>
          <a:xfrm>
            <a:off x="5673664" y="6078639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aketa 20"/>
          <p:cNvSpPr/>
          <p:nvPr/>
        </p:nvSpPr>
        <p:spPr>
          <a:xfrm rot="19673868">
            <a:off x="2125242" y="316177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aketa 21"/>
          <p:cNvSpPr/>
          <p:nvPr/>
        </p:nvSpPr>
        <p:spPr>
          <a:xfrm rot="2405320">
            <a:off x="5105675" y="5576812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aketa 22"/>
          <p:cNvSpPr/>
          <p:nvPr/>
        </p:nvSpPr>
        <p:spPr>
          <a:xfrm rot="2144744">
            <a:off x="4745189" y="5586235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aketa 23"/>
          <p:cNvSpPr/>
          <p:nvPr/>
        </p:nvSpPr>
        <p:spPr>
          <a:xfrm>
            <a:off x="5457217" y="5515406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aketa 24"/>
          <p:cNvSpPr/>
          <p:nvPr/>
        </p:nvSpPr>
        <p:spPr>
          <a:xfrm rot="19673868">
            <a:off x="4945426" y="526201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aketa 25"/>
          <p:cNvSpPr/>
          <p:nvPr/>
        </p:nvSpPr>
        <p:spPr>
          <a:xfrm rot="2405320">
            <a:off x="4671856" y="4945166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aketa 26"/>
          <p:cNvSpPr/>
          <p:nvPr/>
        </p:nvSpPr>
        <p:spPr>
          <a:xfrm rot="2144744">
            <a:off x="4311370" y="4954589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aketa 27"/>
          <p:cNvSpPr/>
          <p:nvPr/>
        </p:nvSpPr>
        <p:spPr>
          <a:xfrm>
            <a:off x="5023398" y="4883760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aketa 28"/>
          <p:cNvSpPr/>
          <p:nvPr/>
        </p:nvSpPr>
        <p:spPr>
          <a:xfrm rot="19673868">
            <a:off x="5494815" y="491514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aketa 29"/>
          <p:cNvSpPr/>
          <p:nvPr/>
        </p:nvSpPr>
        <p:spPr>
          <a:xfrm rot="2405320">
            <a:off x="1807972" y="2786668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aketa 30"/>
          <p:cNvSpPr/>
          <p:nvPr/>
        </p:nvSpPr>
        <p:spPr>
          <a:xfrm rot="2144744">
            <a:off x="4860759" y="4607718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aketa 31"/>
          <p:cNvSpPr/>
          <p:nvPr/>
        </p:nvSpPr>
        <p:spPr>
          <a:xfrm>
            <a:off x="5572787" y="4536889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aketa 34"/>
          <p:cNvSpPr/>
          <p:nvPr/>
        </p:nvSpPr>
        <p:spPr>
          <a:xfrm rot="19673868">
            <a:off x="5042058" y="6434021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aketa 35"/>
          <p:cNvSpPr/>
          <p:nvPr/>
        </p:nvSpPr>
        <p:spPr>
          <a:xfrm rot="2405320">
            <a:off x="4768488" y="611717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aketa 36"/>
          <p:cNvSpPr/>
          <p:nvPr/>
        </p:nvSpPr>
        <p:spPr>
          <a:xfrm rot="2144744">
            <a:off x="4408002" y="6126596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aketa 37"/>
          <p:cNvSpPr/>
          <p:nvPr/>
        </p:nvSpPr>
        <p:spPr>
          <a:xfrm>
            <a:off x="5120030" y="6055767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laketa 38"/>
          <p:cNvSpPr/>
          <p:nvPr/>
        </p:nvSpPr>
        <p:spPr>
          <a:xfrm rot="19673868">
            <a:off x="6366820" y="552784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laketa 39"/>
          <p:cNvSpPr/>
          <p:nvPr/>
        </p:nvSpPr>
        <p:spPr>
          <a:xfrm rot="2405320">
            <a:off x="6093250" y="5210997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aketa 40"/>
          <p:cNvSpPr/>
          <p:nvPr/>
        </p:nvSpPr>
        <p:spPr>
          <a:xfrm rot="2144744">
            <a:off x="5732764" y="5220420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laketa 41"/>
          <p:cNvSpPr/>
          <p:nvPr/>
        </p:nvSpPr>
        <p:spPr>
          <a:xfrm>
            <a:off x="6444792" y="5149591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aketa 42"/>
          <p:cNvSpPr/>
          <p:nvPr/>
        </p:nvSpPr>
        <p:spPr>
          <a:xfrm rot="19673868">
            <a:off x="6532470" y="640611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aketa 43"/>
          <p:cNvSpPr/>
          <p:nvPr/>
        </p:nvSpPr>
        <p:spPr>
          <a:xfrm rot="2405320">
            <a:off x="1891030" y="320990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laketa 44"/>
          <p:cNvSpPr/>
          <p:nvPr/>
        </p:nvSpPr>
        <p:spPr>
          <a:xfrm rot="2144744">
            <a:off x="5898414" y="6098694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aketa 45"/>
          <p:cNvSpPr/>
          <p:nvPr/>
        </p:nvSpPr>
        <p:spPr>
          <a:xfrm>
            <a:off x="6610442" y="6027865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laketa 46"/>
          <p:cNvSpPr/>
          <p:nvPr/>
        </p:nvSpPr>
        <p:spPr>
          <a:xfrm rot="10800000">
            <a:off x="6984091" y="6161029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aketa 47"/>
          <p:cNvSpPr/>
          <p:nvPr/>
        </p:nvSpPr>
        <p:spPr>
          <a:xfrm rot="15131452">
            <a:off x="7201470" y="5858148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laketa 48"/>
          <p:cNvSpPr/>
          <p:nvPr/>
        </p:nvSpPr>
        <p:spPr>
          <a:xfrm rot="14870876">
            <a:off x="6840984" y="5867571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laketa 49"/>
          <p:cNvSpPr/>
          <p:nvPr/>
        </p:nvSpPr>
        <p:spPr>
          <a:xfrm rot="12726132">
            <a:off x="7334083" y="6439941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83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0.32487 0.420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37" y="2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44444E-6 L 0.15403 0.32223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95" y="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3.33333E-6 L 0.33164 0.4745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76" y="2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1.11111E-6 L 0.21002 0.3321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95" y="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30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90152" y="-115910"/>
            <a:ext cx="12282152" cy="6973910"/>
          </a:xfrm>
          <a:prstGeom prst="rect">
            <a:avLst/>
          </a:prstGeom>
        </p:spPr>
      </p:pic>
      <p:sp>
        <p:nvSpPr>
          <p:cNvPr id="5" name="Plaketa 4"/>
          <p:cNvSpPr/>
          <p:nvPr/>
        </p:nvSpPr>
        <p:spPr>
          <a:xfrm>
            <a:off x="10162724" y="5903367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aketa 5"/>
          <p:cNvSpPr/>
          <p:nvPr/>
        </p:nvSpPr>
        <p:spPr>
          <a:xfrm rot="2617466">
            <a:off x="351846" y="623171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aketa 6"/>
          <p:cNvSpPr/>
          <p:nvPr/>
        </p:nvSpPr>
        <p:spPr>
          <a:xfrm rot="19673868">
            <a:off x="3219871" y="629409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aketa 7"/>
          <p:cNvSpPr/>
          <p:nvPr/>
        </p:nvSpPr>
        <p:spPr>
          <a:xfrm rot="2405320">
            <a:off x="5216722" y="6489267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 rot="1803611">
            <a:off x="11489773" y="6500097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aketa 9"/>
          <p:cNvSpPr/>
          <p:nvPr/>
        </p:nvSpPr>
        <p:spPr>
          <a:xfrm>
            <a:off x="1412611" y="6605202"/>
            <a:ext cx="295705" cy="25623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 rot="2144744">
            <a:off x="7043551" y="6099306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>
            <a:off x="7339476" y="6293922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aketa 12"/>
          <p:cNvSpPr/>
          <p:nvPr/>
        </p:nvSpPr>
        <p:spPr>
          <a:xfrm>
            <a:off x="4232291" y="6369046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aketa 13"/>
          <p:cNvSpPr/>
          <p:nvPr/>
        </p:nvSpPr>
        <p:spPr>
          <a:xfrm>
            <a:off x="1693384" y="4092913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aketa 14"/>
          <p:cNvSpPr/>
          <p:nvPr/>
        </p:nvSpPr>
        <p:spPr>
          <a:xfrm rot="2617466">
            <a:off x="777645" y="4482895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aketa 15"/>
          <p:cNvSpPr/>
          <p:nvPr/>
        </p:nvSpPr>
        <p:spPr>
          <a:xfrm rot="19673868">
            <a:off x="4065813" y="4401540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aketa 16"/>
          <p:cNvSpPr/>
          <p:nvPr/>
        </p:nvSpPr>
        <p:spPr>
          <a:xfrm rot="2405320">
            <a:off x="6065239" y="4065240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aketa 17"/>
          <p:cNvSpPr/>
          <p:nvPr/>
        </p:nvSpPr>
        <p:spPr>
          <a:xfrm rot="1803611">
            <a:off x="5995398" y="3595014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aketa 18"/>
          <p:cNvSpPr/>
          <p:nvPr/>
        </p:nvSpPr>
        <p:spPr>
          <a:xfrm>
            <a:off x="2501940" y="4078779"/>
            <a:ext cx="295705" cy="25623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aketa 19"/>
          <p:cNvSpPr/>
          <p:nvPr/>
        </p:nvSpPr>
        <p:spPr>
          <a:xfrm rot="2144744">
            <a:off x="7469350" y="4350487"/>
            <a:ext cx="340113" cy="30274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aketa 20"/>
          <p:cNvSpPr/>
          <p:nvPr/>
        </p:nvSpPr>
        <p:spPr>
          <a:xfrm>
            <a:off x="7765275" y="4545103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aketa 21"/>
          <p:cNvSpPr/>
          <p:nvPr/>
        </p:nvSpPr>
        <p:spPr>
          <a:xfrm>
            <a:off x="5393429" y="4154548"/>
            <a:ext cx="314771" cy="28133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0" y="-17440"/>
            <a:ext cx="4829577" cy="1827454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Vykutané uhlí, se nakládá na vozíčky, </a:t>
            </a:r>
          </a:p>
          <a:p>
            <a:pPr algn="ctr"/>
            <a:r>
              <a:rPr lang="cs-CZ" dirty="0" smtClean="0"/>
              <a:t>které se šachtou </a:t>
            </a:r>
            <a:r>
              <a:rPr lang="cs-CZ" dirty="0" smtClean="0"/>
              <a:t>vyváží </a:t>
            </a:r>
            <a:r>
              <a:rPr lang="cs-CZ" dirty="0" smtClean="0"/>
              <a:t>na povrch.</a:t>
            </a:r>
          </a:p>
          <a:p>
            <a:pPr algn="ctr"/>
            <a:r>
              <a:rPr lang="cs-CZ" dirty="0" smtClean="0"/>
              <a:t>Tam dále, už nákladními vlaky,</a:t>
            </a:r>
          </a:p>
          <a:p>
            <a:pPr algn="ctr"/>
            <a:r>
              <a:rPr lang="cs-CZ" dirty="0" smtClean="0"/>
              <a:t> míří k uživatelům.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9842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Plaketa 7"/>
          <p:cNvSpPr/>
          <p:nvPr/>
        </p:nvSpPr>
        <p:spPr>
          <a:xfrm rot="2405320">
            <a:off x="7085951" y="4165562"/>
            <a:ext cx="413629" cy="373488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 rot="1803611">
            <a:off x="9339352" y="4416561"/>
            <a:ext cx="293333" cy="136967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 rot="2144744">
            <a:off x="5595518" y="4397029"/>
            <a:ext cx="209878" cy="176032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aketa 11"/>
          <p:cNvSpPr/>
          <p:nvPr/>
        </p:nvSpPr>
        <p:spPr>
          <a:xfrm>
            <a:off x="9649853" y="4087340"/>
            <a:ext cx="231770" cy="264966"/>
          </a:xfrm>
          <a:prstGeom prst="plaqu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8268237" y="15008"/>
            <a:ext cx="3981705" cy="1827454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Nejčastější využití černého uhlí </a:t>
            </a:r>
          </a:p>
          <a:p>
            <a:pPr algn="ctr"/>
            <a:r>
              <a:rPr lang="cs-CZ" dirty="0" smtClean="0"/>
              <a:t>je jeho výhřevnost…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570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Příroda a 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</a:t>
            </a:r>
            <a:r>
              <a:rPr lang="cs-CZ" dirty="0" smtClean="0"/>
              <a:t>dozvídají, </a:t>
            </a:r>
            <a:r>
              <a:rPr lang="cs-CZ" dirty="0" smtClean="0"/>
              <a:t>odkud se bere teplo v jejich domovech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Sociální informovanost, rozvoj pozornosti, soustředění a jazykových dovedností.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pouze jako výkladový </a:t>
            </a:r>
            <a:r>
              <a:rPr lang="cs-CZ" dirty="0" smtClean="0"/>
              <a:t>(obrazový) </a:t>
            </a:r>
            <a:r>
              <a:rPr lang="cs-CZ" dirty="0" smtClean="0"/>
              <a:t>podklad pro informace o hornictví a přírodním bohatství.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(např. poznatky o přírodě živé i neživé, o přírodních jevech a dějích, o lidech a jejich životě, o kultuře či technice) </a:t>
            </a:r>
            <a:endParaRPr lang="cs-CZ" dirty="0" smtClean="0"/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360</Words>
  <Application>Microsoft Office PowerPoint</Application>
  <PresentationFormat>Vlastní</PresentationFormat>
  <Paragraphs>62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Jak uhlík přišel na svět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Příroda a lidé kolem nás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2015-06-27T18:06:36Z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