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9"/>
  </p:notesMasterIdLst>
  <p:handoutMasterIdLst>
    <p:handoutMasterId r:id="rId20"/>
  </p:handoutMasterIdLst>
  <p:sldIdLst>
    <p:sldId id="272" r:id="rId3"/>
    <p:sldId id="282" r:id="rId4"/>
    <p:sldId id="289" r:id="rId5"/>
    <p:sldId id="284" r:id="rId6"/>
    <p:sldId id="285" r:id="rId7"/>
    <p:sldId id="286" r:id="rId8"/>
    <p:sldId id="287" r:id="rId9"/>
    <p:sldId id="288" r:id="rId10"/>
    <p:sldId id="283" r:id="rId11"/>
    <p:sldId id="275" r:id="rId12"/>
    <p:sldId id="276" r:id="rId13"/>
    <p:sldId id="277" r:id="rId14"/>
    <p:sldId id="278" r:id="rId15"/>
    <p:sldId id="279" r:id="rId16"/>
    <p:sldId id="280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9E5"/>
    <a:srgbClr val="B662DC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70" d="100"/>
          <a:sy n="70" d="100"/>
        </p:scale>
        <p:origin x="-102" y="-18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30.6.2015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30.6.2015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09608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49838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6529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05348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53485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94144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28418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94634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54829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170092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85949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08686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840550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269796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93990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comments" Target="../comments/commen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microsoft.com/office/2007/relationships/hdphoto" Target="../media/hdphoto3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microsoft.com/office/2007/relationships/hdphoto" Target="../media/hdphoto5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microsoft.com/office/2007/relationships/hdphoto" Target="../media/hdphoto7.wdp"/><Relationship Id="rId5" Type="http://schemas.openxmlformats.org/officeDocument/2006/relationships/image" Target="../media/image14.png"/><Relationship Id="rId4" Type="http://schemas.microsoft.com/office/2007/relationships/hdphoto" Target="../media/hdphoto6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microsoft.com/office/2007/relationships/hdphoto" Target="../media/hdphoto7.wdp"/><Relationship Id="rId5" Type="http://schemas.openxmlformats.org/officeDocument/2006/relationships/image" Target="../media/image16.png"/><Relationship Id="rId4" Type="http://schemas.microsoft.com/office/2007/relationships/hdphoto" Target="../media/hdphoto8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microsoft.com/office/2007/relationships/hdphoto" Target="../media/hdphoto7.wdp"/><Relationship Id="rId5" Type="http://schemas.openxmlformats.org/officeDocument/2006/relationships/image" Target="../media/image18.png"/><Relationship Id="rId4" Type="http://schemas.microsoft.com/office/2007/relationships/hdphoto" Target="../media/hdphoto9.wdp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1164297"/>
            <a:ext cx="9601200" cy="1241446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B662DC"/>
                </a:solidFill>
                <a:latin typeface="Bookman Old Style"/>
                <a:ea typeface="Cambria Math" panose="02040503050406030204" pitchFamily="18" charset="0"/>
              </a:rPr>
              <a:t>PAVOUČÍ NOHY</a:t>
            </a:r>
            <a:endParaRPr lang="cs-CZ" b="1" i="0" dirty="0">
              <a:solidFill>
                <a:srgbClr val="B662DC"/>
              </a:solidFill>
              <a:latin typeface="Bookman Old Style"/>
              <a:ea typeface="Cambria Math" panose="02040503050406030204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24410" y="2545924"/>
            <a:ext cx="9601200" cy="914400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4000" b="1" i="0" baseline="0" dirty="0">
                <a:solidFill>
                  <a:srgbClr val="7030A0"/>
                </a:solidFill>
                <a:latin typeface="Bookman Old Style"/>
                <a:ea typeface="Cambria Math" panose="02040503050406030204" pitchFamily="18" charset="0"/>
              </a:rPr>
              <a:t>Vnímání</a:t>
            </a:r>
            <a:endParaRPr lang="cs-CZ" sz="4000" b="1" i="0" baseline="0" dirty="0">
              <a:solidFill>
                <a:srgbClr val="0000FF"/>
              </a:solidFill>
              <a:latin typeface="Bookman Old Style"/>
              <a:ea typeface="Cambria Math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03" b="89989" l="9988" r="93039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 flipV="1">
            <a:off x="854848" y="1777084"/>
            <a:ext cx="5030797" cy="2903633"/>
          </a:xfrm>
          <a:prstGeom prst="rect">
            <a:avLst/>
          </a:prstGeom>
        </p:spPr>
      </p:pic>
      <p:pic>
        <p:nvPicPr>
          <p:cNvPr id="5" name="Obrázek 4" descr="img086.jpg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1471" b="100000" l="0" r="88849">
                        <a14:backgroundMark x1="13651" y1="67249" x2="13651" y2="67249"/>
                        <a14:backgroundMark x1="80317" y1="80078" x2="80317" y2="80078"/>
                        <a14:backgroundMark x1="82619" y1="32391" x2="82619" y2="32391"/>
                        <a14:backgroundMark x1="82619" y1="32391" x2="82619" y2="323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6697695" y="1215649"/>
            <a:ext cx="3137030" cy="4026504"/>
          </a:xfrm>
          <a:prstGeom prst="rect">
            <a:avLst/>
          </a:prstGeom>
        </p:spPr>
      </p:pic>
      <p:sp>
        <p:nvSpPr>
          <p:cNvPr id="4" name="Ovál 3"/>
          <p:cNvSpPr/>
          <p:nvPr/>
        </p:nvSpPr>
        <p:spPr>
          <a:xfrm>
            <a:off x="11047927" y="396496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1047927" y="1660386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1047927" y="2924277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1047927" y="4188168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1047927" y="5452058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270455" y="206061"/>
            <a:ext cx="1339403" cy="1177935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45" b="98278" l="9988" r="89952">
                        <a14:foregroundMark x1="40496" y1="37890" x2="40496" y2="37890"/>
                        <a14:foregroundMark x1="44613" y1="37029" x2="44613" y2="37029"/>
                        <a14:backgroundMark x1="39709" y1="75350" x2="39709" y2="75350"/>
                        <a14:backgroundMark x1="82990" y1="31109" x2="82990" y2="32508"/>
                        <a14:backgroundMark x1="59988" y1="38751" x2="59988" y2="38751"/>
                        <a14:backgroundMark x1="26332" y1="78794" x2="26332" y2="78794"/>
                        <a14:backgroundMark x1="36199" y1="63832" x2="36199" y2="63832"/>
                        <a14:backgroundMark x1="30630" y1="61895" x2="62228" y2="92357"/>
                        <a14:backgroundMark x1="47639" y1="36491" x2="47639" y2="36491"/>
                        <a14:backgroundMark x1="39225" y1="38967" x2="39225" y2="38967"/>
                        <a14:backgroundMark x1="40799" y1="61895" x2="60291" y2="53391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0138" y="1297048"/>
            <a:ext cx="5613877" cy="3159043"/>
          </a:xfrm>
          <a:prstGeom prst="rect">
            <a:avLst/>
          </a:prstGeom>
        </p:spPr>
      </p:pic>
      <p:pic>
        <p:nvPicPr>
          <p:cNvPr id="5" name="Obrázek 4" descr="img086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772"/>
          <a:stretch>
            <a:fillRect/>
          </a:stretch>
        </p:blipFill>
        <p:spPr>
          <a:xfrm rot="5400000">
            <a:off x="6058532" y="528508"/>
            <a:ext cx="3137653" cy="4696122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1047927" y="393342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1047927" y="1660386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1047927" y="2924277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1047927" y="4188168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1047927" y="5452058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270455" y="206061"/>
            <a:ext cx="1339403" cy="1223493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692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5" name="Obrázek 4" descr="img086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7202398" y="1403631"/>
            <a:ext cx="2541794" cy="3472214"/>
          </a:xfrm>
          <a:prstGeom prst="rect">
            <a:avLst/>
          </a:prstGeom>
        </p:spPr>
      </p:pic>
      <p:sp>
        <p:nvSpPr>
          <p:cNvPr id="7" name="Zástupný symbol pro číslo snímku 2"/>
          <p:cNvSpPr txBox="1">
            <a:spLocks/>
          </p:cNvSpPr>
          <p:nvPr/>
        </p:nvSpPr>
        <p:spPr>
          <a:xfrm>
            <a:off x="10363200" y="65440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1047927" y="396496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1047927" y="1660386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1047927" y="2924277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1047927" y="4188168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1047927" y="5452058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 descr="img086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2499463" y="1298453"/>
            <a:ext cx="2541794" cy="3472214"/>
          </a:xfrm>
          <a:prstGeom prst="rect">
            <a:avLst/>
          </a:prstGeom>
        </p:spPr>
      </p:pic>
      <p:sp>
        <p:nvSpPr>
          <p:cNvPr id="18" name="Slunce 17"/>
          <p:cNvSpPr/>
          <p:nvPr/>
        </p:nvSpPr>
        <p:spPr>
          <a:xfrm>
            <a:off x="270455" y="218941"/>
            <a:ext cx="1339403" cy="118485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144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03" b="98278" l="9988" r="89952">
                        <a14:backgroundMark x1="73063" y1="49408" x2="74334" y2="58127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789" y="1323775"/>
            <a:ext cx="5073497" cy="2854847"/>
          </a:xfrm>
          <a:prstGeom prst="rect">
            <a:avLst/>
          </a:prstGeom>
        </p:spPr>
      </p:pic>
      <p:pic>
        <p:nvPicPr>
          <p:cNvPr id="5" name="Obrázek 4" descr="img086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5954082" y="931628"/>
            <a:ext cx="3109853" cy="425123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1047927" y="409375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1047927" y="1673265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1047927" y="2937156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1047927" y="4201047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1047927" y="5464937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270455" y="206062"/>
            <a:ext cx="1339403" cy="129625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819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39831" y1="31970" x2="58717" y2="32831"/>
                        <a14:foregroundMark x1="45097" y1="22605" x2="45097" y2="22605"/>
                        <a14:foregroundMark x1="49395" y1="21529" x2="49818" y2="21529"/>
                        <a14:backgroundMark x1="67312" y1="45533" x2="69976" y2="34230"/>
                        <a14:backgroundMark x1="45702" y1="49731" x2="45702" y2="49731"/>
                        <a14:backgroundMark x1="43302" y1="29086" x2="43302" y2="29086"/>
                        <a14:backgroundMark x1="52422" y1="29167" x2="53203" y2="29653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959" y="1310896"/>
            <a:ext cx="4929428" cy="2660451"/>
          </a:xfrm>
          <a:prstGeom prst="rect">
            <a:avLst/>
          </a:prstGeom>
        </p:spPr>
      </p:pic>
      <p:pic>
        <p:nvPicPr>
          <p:cNvPr id="4" name="Obrázek 3" descr="img085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449" t="-305"/>
          <a:stretch>
            <a:fillRect/>
          </a:stretch>
        </p:blipFill>
        <p:spPr>
          <a:xfrm rot="16200000">
            <a:off x="6320795" y="644207"/>
            <a:ext cx="2939850" cy="4232981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1047927" y="396495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1047927" y="1660386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1047927" y="2924277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1047927" y="4188168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1047927" y="5452058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270455" y="206062"/>
            <a:ext cx="1339403" cy="121061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1047927" y="396496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1047927" y="1660387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1047927" y="2924278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978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03" b="89989" l="9988" r="94613">
                        <a14:foregroundMark x1="60291" y1="46932" x2="60291" y2="46932"/>
                        <a14:foregroundMark x1="49031" y1="50592" x2="49031" y2="50592"/>
                        <a14:backgroundMark x1="65254" y1="46932" x2="65254" y2="46932"/>
                        <a14:backgroundMark x1="51877" y1="50269" x2="51877" y2="50269"/>
                        <a14:backgroundMark x1="36501" y1="71152" x2="36501" y2="71152"/>
                        <a14:backgroundMark x1="32869" y1="62110" x2="32869" y2="62110"/>
                        <a14:backgroundMark x1="39346" y1="59849" x2="39346" y2="59849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1341120" y="1594624"/>
            <a:ext cx="3930163" cy="2212142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1047927" y="396496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1047927" y="1660386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1047927" y="2924277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1047927" y="4188168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1047927" y="5452058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 descr="img085.jpg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989" b="97447" l="9874" r="98128">
                        <a14:foregroundMark x1="47075" y1="69220" x2="45110" y2="46549"/>
                        <a14:foregroundMark x1="52410" y1="90685" x2="52410" y2="90685"/>
                        <a14:foregroundMark x1="53720" y1="86308" x2="48432" y2="843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6471637" y="667751"/>
            <a:ext cx="2353541" cy="3924493"/>
          </a:xfrm>
          <a:prstGeom prst="rect">
            <a:avLst/>
          </a:prstGeom>
        </p:spPr>
      </p:pic>
      <p:sp>
        <p:nvSpPr>
          <p:cNvPr id="13" name="Slunce 12"/>
          <p:cNvSpPr/>
          <p:nvPr/>
        </p:nvSpPr>
        <p:spPr>
          <a:xfrm>
            <a:off x="270455" y="206062"/>
            <a:ext cx="1339403" cy="110483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382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260" b="100000" l="9988" r="89952">
                        <a14:foregroundMark x1="36320" y1="33046" x2="49395" y2="30786"/>
                        <a14:foregroundMark x1="53814" y1="24650" x2="59383" y2="7104"/>
                        <a14:foregroundMark x1="63499" y1="6243" x2="69370" y2="14747"/>
                        <a14:foregroundMark x1="59988" y1="7966" x2="63801" y2="6566"/>
                        <a14:backgroundMark x1="29177" y1="55974" x2="91586" y2="99677"/>
                        <a14:backgroundMark x1="59685" y1="25404" x2="90012" y2="77395"/>
                        <a14:backgroundMark x1="27300" y1="66954" x2="40981" y2="96555"/>
                        <a14:backgroundMark x1="61622" y1="19231" x2="61622" y2="19231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131" y="1722314"/>
            <a:ext cx="5043646" cy="292305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1047927" y="396496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1047927" y="1660386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1047927" y="2924277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1047927" y="4188168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1047927" y="5452058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lunce 13"/>
          <p:cNvSpPr/>
          <p:nvPr/>
        </p:nvSpPr>
        <p:spPr>
          <a:xfrm>
            <a:off x="270455" y="206061"/>
            <a:ext cx="1339403" cy="1223493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 descr="img085.jpg"/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0862" b="99459" l="53245" r="97380">
                        <a14:foregroundMark x1="84684" y1="71862" x2="84684" y2="71862"/>
                        <a14:foregroundMark x1="71362" y1="56561" x2="71362" y2="56561"/>
                        <a14:backgroundMark x1="83212" y1="70509" x2="83212" y2="70509"/>
                        <a14:backgroundMark x1="84462" y1="76207" x2="84462" y2="76207"/>
                        <a14:backgroundMark x1="67614" y1="70209" x2="67614" y2="70209"/>
                      </a14:backgroundRemoval>
                    </a14:imgEffect>
                  </a14:imgLayer>
                </a14:imgProps>
              </a:ext>
            </a:extLst>
          </a:blip>
          <a:srcRect l="50747" t="47124"/>
          <a:stretch/>
        </p:blipFill>
        <p:spPr>
          <a:xfrm rot="16200000">
            <a:off x="6443546" y="913611"/>
            <a:ext cx="3047196" cy="4540459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1074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60" b="100000" l="9988" r="89952">
                        <a14:backgroundMark x1="41283" y1="95479" x2="41283" y2="95479"/>
                        <a14:backgroundMark x1="60956" y1="89559" x2="60956" y2="89559"/>
                        <a14:backgroundMark x1="65557" y1="78256" x2="65557" y2="78256"/>
                        <a14:backgroundMark x1="29056" y1="94618" x2="29056" y2="94618"/>
                      </a14:backgroundRemoval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1042102" y="1660386"/>
            <a:ext cx="4560207" cy="2565117"/>
          </a:xfrm>
          <a:prstGeom prst="rect">
            <a:avLst/>
          </a:prstGeom>
        </p:spPr>
      </p:pic>
      <p:pic>
        <p:nvPicPr>
          <p:cNvPr id="6" name="Obrázek 5" descr="img085.jpg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963" b="89952" l="9965" r="99073">
                        <a14:backgroundMark x1="33217" y1="3839" x2="33217" y2="3839"/>
                        <a14:backgroundMark x1="46273" y1="57832" x2="46273" y2="57832"/>
                        <a14:backgroundMark x1="45655" y1="61925" x2="45655" y2="619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-477"/>
          <a:stretch>
            <a:fillRect/>
          </a:stretch>
        </p:blipFill>
        <p:spPr>
          <a:xfrm rot="5400000">
            <a:off x="6495981" y="1046702"/>
            <a:ext cx="2831794" cy="385820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1047927" y="396496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1047927" y="1660386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1047927" y="2924277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1047927" y="4188168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1047927" y="5452058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282247" y="206062"/>
            <a:ext cx="1339403" cy="1236372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070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snaží dopočítat chybějící nohy pavouka </a:t>
            </a:r>
            <a:r>
              <a:rPr lang="cs-CZ" dirty="0" smtClean="0"/>
              <a:t>(tedy </a:t>
            </a:r>
            <a:r>
              <a:rPr lang="cs-CZ" dirty="0" smtClean="0"/>
              <a:t>do </a:t>
            </a:r>
            <a:r>
              <a:rPr lang="cs-CZ" dirty="0" smtClean="0"/>
              <a:t>osmi)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Podpora </a:t>
            </a:r>
            <a:r>
              <a:rPr lang="cs-CZ" dirty="0" err="1" smtClean="0"/>
              <a:t>předmatematické</a:t>
            </a:r>
            <a:r>
              <a:rPr lang="cs-CZ" dirty="0" smtClean="0"/>
              <a:t> gramotnosti, vnímání a postřehu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je zobrazen pavouk s neúplným počtem nožiček. Děti klikají </a:t>
            </a:r>
            <a:r>
              <a:rPr lang="cs-CZ" dirty="0" smtClean="0"/>
              <a:t>na </a:t>
            </a:r>
            <a:r>
              <a:rPr lang="cs-CZ" dirty="0" smtClean="0"/>
              <a:t>tečky zobrazené po pravé straně shora dolů. Správný počet se zobrazuje zelenou barvou, špatný červenou.</a:t>
            </a:r>
          </a:p>
          <a:p>
            <a:r>
              <a:rPr lang="cs-CZ" dirty="0" smtClean="0"/>
              <a:t>Pro kontrolu je možné kliknout na sluníčko, které zobrazí správného pavouka</a:t>
            </a:r>
          </a:p>
          <a:p>
            <a:r>
              <a:rPr lang="cs-CZ" dirty="0" smtClean="0"/>
              <a:t>Při využití interaktivní </a:t>
            </a:r>
            <a:r>
              <a:rPr lang="cs-CZ" dirty="0" smtClean="0"/>
              <a:t>tužky </a:t>
            </a:r>
            <a:r>
              <a:rPr lang="cs-CZ" dirty="0" smtClean="0"/>
              <a:t>mohou děti pavoukovi nožky domalovat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využívají magnetickou </a:t>
            </a:r>
            <a:r>
              <a:rPr lang="cs-CZ" dirty="0" smtClean="0"/>
              <a:t>tabulku, </a:t>
            </a:r>
            <a:r>
              <a:rPr lang="cs-CZ" dirty="0" smtClean="0"/>
              <a:t>na kterou připevňují správný počet magnetek při počítání do osmi.</a:t>
            </a:r>
          </a:p>
          <a:p>
            <a:r>
              <a:rPr lang="cs-CZ" dirty="0" smtClean="0"/>
              <a:t>Je možno využít i fix a totéž znázorňovat puntíky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Orientovat se v číselné řadě 1 – 10, vyjmenovat ji, porovnat, že 5 je více     než 4, chápat číslo jako počet prvků</a:t>
            </a:r>
          </a:p>
          <a:p>
            <a:r>
              <a:rPr lang="cs-CZ" dirty="0"/>
              <a:t>Posoudit početnost dvou souborů a určit počet do 6 (např. o kolik je více a o kolik je méně, kde je stejně)</a:t>
            </a:r>
          </a:p>
          <a:p>
            <a:r>
              <a:rPr lang="cs-CZ" dirty="0"/>
              <a:t>chápat jednoduché souvislosti, nacházet znaky společné a rozdílné, porovnat, dle společných či rozdílných znaků </a:t>
            </a:r>
            <a:endParaRPr lang="cs-CZ" dirty="0" smtClean="0"/>
          </a:p>
          <a:p>
            <a:r>
              <a:rPr lang="cs-CZ" dirty="0"/>
              <a:t>Rozlišovat a používat základní </a:t>
            </a:r>
            <a:r>
              <a:rPr lang="cs-CZ"/>
              <a:t>prostorové </a:t>
            </a:r>
            <a:r>
              <a:rPr lang="cs-CZ" smtClean="0"/>
              <a:t>pojmy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305</Words>
  <Application>Microsoft Office PowerPoint</Application>
  <PresentationFormat>Vlastní</PresentationFormat>
  <Paragraphs>76</Paragraphs>
  <Slides>16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Sheer Green 16x9</vt:lpstr>
      <vt:lpstr>PAVOUČÍ NOHY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PAVOUČÍ NOHY</dc:title>
  <dc:creator/>
  <cp:lastModifiedBy/>
  <cp:revision>12</cp:revision>
  <dcterms:created xsi:type="dcterms:W3CDTF">2014-08-05T12:38:58Z</dcterms:created>
  <dcterms:modified xsi:type="dcterms:W3CDTF">2015-06-30T14:09:52Z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