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2" r:id="rId4"/>
    <p:sldId id="283" r:id="rId5"/>
    <p:sldId id="286" r:id="rId6"/>
    <p:sldId id="291" r:id="rId7"/>
    <p:sldId id="294" r:id="rId8"/>
    <p:sldId id="287" r:id="rId9"/>
    <p:sldId id="290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AEB"/>
    <a:srgbClr val="FBF5E2"/>
    <a:srgbClr val="FEF7F0"/>
    <a:srgbClr val="FEF1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2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6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8973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comments" Target="../comments/comment1.xml"/><Relationship Id="rId10" Type="http://schemas.openxmlformats.org/officeDocument/2006/relationships/image" Target="../media/image10.png"/><Relationship Id="rId4" Type="http://schemas.openxmlformats.org/officeDocument/2006/relationships/slide" Target="slide1.xml"/><Relationship Id="rId9" Type="http://schemas.openxmlformats.org/officeDocument/2006/relationships/image" Target="../media/image9.png"/><Relationship Id="rId1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slide" Target="slide5.xml"/><Relationship Id="rId9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3.xml"/><Relationship Id="rId5" Type="http://schemas.openxmlformats.org/officeDocument/2006/relationships/image" Target="../media/image13.png"/><Relationship Id="rId4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1.xml"/><Relationship Id="rId7" Type="http://schemas.openxmlformats.org/officeDocument/2006/relationships/slide" Target="slide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slide" Target="slide5.xml"/><Relationship Id="rId4" Type="http://schemas.openxmlformats.org/officeDocument/2006/relationships/image" Target="../media/image11.png"/><Relationship Id="rId9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8.jpeg"/><Relationship Id="rId7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slide" Target="slide1.xml"/><Relationship Id="rId9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comments" Target="../comments/comment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slide" Target="slide1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958788"/>
            <a:ext cx="9601200" cy="1750617"/>
          </a:xfrm>
        </p:spPr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44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Záchranné složky</a:t>
            </a:r>
            <a:endParaRPr lang="cs-CZ" sz="44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800" dirty="0" err="1" smtClean="0"/>
              <a:t>ZDRaví</a:t>
            </a:r>
            <a:r>
              <a:rPr lang="cs-CZ" sz="2800" dirty="0" smtClean="0"/>
              <a:t> a bezpečí</a:t>
            </a:r>
            <a:endParaRPr lang="cs-CZ" sz="280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9280478" y="0"/>
            <a:ext cx="2911522" cy="1514901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176" y="2286366"/>
            <a:ext cx="1197369" cy="1900111"/>
          </a:xfrm>
          <a:prstGeom prst="rect">
            <a:avLst/>
          </a:prstGeom>
        </p:spPr>
      </p:pic>
      <p:pic>
        <p:nvPicPr>
          <p:cNvPr id="15" name="Obrázek 1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423" y="2298413"/>
            <a:ext cx="1072332" cy="193684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288" y="4135381"/>
            <a:ext cx="1083666" cy="2208716"/>
          </a:xfrm>
          <a:prstGeom prst="rect">
            <a:avLst/>
          </a:prstGeom>
        </p:spPr>
      </p:pic>
      <p:pic>
        <p:nvPicPr>
          <p:cNvPr id="18" name="Obrázek 1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195" y="117308"/>
            <a:ext cx="1046904" cy="1861470"/>
          </a:xfrm>
          <a:prstGeom prst="rect">
            <a:avLst/>
          </a:prstGeom>
        </p:spPr>
      </p:pic>
      <p:pic>
        <p:nvPicPr>
          <p:cNvPr id="19" name="Obrázek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081" y="2392746"/>
            <a:ext cx="860442" cy="171833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667" y="4177509"/>
            <a:ext cx="1208872" cy="210957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328" y="4449776"/>
            <a:ext cx="1048793" cy="1894321"/>
          </a:xfrm>
          <a:prstGeom prst="rect">
            <a:avLst/>
          </a:prstGeom>
        </p:spPr>
      </p:pic>
      <p:pic>
        <p:nvPicPr>
          <p:cNvPr id="22" name="Obrázek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429" y="193031"/>
            <a:ext cx="1058838" cy="1874087"/>
          </a:xfrm>
          <a:prstGeom prst="rect">
            <a:avLst/>
          </a:prstGeom>
        </p:spPr>
      </p:pic>
      <p:pic>
        <p:nvPicPr>
          <p:cNvPr id="26" name="Obrázek 25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3581" b="99361" l="3791" r="957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825" y="193031"/>
            <a:ext cx="1136906" cy="210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9280478" y="0"/>
            <a:ext cx="2911522" cy="1514901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614" y="2883515"/>
            <a:ext cx="1756451" cy="3252688"/>
          </a:xfrm>
          <a:prstGeom prst="rect">
            <a:avLst/>
          </a:prstGeom>
        </p:spPr>
      </p:pic>
      <p:pic>
        <p:nvPicPr>
          <p:cNvPr id="7" name="Obrázek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899" y="0"/>
            <a:ext cx="1864815" cy="3315774"/>
          </a:xfrm>
          <a:prstGeom prst="rect">
            <a:avLst/>
          </a:prstGeom>
        </p:spPr>
      </p:pic>
      <p:pic>
        <p:nvPicPr>
          <p:cNvPr id="8" name="Obrázek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145" y="3017767"/>
            <a:ext cx="1858261" cy="3289024"/>
          </a:xfrm>
          <a:prstGeom prst="rect">
            <a:avLst/>
          </a:prstGeom>
        </p:spPr>
      </p:pic>
      <p:pic>
        <p:nvPicPr>
          <p:cNvPr id="10" name="Obrázek 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93" y="0"/>
            <a:ext cx="6148510" cy="642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8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93" y="0"/>
            <a:ext cx="6148510" cy="6421152"/>
          </a:xfrm>
          <a:prstGeom prst="rect">
            <a:avLst/>
          </a:prstGeom>
        </p:spPr>
      </p:pic>
      <p:pic>
        <p:nvPicPr>
          <p:cNvPr id="11" name="Obrázek 1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439" y="-151775"/>
            <a:ext cx="3448065" cy="638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1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564" y="2872603"/>
            <a:ext cx="2180318" cy="3459958"/>
          </a:xfrm>
          <a:prstGeom prst="rect">
            <a:avLst/>
          </a:prstGeom>
        </p:spPr>
      </p:pic>
      <p:pic>
        <p:nvPicPr>
          <p:cNvPr id="10" name="Obrázek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722" y="0"/>
            <a:ext cx="2075653" cy="3673796"/>
          </a:xfrm>
          <a:prstGeom prst="rect">
            <a:avLst/>
          </a:prstGeom>
        </p:spPr>
      </p:pic>
      <p:pic>
        <p:nvPicPr>
          <p:cNvPr id="11" name="Obrázek 1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06" y="204572"/>
            <a:ext cx="6968436" cy="2879822"/>
          </a:xfrm>
          <a:prstGeom prst="rect">
            <a:avLst/>
          </a:prstGeom>
        </p:spPr>
      </p:pic>
      <p:pic>
        <p:nvPicPr>
          <p:cNvPr id="12" name="Obrázek 1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357" y="2648605"/>
            <a:ext cx="2083799" cy="424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64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1701"/>
            <a:ext cx="7595324" cy="313889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997" y="185769"/>
            <a:ext cx="2967224" cy="604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583" y="1179590"/>
            <a:ext cx="5453417" cy="4474078"/>
          </a:xfrm>
          <a:prstGeom prst="rect">
            <a:avLst/>
          </a:prstGeom>
        </p:spPr>
      </p:pic>
      <p:pic>
        <p:nvPicPr>
          <p:cNvPr id="13" name="Obrázek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048" y="427303"/>
            <a:ext cx="2039337" cy="368345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386" y="1672778"/>
            <a:ext cx="2352990" cy="4249951"/>
          </a:xfrm>
          <a:prstGeom prst="rect">
            <a:avLst/>
          </a:prstGeom>
        </p:spPr>
      </p:pic>
      <p:pic>
        <p:nvPicPr>
          <p:cNvPr id="16" name="Obrázek 1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64" y="2562285"/>
            <a:ext cx="1778377" cy="355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4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rId2" action="ppaction://hlinksldjump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753" y="233464"/>
            <a:ext cx="5041459" cy="4136100"/>
          </a:xfrm>
          <a:prstGeom prst="rect">
            <a:avLst/>
          </a:prstGeom>
        </p:spPr>
      </p:pic>
      <p:pic>
        <p:nvPicPr>
          <p:cNvPr id="9" name="Obrázek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5" y="233464"/>
            <a:ext cx="3098041" cy="61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29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Já, ty, my a bezpečnost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seznamujeme zábavnou formou se složkami záchranného systému.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rozeznají profese záchranného systému.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 seznamujeme  s jednotlivými profesemi záchranného systému. Představujeme uniformy, </a:t>
            </a:r>
            <a:r>
              <a:rPr lang="cs-CZ" dirty="0" smtClean="0"/>
              <a:t>pomůcky, dopravní </a:t>
            </a:r>
            <a:r>
              <a:rPr lang="cs-CZ" dirty="0" smtClean="0"/>
              <a:t>prostředky a snažíme se vést děti k </a:t>
            </a:r>
            <a:r>
              <a:rPr lang="cs-CZ" dirty="0" smtClean="0"/>
              <a:t>úvaze, </a:t>
            </a:r>
            <a:r>
              <a:rPr lang="cs-CZ" dirty="0" smtClean="0"/>
              <a:t>v jakých situacích jsou tyto profese uplatněny.</a:t>
            </a:r>
          </a:p>
          <a:p>
            <a:r>
              <a:rPr lang="cs-CZ" dirty="0" smtClean="0"/>
              <a:t>Na snímcích </a:t>
            </a:r>
            <a:r>
              <a:rPr lang="cs-CZ" dirty="0"/>
              <a:t>3</a:t>
            </a:r>
            <a:r>
              <a:rPr lang="cs-CZ" dirty="0" smtClean="0"/>
              <a:t> – </a:t>
            </a:r>
            <a:r>
              <a:rPr lang="cs-CZ" dirty="0"/>
              <a:t>8</a:t>
            </a:r>
            <a:r>
              <a:rPr lang="cs-CZ" dirty="0" smtClean="0"/>
              <a:t> mají děti za úkol přiřadit k různým životním situacím správnou profesi vylučovací metodou.</a:t>
            </a:r>
          </a:p>
          <a:p>
            <a:r>
              <a:rPr lang="cs-CZ" dirty="0" smtClean="0"/>
              <a:t>Za pomoci animačních efektů a aktivační události mají děti k dispozici zpětnou vazbu, zda odpověděly správně.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mají k dispozici magnetickou tabulku, </a:t>
            </a:r>
            <a:r>
              <a:rPr lang="cs-CZ" dirty="0" err="1" smtClean="0"/>
              <a:t>zalaminované</a:t>
            </a:r>
            <a:r>
              <a:rPr lang="cs-CZ" dirty="0" smtClean="0"/>
              <a:t> obrázky pomůcek k jednotlivým profesím.</a:t>
            </a:r>
          </a:p>
          <a:p>
            <a:r>
              <a:rPr lang="cs-CZ" dirty="0" smtClean="0"/>
              <a:t>U snímku 2 děti vyhledávají správné pomůcky a připínají na magnetickou tabulku.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Mít povědomí o některých způsobech ochrany zdraví a bezpečí </a:t>
            </a:r>
          </a:p>
          <a:p>
            <a:r>
              <a:rPr lang="cs-CZ" dirty="0"/>
              <a:t>Uvědomovat si, co je nebezpečné</a:t>
            </a:r>
          </a:p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Pojmenovat většinu toho, čím je obklopeno</a:t>
            </a:r>
          </a:p>
          <a:p>
            <a:r>
              <a:rPr lang="cs-CZ" dirty="0"/>
              <a:t>Sledovat a zachytit hlavní myšlenku příběhu, vyslechnutý příběh převyprávět samostatně, věcně správně, popř. pokračovat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293</Words>
  <Application>Microsoft Office PowerPoint</Application>
  <PresentationFormat>Vlastní</PresentationFormat>
  <Paragraphs>55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Záchranné složky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Já, ty, my a bezpečnost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2015-06-30T14:36:00Z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