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5" r:id="rId7"/>
    <p:sldId id="286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comments" Target="../comments/comment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12.jpeg"/><Relationship Id="rId7" Type="http://schemas.openxmlformats.org/officeDocument/2006/relationships/image" Target="../media/image1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600" dirty="0" smtClean="0">
                <a:solidFill>
                  <a:srgbClr val="FFC000"/>
                </a:solidFill>
                <a:latin typeface="Britannic Bold" panose="020B0903060703020204" pitchFamily="34" charset="0"/>
              </a:rPr>
              <a:t>Dobroty z vajec</a:t>
            </a:r>
            <a:endParaRPr lang="cs-CZ" sz="6600" b="0" i="0" dirty="0">
              <a:solidFill>
                <a:srgbClr val="FFC000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podoblast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037" b="89994" l="6094" r="899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963" y="584530"/>
            <a:ext cx="3736295" cy="28022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277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376" y="4013060"/>
            <a:ext cx="2324198" cy="17431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50" r="982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5488" y="4236382"/>
            <a:ext cx="2233126" cy="167484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32287">
            <a:off x="6426705" y="469421"/>
            <a:ext cx="4415380" cy="3311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997" y="497927"/>
            <a:ext cx="3219249" cy="24144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4817" y="497926"/>
            <a:ext cx="3219249" cy="24144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068" y="3635809"/>
            <a:ext cx="4098408" cy="3073807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>
            <a:off x="4430332" y="1712891"/>
            <a:ext cx="2150772" cy="12878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16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643" y="579549"/>
            <a:ext cx="3447313" cy="25854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0691" y="579549"/>
            <a:ext cx="3557810" cy="26683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676" y="3569488"/>
            <a:ext cx="4216561" cy="3162422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4975437" y="2021984"/>
            <a:ext cx="2150772" cy="12878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16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115" y="230668"/>
            <a:ext cx="3396671" cy="25475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34" y="158352"/>
            <a:ext cx="3493093" cy="2619820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3005208" y="3257443"/>
            <a:ext cx="5073674" cy="2869257"/>
            <a:chOff x="2762766" y="3193049"/>
            <a:chExt cx="5073674" cy="2869257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62766" y="4784386"/>
              <a:ext cx="1703893" cy="1277920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99939" l="1410" r="8995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49479" y="3193049"/>
              <a:ext cx="3786961" cy="2840221"/>
            </a:xfrm>
            <a:prstGeom prst="rect">
              <a:avLst/>
            </a:prstGeom>
          </p:spPr>
        </p:pic>
      </p:grpSp>
      <p:cxnSp>
        <p:nvCxnSpPr>
          <p:cNvPr id="8" name="Přímá spojnice se šipkou 7"/>
          <p:cNvCxnSpPr/>
          <p:nvPr/>
        </p:nvCxnSpPr>
        <p:spPr>
          <a:xfrm>
            <a:off x="4466659" y="1455384"/>
            <a:ext cx="2150772" cy="12878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16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850" y="532820"/>
            <a:ext cx="1703893" cy="12779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850" y="2612447"/>
            <a:ext cx="1703893" cy="12779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850" y="4692074"/>
            <a:ext cx="1703893" cy="12779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869" y="532820"/>
            <a:ext cx="1703893" cy="12779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869" y="4692074"/>
            <a:ext cx="1703893" cy="12779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939" l="1410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8268" y="2482480"/>
            <a:ext cx="2050470" cy="1537853"/>
          </a:xfrm>
          <a:prstGeom prst="rect">
            <a:avLst/>
          </a:prstGeom>
        </p:spPr>
      </p:pic>
      <p:sp>
        <p:nvSpPr>
          <p:cNvPr id="10" name="Ovál 9"/>
          <p:cNvSpPr/>
          <p:nvPr/>
        </p:nvSpPr>
        <p:spPr>
          <a:xfrm>
            <a:off x="206062" y="667346"/>
            <a:ext cx="965915" cy="927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01900" y="2787767"/>
            <a:ext cx="965915" cy="927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84416" y="4908188"/>
            <a:ext cx="965915" cy="927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970556" y="647635"/>
            <a:ext cx="965915" cy="927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970555" y="2787767"/>
            <a:ext cx="965915" cy="927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970554" y="4726390"/>
            <a:ext cx="965915" cy="927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16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různými variantami zpracování vajec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Dokáže rozpoznat rozdíl mezi pojmy vařené, smažené.</a:t>
            </a:r>
          </a:p>
          <a:p>
            <a:r>
              <a:rPr lang="cs-CZ" dirty="0" smtClean="0"/>
              <a:t>Dokáže využít potraviny pro osobní zpracování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se seznamujeme s obsahem vaječné skořápky, diskutujeme a prakticky hodnotíme rozdíl mezi žloutkem </a:t>
            </a:r>
            <a:r>
              <a:rPr lang="cs-CZ" dirty="0" smtClean="0"/>
              <a:t>a </a:t>
            </a:r>
            <a:r>
              <a:rPr lang="cs-CZ" dirty="0" smtClean="0"/>
              <a:t>bílkem.</a:t>
            </a:r>
          </a:p>
          <a:p>
            <a:r>
              <a:rPr lang="cs-CZ" dirty="0" smtClean="0"/>
              <a:t>Číslo č. 3 – 5 představujeme různé možnosti zpracování vajíček </a:t>
            </a:r>
            <a:r>
              <a:rPr lang="cs-CZ" dirty="0" smtClean="0"/>
              <a:t>(klikáním </a:t>
            </a:r>
            <a:r>
              <a:rPr lang="cs-CZ" dirty="0" smtClean="0"/>
              <a:t>se zobrazují další obrázky 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smtClean="0"/>
              <a:t>vždy </a:t>
            </a:r>
            <a:r>
              <a:rPr lang="cs-CZ" dirty="0" smtClean="0"/>
              <a:t>tři na </a:t>
            </a:r>
            <a:r>
              <a:rPr lang="cs-CZ" dirty="0" smtClean="0"/>
              <a:t>snímku)</a:t>
            </a:r>
            <a:endParaRPr lang="cs-CZ" dirty="0" smtClean="0"/>
          </a:p>
          <a:p>
            <a:r>
              <a:rPr lang="cs-CZ" dirty="0" smtClean="0"/>
              <a:t>Snímek č. 6 je testovací, kdy se děti snaží přiřadit dvojice, které k sobě patří. Používají pro spojení pero, které je součástí PP. Jako kontrola slouží tečky, které jsou u obrázků. Kliknutím se přebarví na jinou barvu.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  <a:endParaRPr lang="cs-CZ" dirty="0" smtClean="0"/>
          </a:p>
          <a:p>
            <a:r>
              <a:rPr lang="cs-CZ" dirty="0"/>
              <a:t>Jednoduchý problém vyřešit samostatně i ve spolupráci s kamarády, </a:t>
            </a:r>
          </a:p>
          <a:p>
            <a:r>
              <a:rPr lang="cs-CZ" dirty="0"/>
              <a:t>Projevovat zájem o nové věci, dotazovat se při neporozumění, zkoušet, experimentovat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315</Words>
  <Application>Microsoft Office PowerPoint</Application>
  <PresentationFormat>Vlastní</PresentationFormat>
  <Paragraphs>49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Dobroty z vajec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dovednost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2015-06-30T14:39:38Z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