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95" r:id="rId4"/>
    <p:sldId id="286" r:id="rId5"/>
    <p:sldId id="291" r:id="rId6"/>
    <p:sldId id="288" r:id="rId7"/>
    <p:sldId id="292" r:id="rId8"/>
    <p:sldId id="293" r:id="rId9"/>
    <p:sldId id="296" r:id="rId10"/>
    <p:sldId id="297" r:id="rId11"/>
    <p:sldId id="275" r:id="rId12"/>
    <p:sldId id="276" r:id="rId13"/>
    <p:sldId id="277" r:id="rId14"/>
    <p:sldId id="278" r:id="rId15"/>
    <p:sldId id="290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0" d="100"/>
          <a:sy n="60" d="100"/>
        </p:scale>
        <p:origin x="-462" y="-3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111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Život pod/nad zemí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Prostorová orientace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66" t="4377" r="19318"/>
          <a:stretch/>
        </p:blipFill>
        <p:spPr>
          <a:xfrm rot="5400000">
            <a:off x="-1306234" y="67982"/>
            <a:ext cx="8795306" cy="618283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3" name="Obdélník 2"/>
          <p:cNvSpPr/>
          <p:nvPr/>
        </p:nvSpPr>
        <p:spPr>
          <a:xfrm>
            <a:off x="6182838" y="0"/>
            <a:ext cx="6009161" cy="685800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I když se ti to nemusí zdát, naše zem je kulatá. </a:t>
            </a: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Její povrch se skládá z vody a pevniny.</a:t>
            </a: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 Jakou barvu má na obrázku naší země </a:t>
            </a:r>
            <a:r>
              <a:rPr lang="cs-CZ" sz="3600" dirty="0" smtClean="0">
                <a:solidFill>
                  <a:schemeClr val="tx1"/>
                </a:solidFill>
              </a:rPr>
              <a:t>voda?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392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1" r="9943"/>
          <a:stretch/>
        </p:blipFill>
        <p:spPr>
          <a:xfrm rot="5400000">
            <a:off x="-800100" y="800099"/>
            <a:ext cx="6858000" cy="525780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6" name="Obdélník 5"/>
          <p:cNvSpPr/>
          <p:nvPr/>
        </p:nvSpPr>
        <p:spPr>
          <a:xfrm>
            <a:off x="6125193" y="-1"/>
            <a:ext cx="6009161" cy="685800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I pod zemí existuje život, který my lidé na zemi potřebujeme, nebo využíváme.</a:t>
            </a:r>
          </a:p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57802" y="-2"/>
            <a:ext cx="6934198" cy="685800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Například tento strom.</a:t>
            </a:r>
          </a:p>
          <a:p>
            <a:pPr algn="ctr"/>
            <a:endParaRPr lang="cs-CZ" sz="3600" dirty="0" smtClean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Proč potřebuje zem?</a:t>
            </a:r>
          </a:p>
          <a:p>
            <a:pPr algn="ctr"/>
            <a:endParaRPr lang="cs-CZ" sz="3600" dirty="0" smtClean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Proč my potřebujeme strom?</a:t>
            </a:r>
          </a:p>
          <a:p>
            <a:pPr algn="ctr"/>
            <a:endParaRPr lang="cs-CZ" sz="3600" dirty="0" smtClean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Proč strom potřebuje kořeny?</a:t>
            </a:r>
          </a:p>
          <a:p>
            <a:pPr algn="ctr"/>
            <a:endParaRPr lang="cs-CZ" sz="3600" dirty="0" smtClean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Co by se stalo, kdyby o kořeny přišel ?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" r="41043"/>
          <a:stretch/>
        </p:blipFill>
        <p:spPr>
          <a:xfrm rot="5400000">
            <a:off x="-15666" y="-522658"/>
            <a:ext cx="5454707" cy="5423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700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8" r="36932"/>
          <a:stretch/>
        </p:blipFill>
        <p:spPr>
          <a:xfrm rot="5400000">
            <a:off x="5352723" y="-11585"/>
            <a:ext cx="6858000" cy="688116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5" name="Obdélník 4"/>
          <p:cNvSpPr/>
          <p:nvPr/>
        </p:nvSpPr>
        <p:spPr>
          <a:xfrm>
            <a:off x="0" y="-1"/>
            <a:ext cx="5310830" cy="6858001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Po zemí je tma,</a:t>
            </a: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 zima a vlhko.</a:t>
            </a: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Přesto tam žijí různá zvířátka… </a:t>
            </a:r>
          </a:p>
          <a:p>
            <a:pPr algn="ctr"/>
            <a:endParaRPr lang="cs-CZ" sz="3600" dirty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Dokážeš nějaká vyjmenovat?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275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0" y="-1"/>
            <a:ext cx="7277100" cy="344804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Jaký je rozdíl mezi těmito zvířátky?</a:t>
            </a:r>
          </a:p>
          <a:p>
            <a:pPr algn="ctr"/>
            <a:endParaRPr lang="cs-CZ" sz="3600" dirty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Kdo žije nad a kdo pod zemí ?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86400" y="3448048"/>
            <a:ext cx="6705600" cy="344804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33" t="2020" r="45818"/>
          <a:stretch/>
        </p:blipFill>
        <p:spPr>
          <a:xfrm>
            <a:off x="7277100" y="0"/>
            <a:ext cx="4914900" cy="554355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273" t="3031" r="13826"/>
          <a:stretch/>
        </p:blipFill>
        <p:spPr>
          <a:xfrm rot="5400000">
            <a:off x="1562100" y="1885950"/>
            <a:ext cx="3409950" cy="653415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1318831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2" r="13447"/>
          <a:stretch/>
        </p:blipFill>
        <p:spPr>
          <a:xfrm rot="5400000">
            <a:off x="-1128441" y="1138510"/>
            <a:ext cx="6847930" cy="459105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5" name="Obdélník 4"/>
          <p:cNvSpPr/>
          <p:nvPr/>
        </p:nvSpPr>
        <p:spPr>
          <a:xfrm>
            <a:off x="4591048" y="-14014"/>
            <a:ext cx="7600951" cy="6872014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Pro člověka je důležité i bohatství, </a:t>
            </a: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které je schováno pod zemí.</a:t>
            </a:r>
          </a:p>
          <a:p>
            <a:pPr algn="ctr"/>
            <a:endParaRPr lang="cs-CZ" sz="3600" dirty="0" smtClean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Dokážeš </a:t>
            </a:r>
            <a:r>
              <a:rPr lang="cs-CZ" sz="3600" dirty="0" smtClean="0">
                <a:solidFill>
                  <a:schemeClr val="tx1"/>
                </a:solidFill>
              </a:rPr>
              <a:t>vyjmenovat, </a:t>
            </a:r>
            <a:r>
              <a:rPr lang="cs-CZ" sz="3600" dirty="0" smtClean="0">
                <a:solidFill>
                  <a:schemeClr val="tx1"/>
                </a:solidFill>
              </a:rPr>
              <a:t>co ze země získáváme a </a:t>
            </a:r>
          </a:p>
          <a:p>
            <a:pPr algn="ctr"/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roč tomu říkáme bohatství?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79" t="16413" r="3722"/>
          <a:stretch/>
        </p:blipFill>
        <p:spPr>
          <a:xfrm>
            <a:off x="8609609" y="4266760"/>
            <a:ext cx="3565071" cy="259124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420680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8" r="12689"/>
          <a:stretch/>
        </p:blipFill>
        <p:spPr>
          <a:xfrm>
            <a:off x="5086350" y="2061686"/>
            <a:ext cx="7105650" cy="479631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6" name="Obdélník 5"/>
          <p:cNvSpPr/>
          <p:nvPr/>
        </p:nvSpPr>
        <p:spPr>
          <a:xfrm>
            <a:off x="5086350" y="-38100"/>
            <a:ext cx="7161810" cy="2061687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Podzemí dokáže člověk využít i jiným způsobem.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-922811" y="-38100"/>
            <a:ext cx="6009161" cy="685800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2" r="20265"/>
          <a:stretch/>
        </p:blipFill>
        <p:spPr>
          <a:xfrm>
            <a:off x="0" y="0"/>
            <a:ext cx="5086350" cy="420792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7" name="Obdélník 6"/>
          <p:cNvSpPr/>
          <p:nvPr/>
        </p:nvSpPr>
        <p:spPr>
          <a:xfrm>
            <a:off x="0" y="4169827"/>
            <a:ext cx="5086350" cy="2726272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Popiš rozdíl mezi těmito vlaky.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215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2" r="14962" b="3367"/>
          <a:stretch/>
        </p:blipFill>
        <p:spPr>
          <a:xfrm rot="5400000">
            <a:off x="6053121" y="719121"/>
            <a:ext cx="7286658" cy="49911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5" name="Obdélník 4"/>
          <p:cNvSpPr/>
          <p:nvPr/>
        </p:nvSpPr>
        <p:spPr>
          <a:xfrm>
            <a:off x="0" y="0"/>
            <a:ext cx="7200900" cy="685800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Jak ještě člověk dokáže využít </a:t>
            </a:r>
            <a:r>
              <a:rPr lang="cs-CZ" sz="3600" dirty="0" smtClean="0">
                <a:solidFill>
                  <a:schemeClr val="tx1"/>
                </a:solidFill>
              </a:rPr>
              <a:t>podzemí?</a:t>
            </a:r>
            <a:endParaRPr lang="cs-CZ" sz="3600" dirty="0" smtClean="0">
              <a:solidFill>
                <a:schemeClr val="tx1"/>
              </a:solidFill>
            </a:endParaRPr>
          </a:p>
          <a:p>
            <a:pPr algn="ctr"/>
            <a:endParaRPr lang="cs-CZ" sz="3600" dirty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Zkus popsat </a:t>
            </a:r>
            <a:r>
              <a:rPr lang="cs-CZ" sz="3600" dirty="0" smtClean="0">
                <a:solidFill>
                  <a:schemeClr val="tx1"/>
                </a:solidFill>
              </a:rPr>
              <a:t>vše, </a:t>
            </a:r>
            <a:r>
              <a:rPr lang="cs-CZ" sz="3600" dirty="0" smtClean="0">
                <a:solidFill>
                  <a:schemeClr val="tx1"/>
                </a:solidFill>
              </a:rPr>
              <a:t>co vidíš na obrázku.</a:t>
            </a:r>
          </a:p>
          <a:p>
            <a:pPr algn="ctr"/>
            <a:endParaRPr lang="cs-CZ" sz="3600" dirty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Urči, </a:t>
            </a:r>
            <a:r>
              <a:rPr lang="cs-CZ" sz="3600" dirty="0" smtClean="0">
                <a:solidFill>
                  <a:schemeClr val="tx1"/>
                </a:solidFill>
              </a:rPr>
              <a:t>co je pod a co nad zemí.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489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1" t="1683" r="17992" b="3704"/>
          <a:stretch/>
        </p:blipFill>
        <p:spPr>
          <a:xfrm rot="5400000">
            <a:off x="290393" y="-290395"/>
            <a:ext cx="6867762" cy="744855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sp>
        <p:nvSpPr>
          <p:cNvPr id="5" name="Obdélník 4"/>
          <p:cNvSpPr/>
          <p:nvPr/>
        </p:nvSpPr>
        <p:spPr>
          <a:xfrm>
            <a:off x="7448550" y="0"/>
            <a:ext cx="4743449" cy="685800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Popiš </a:t>
            </a:r>
            <a:r>
              <a:rPr lang="cs-CZ" sz="3600" dirty="0" smtClean="0">
                <a:solidFill>
                  <a:schemeClr val="tx1"/>
                </a:solidFill>
              </a:rPr>
              <a:t>vše, </a:t>
            </a:r>
            <a:r>
              <a:rPr lang="cs-CZ" sz="3600" dirty="0">
                <a:solidFill>
                  <a:schemeClr val="tx1"/>
                </a:solidFill>
              </a:rPr>
              <a:t>co vidíš na obrázku.</a:t>
            </a:r>
          </a:p>
          <a:p>
            <a:pPr algn="ctr"/>
            <a:endParaRPr lang="cs-CZ" sz="3600" dirty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Urči, </a:t>
            </a:r>
            <a:r>
              <a:rPr lang="cs-CZ" sz="3600" dirty="0">
                <a:solidFill>
                  <a:schemeClr val="tx1"/>
                </a:solidFill>
              </a:rPr>
              <a:t>co je pod a co nad zemí.</a:t>
            </a:r>
          </a:p>
        </p:txBody>
      </p:sp>
    </p:spTree>
    <p:extLst>
      <p:ext uri="{BB962C8B-B14F-4D97-AF65-F5344CB8AC3E}">
        <p14:creationId xmlns:p14="http://schemas.microsoft.com/office/powerpoint/2010/main" val="2826647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příroda kolem nás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seznamují s životem pod zemí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Rozvoj informační gramotnosti, prostorová orientace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 snímku č</a:t>
            </a:r>
            <a:r>
              <a:rPr lang="cs-CZ" dirty="0" smtClean="0"/>
              <a:t>. 2 </a:t>
            </a:r>
            <a:r>
              <a:rPr lang="cs-CZ" dirty="0" smtClean="0"/>
              <a:t>se děti seznamují s pojmem země a zeměkoule.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3 </a:t>
            </a:r>
            <a:r>
              <a:rPr lang="cs-CZ" dirty="0" smtClean="0"/>
              <a:t>vysvětlujeme důležitost a význam podzemí,  kliknutím zobrazíme ukázkový obrázek, dalším kliknutím odpovídáme na </a:t>
            </a:r>
            <a:r>
              <a:rPr lang="cs-CZ" dirty="0" smtClean="0"/>
              <a:t>poslední </a:t>
            </a:r>
            <a:r>
              <a:rPr lang="cs-CZ" dirty="0" smtClean="0"/>
              <a:t>uvedenou otázku</a:t>
            </a:r>
          </a:p>
          <a:p>
            <a:r>
              <a:rPr lang="cs-CZ" dirty="0" smtClean="0"/>
              <a:t>Na snímku č</a:t>
            </a:r>
            <a:r>
              <a:rPr lang="cs-CZ" dirty="0" smtClean="0"/>
              <a:t>. 4 </a:t>
            </a:r>
            <a:r>
              <a:rPr lang="cs-CZ" dirty="0" smtClean="0"/>
              <a:t>vyjmenováváme živočichy, kteří pod zemí </a:t>
            </a:r>
            <a:r>
              <a:rPr lang="cs-CZ" dirty="0" smtClean="0"/>
              <a:t>žijí nebo </a:t>
            </a:r>
            <a:r>
              <a:rPr lang="cs-CZ" dirty="0" smtClean="0"/>
              <a:t>mají domečky</a:t>
            </a:r>
          </a:p>
          <a:p>
            <a:r>
              <a:rPr lang="cs-CZ" dirty="0" smtClean="0"/>
              <a:t>Na snímku č. 5 tato zvířátka porovnáváme</a:t>
            </a:r>
          </a:p>
          <a:p>
            <a:r>
              <a:rPr lang="cs-CZ" dirty="0" smtClean="0"/>
              <a:t>Na snímku č. 6 vysvětlujeme pojem přírodní bohatství</a:t>
            </a:r>
          </a:p>
          <a:p>
            <a:r>
              <a:rPr lang="cs-CZ" dirty="0" smtClean="0"/>
              <a:t>Na snímku č. 7 a 8 je zobrazeno další využití </a:t>
            </a:r>
            <a:r>
              <a:rPr lang="cs-CZ" dirty="0" smtClean="0"/>
              <a:t>člověkem</a:t>
            </a:r>
            <a:endParaRPr lang="cs-CZ" dirty="0" smtClean="0"/>
          </a:p>
          <a:p>
            <a:r>
              <a:rPr lang="cs-CZ" dirty="0" smtClean="0"/>
              <a:t>Poslední snímek mají děti za úkol popsat a rozlišit pojmy nad a pod zemí.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magnetickou tabulku děti trénují </a:t>
            </a:r>
            <a:r>
              <a:rPr lang="cs-CZ" dirty="0" err="1" smtClean="0"/>
              <a:t>grafomotorické</a:t>
            </a:r>
            <a:r>
              <a:rPr lang="cs-CZ" dirty="0" smtClean="0"/>
              <a:t> cvičení – nakresli zeměkouli</a:t>
            </a:r>
          </a:p>
          <a:p>
            <a:r>
              <a:rPr lang="cs-CZ" dirty="0" smtClean="0"/>
              <a:t>Děti prakticky pracují na zahrádce s hlínou a popisují, co je pod zemí, zda je zem </a:t>
            </a:r>
            <a:r>
              <a:rPr lang="cs-CZ" dirty="0" smtClean="0"/>
              <a:t>teplá </a:t>
            </a:r>
            <a:r>
              <a:rPr lang="cs-CZ" dirty="0" smtClean="0"/>
              <a:t>nebo chladná, jaké rostlinky pod zemí rostou a podobně.</a:t>
            </a:r>
          </a:p>
          <a:p>
            <a:r>
              <a:rPr lang="cs-CZ" dirty="0" smtClean="0"/>
              <a:t>Lupou zkoumáme </a:t>
            </a:r>
            <a:r>
              <a:rPr lang="cs-CZ" dirty="0" smtClean="0"/>
              <a:t>mraveniště </a:t>
            </a:r>
            <a:r>
              <a:rPr lang="cs-CZ" dirty="0" smtClean="0"/>
              <a:t>i žížalu</a:t>
            </a:r>
          </a:p>
          <a:p>
            <a:r>
              <a:rPr lang="cs-CZ" dirty="0" smtClean="0"/>
              <a:t>V písku stavíme tunely pro metro</a:t>
            </a:r>
          </a:p>
          <a:p>
            <a:r>
              <a:rPr lang="cs-CZ" dirty="0" smtClean="0"/>
              <a:t>Porovnáváme mělký, hluboký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0381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Vyslovovat všechny hlásky správně a mluvit zřetelně, gramaticky správně, v přiměřeném tempu, ovládat sílu a intonaci hlasu</a:t>
            </a:r>
          </a:p>
          <a:p>
            <a:r>
              <a:rPr lang="cs-CZ" dirty="0"/>
              <a:t>Vnímat, že svět má svůj řád, že je rozmanitý a pozoruhodný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534</Words>
  <Application>Microsoft Office PowerPoint</Application>
  <PresentationFormat>Vlastní</PresentationFormat>
  <Paragraphs>98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Život pod/nad zemí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 příroda kolem nás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2015-06-30T14:47:06Z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