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7"/>
  </p:notesMasterIdLst>
  <p:handoutMasterIdLst>
    <p:handoutMasterId r:id="rId18"/>
  </p:handoutMasterIdLst>
  <p:sldIdLst>
    <p:sldId id="272" r:id="rId3"/>
    <p:sldId id="290" r:id="rId4"/>
    <p:sldId id="285" r:id="rId5"/>
    <p:sldId id="286" r:id="rId6"/>
    <p:sldId id="287" r:id="rId7"/>
    <p:sldId id="288" r:id="rId8"/>
    <p:sldId id="289" r:id="rId9"/>
    <p:sldId id="275" r:id="rId10"/>
    <p:sldId id="276" r:id="rId11"/>
    <p:sldId id="293" r:id="rId12"/>
    <p:sldId id="277" r:id="rId13"/>
    <p:sldId id="291" r:id="rId14"/>
    <p:sldId id="292"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EF9E4"/>
    <a:srgbClr val="FDFEE6"/>
    <a:srgbClr val="FDFEE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53" autoAdjust="0"/>
    <p:restoredTop sz="94918" autoAdjust="0"/>
  </p:normalViewPr>
  <p:slideViewPr>
    <p:cSldViewPr snapToGrid="0">
      <p:cViewPr>
        <p:scale>
          <a:sx n="70" d="100"/>
          <a:sy n="70" d="100"/>
        </p:scale>
        <p:origin x="-102" y="-18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t>30.6.2015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t>‹#›</a:t>
            </a:fld>
            <a:endParaRPr lang="cs-CZ"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t>30.6.2015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t>‹#›</a:t>
            </a:fld>
            <a:endParaRPr lang="cs-CZ"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a:t>
            </a:fld>
            <a:endParaRPr lang="cs-CZ" dirty="0"/>
          </a:p>
        </p:txBody>
      </p:sp>
    </p:spTree>
    <p:extLst>
      <p:ext uri="{BB962C8B-B14F-4D97-AF65-F5344CB8AC3E}">
        <p14:creationId xmlns:p14="http://schemas.microsoft.com/office/powerpoint/2010/main"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0722D40-ECF5-4C68-BAB0-59CFF851A837}" type="slidenum">
              <a:rPr lang="cs-CZ" smtClean="0"/>
              <a:pPr/>
              <a:t>4</a:t>
            </a:fld>
            <a:endParaRPr lang="cs-CZ"/>
          </a:p>
        </p:txBody>
      </p:sp>
    </p:spTree>
    <p:extLst>
      <p:ext uri="{BB962C8B-B14F-4D97-AF65-F5344CB8AC3E}">
        <p14:creationId xmlns:p14="http://schemas.microsoft.com/office/powerpoint/2010/main" val="35339704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t>‹#›</a:t>
            </a:fld>
            <a:endParaRPr lang="cs-CZ" dirty="0"/>
          </a:p>
        </p:txBody>
      </p:sp>
    </p:spTree>
    <p:extLst>
      <p:ext uri="{BB962C8B-B14F-4D97-AF65-F5344CB8AC3E}">
        <p14:creationId xmlns:p14="http://schemas.microsoft.com/office/powerpoint/2010/main" val="2923056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15.jpeg"/><Relationship Id="rId3" Type="http://schemas.openxmlformats.org/officeDocument/2006/relationships/image" Target="../media/image5.jpeg"/><Relationship Id="rId7" Type="http://schemas.openxmlformats.org/officeDocument/2006/relationships/image" Target="../media/image9.jpeg"/><Relationship Id="rId12" Type="http://schemas.openxmlformats.org/officeDocument/2006/relationships/image" Target="../media/image14.jpeg"/><Relationship Id="rId2" Type="http://schemas.openxmlformats.org/officeDocument/2006/relationships/notesSlide" Target="../notesSlides/notesSlide2.xml"/><Relationship Id="rId16"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8.jpeg"/><Relationship Id="rId11" Type="http://schemas.openxmlformats.org/officeDocument/2006/relationships/image" Target="../media/image13.jpeg"/><Relationship Id="rId5" Type="http://schemas.openxmlformats.org/officeDocument/2006/relationships/image" Target="../media/image7.jpeg"/><Relationship Id="rId15" Type="http://schemas.openxmlformats.org/officeDocument/2006/relationships/image" Target="../media/image17.jpe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jpeg"/><Relationship Id="rId14" Type="http://schemas.openxmlformats.org/officeDocument/2006/relationships/image" Target="../media/image16.jpeg"/></Relationships>
</file>

<file path=ppt/slides/_rels/slide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hyperlink" Target="http://recepty.vareni.cz/vyhledavani/pokrocile/?ingredience=cukr+krystal" TargetMode="External"/><Relationship Id="rId7" Type="http://schemas.openxmlformats.org/officeDocument/2006/relationships/image" Target="../media/image27.jpeg"/><Relationship Id="rId2" Type="http://schemas.openxmlformats.org/officeDocument/2006/relationships/hyperlink" Target="http://recepty.vareni.cz/vyhledavani/pokrocile/?ingredience=voda" TargetMode="External"/><Relationship Id="rId1" Type="http://schemas.openxmlformats.org/officeDocument/2006/relationships/slideLayout" Target="../slideLayouts/slideLayout6.xml"/><Relationship Id="rId6" Type="http://schemas.openxmlformats.org/officeDocument/2006/relationships/image" Target="../media/image26.jpeg"/><Relationship Id="rId11" Type="http://schemas.openxmlformats.org/officeDocument/2006/relationships/image" Target="../media/image31.png"/><Relationship Id="rId5" Type="http://schemas.openxmlformats.org/officeDocument/2006/relationships/hyperlink" Target="http://recepty.vareni.cz/vyhledavani/pokrocile/?ingredience=hlavicky+kvetu+pampelisek" TargetMode="External"/><Relationship Id="rId10" Type="http://schemas.openxmlformats.org/officeDocument/2006/relationships/image" Target="../media/image30.jpeg"/><Relationship Id="rId4" Type="http://schemas.openxmlformats.org/officeDocument/2006/relationships/hyperlink" Target="http://recepty.vareni.cz/vyhledavani/pokrocile/?ingredience=citron" TargetMode="External"/><Relationship Id="rId9" Type="http://schemas.openxmlformats.org/officeDocument/2006/relationships/image" Target="../media/image29.jpeg"/></Relationships>
</file>

<file path=ppt/slides/_rels/slide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6.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8.xml.rels><?xml version="1.0" encoding="UTF-8" standalone="yes"?>
<Relationships xmlns="http://schemas.openxmlformats.org/package/2006/relationships"><Relationship Id="rId2" Type="http://schemas.openxmlformats.org/officeDocument/2006/relationships/hyperlink" Target="http://rvp.cz/"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b="1" i="0" dirty="0" smtClean="0">
                <a:solidFill>
                  <a:srgbClr val="624D38">
                    <a:lumMod val="75000"/>
                  </a:srgbClr>
                </a:solidFill>
                <a:latin typeface="Century Gothic"/>
                <a:ea typeface="+mj-ea"/>
                <a:cs typeface="+mj-cs"/>
              </a:rPr>
              <a:t>Pampelišky</a:t>
            </a:r>
            <a:endParaRPr lang="cs-CZ" sz="3600" b="1"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dirty="0" smtClean="0"/>
              <a:t>Příroda kolem nás</a:t>
            </a:r>
            <a:endParaRPr lang="cs-CZ" sz="2400" b="0" i="0" baseline="0" dirty="0"/>
          </a:p>
        </p:txBody>
      </p:sp>
    </p:spTree>
    <p:extLst>
      <p:ext uri="{BB962C8B-B14F-4D97-AF65-F5344CB8AC3E}">
        <p14:creationId xmlns:p14="http://schemas.microsoft.com/office/powerpoint/2010/main" val="2671542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32102" y="477076"/>
            <a:ext cx="6526506" cy="1749287"/>
          </a:xfrm>
        </p:spPr>
        <p:txBody>
          <a:bodyPr>
            <a:noAutofit/>
          </a:bodyPr>
          <a:lstStyle/>
          <a:p>
            <a:r>
              <a:rPr lang="cs-CZ" sz="2400" b="1" dirty="0" smtClean="0"/>
              <a:t>Věková </a:t>
            </a:r>
            <a:r>
              <a:rPr lang="cs-CZ" sz="2400" b="1" dirty="0"/>
              <a:t>skupina :  děti 4 – 7 let</a:t>
            </a:r>
            <a:br>
              <a:rPr lang="cs-CZ" sz="2400" b="1" dirty="0"/>
            </a:br>
            <a:r>
              <a:rPr lang="cs-CZ" sz="2400" b="1" dirty="0"/>
              <a:t/>
            </a:r>
            <a:br>
              <a:rPr lang="cs-CZ" sz="2400" b="1" dirty="0"/>
            </a:br>
            <a:r>
              <a:rPr lang="cs-CZ" sz="2400" b="1" dirty="0"/>
              <a:t>OBSAH </a:t>
            </a:r>
            <a:br>
              <a:rPr lang="cs-CZ" sz="2400" b="1" dirty="0"/>
            </a:br>
            <a:r>
              <a:rPr lang="cs-CZ" sz="2400" b="1" dirty="0"/>
              <a:t/>
            </a:r>
            <a:br>
              <a:rPr lang="cs-CZ" sz="2400" b="1" dirty="0"/>
            </a:br>
            <a:r>
              <a:rPr lang="cs-CZ" sz="2400" b="1" dirty="0"/>
              <a:t/>
            </a:r>
            <a:br>
              <a:rPr lang="cs-CZ" sz="2400" b="1" dirty="0"/>
            </a:br>
            <a:endParaRPr lang="cs-CZ" sz="2400" b="1" dirty="0">
              <a:solidFill>
                <a:schemeClr val="tx2">
                  <a:lumMod val="50000"/>
                </a:schemeClr>
              </a:solidFill>
            </a:endParaRPr>
          </a:p>
        </p:txBody>
      </p:sp>
      <p:sp>
        <p:nvSpPr>
          <p:cNvPr id="3" name="Obdélník 2"/>
          <p:cNvSpPr/>
          <p:nvPr/>
        </p:nvSpPr>
        <p:spPr>
          <a:xfrm>
            <a:off x="1444487" y="1351720"/>
            <a:ext cx="5314121" cy="31540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rgbClr val="002060"/>
                </a:solidFill>
              </a:rPr>
              <a:t>Motivace</a:t>
            </a:r>
            <a:br>
              <a:rPr lang="cs-CZ" dirty="0">
                <a:solidFill>
                  <a:srgbClr val="002060"/>
                </a:solidFill>
              </a:rPr>
            </a:br>
            <a:r>
              <a:rPr lang="cs-CZ" dirty="0">
                <a:solidFill>
                  <a:srgbClr val="002060"/>
                </a:solidFill>
              </a:rPr>
              <a:t>Smetánka lékařská</a:t>
            </a:r>
            <a:br>
              <a:rPr lang="cs-CZ" dirty="0">
                <a:solidFill>
                  <a:srgbClr val="002060"/>
                </a:solidFill>
              </a:rPr>
            </a:br>
            <a:r>
              <a:rPr lang="cs-CZ" dirty="0">
                <a:solidFill>
                  <a:srgbClr val="002060"/>
                </a:solidFill>
              </a:rPr>
              <a:t>Pomůcky</a:t>
            </a:r>
            <a:br>
              <a:rPr lang="cs-CZ" dirty="0">
                <a:solidFill>
                  <a:srgbClr val="002060"/>
                </a:solidFill>
              </a:rPr>
            </a:br>
            <a:r>
              <a:rPr lang="cs-CZ" dirty="0">
                <a:solidFill>
                  <a:srgbClr val="002060"/>
                </a:solidFill>
              </a:rPr>
              <a:t>Hry s pampeliškami</a:t>
            </a:r>
            <a:br>
              <a:rPr lang="cs-CZ" dirty="0">
                <a:solidFill>
                  <a:srgbClr val="002060"/>
                </a:solidFill>
              </a:rPr>
            </a:br>
            <a:r>
              <a:rPr lang="cs-CZ" dirty="0">
                <a:solidFill>
                  <a:srgbClr val="002060"/>
                </a:solidFill>
              </a:rPr>
              <a:t>Pozorování a sběr pampelišek</a:t>
            </a:r>
            <a:br>
              <a:rPr lang="cs-CZ" dirty="0">
                <a:solidFill>
                  <a:srgbClr val="002060"/>
                </a:solidFill>
              </a:rPr>
            </a:br>
            <a:r>
              <a:rPr lang="cs-CZ" dirty="0">
                <a:solidFill>
                  <a:srgbClr val="002060"/>
                </a:solidFill>
              </a:rPr>
              <a:t>Výroba pampeliškového medu</a:t>
            </a:r>
            <a:br>
              <a:rPr lang="cs-CZ" dirty="0">
                <a:solidFill>
                  <a:srgbClr val="002060"/>
                </a:solidFill>
              </a:rPr>
            </a:br>
            <a:r>
              <a:rPr lang="cs-CZ" dirty="0">
                <a:solidFill>
                  <a:srgbClr val="002060"/>
                </a:solidFill>
              </a:rPr>
              <a:t>Rozloučení a proměny pampelišek</a:t>
            </a:r>
            <a:br>
              <a:rPr lang="cs-CZ" dirty="0">
                <a:solidFill>
                  <a:srgbClr val="002060"/>
                </a:solidFill>
              </a:rPr>
            </a:br>
            <a:endParaRPr lang="cs-CZ" dirty="0">
              <a:solidFill>
                <a:srgbClr val="002060"/>
              </a:solidFill>
            </a:endParaRPr>
          </a:p>
        </p:txBody>
      </p:sp>
      <p:sp>
        <p:nvSpPr>
          <p:cNvPr id="4" name="Obdélník 3"/>
          <p:cNvSpPr/>
          <p:nvPr/>
        </p:nvSpPr>
        <p:spPr>
          <a:xfrm>
            <a:off x="7712766" y="2928729"/>
            <a:ext cx="4224018" cy="2173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a:solidFill>
                  <a:schemeClr val="tx2">
                    <a:lumMod val="50000"/>
                  </a:schemeClr>
                </a:solidFill>
              </a:rPr>
              <a:t>Použité odkazy</a:t>
            </a:r>
            <a:br>
              <a:rPr lang="cs-CZ">
                <a:solidFill>
                  <a:schemeClr val="tx2">
                    <a:lumMod val="50000"/>
                  </a:schemeClr>
                </a:solidFill>
              </a:rPr>
            </a:br>
            <a:r>
              <a:rPr lang="cs-CZ">
                <a:solidFill>
                  <a:schemeClr val="tx2">
                    <a:lumMod val="50000"/>
                  </a:schemeClr>
                </a:solidFill>
              </a:rPr>
              <a:t>Integrovaný blok</a:t>
            </a:r>
            <a:br>
              <a:rPr lang="cs-CZ">
                <a:solidFill>
                  <a:schemeClr val="tx2">
                    <a:lumMod val="50000"/>
                  </a:schemeClr>
                </a:solidFill>
              </a:rPr>
            </a:br>
            <a:r>
              <a:rPr lang="cs-CZ">
                <a:solidFill>
                  <a:schemeClr val="tx2">
                    <a:lumMod val="50000"/>
                  </a:schemeClr>
                </a:solidFill>
              </a:rPr>
              <a:t>Vzdělávací oblast</a:t>
            </a:r>
            <a:br>
              <a:rPr lang="cs-CZ">
                <a:solidFill>
                  <a:schemeClr val="tx2">
                    <a:lumMod val="50000"/>
                  </a:schemeClr>
                </a:solidFill>
              </a:rPr>
            </a:br>
            <a:r>
              <a:rPr lang="cs-CZ">
                <a:solidFill>
                  <a:schemeClr val="tx2">
                    <a:lumMod val="50000"/>
                  </a:schemeClr>
                </a:solidFill>
              </a:rPr>
              <a:t>Očekávané cíle</a:t>
            </a:r>
            <a:br>
              <a:rPr lang="cs-CZ">
                <a:solidFill>
                  <a:schemeClr val="tx2">
                    <a:lumMod val="50000"/>
                  </a:schemeClr>
                </a:solidFill>
              </a:rPr>
            </a:br>
            <a:r>
              <a:rPr lang="cs-CZ">
                <a:solidFill>
                  <a:schemeClr val="tx2">
                    <a:lumMod val="50000"/>
                  </a:schemeClr>
                </a:solidFill>
              </a:rPr>
              <a:t>Práce s interaktivním výukovým materiálem</a:t>
            </a:r>
            <a:br>
              <a:rPr lang="cs-CZ">
                <a:solidFill>
                  <a:schemeClr val="tx2">
                    <a:lumMod val="50000"/>
                  </a:schemeClr>
                </a:solidFill>
              </a:rPr>
            </a:br>
            <a:endParaRPr lang="cs-CZ"/>
          </a:p>
        </p:txBody>
      </p:sp>
    </p:spTree>
    <p:extLst>
      <p:ext uri="{BB962C8B-B14F-4D97-AF65-F5344CB8AC3E}">
        <p14:creationId xmlns:p14="http://schemas.microsoft.com/office/powerpoint/2010/main" val="628821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39500">
              <a:schemeClr val="accent1">
                <a:lumMod val="20000"/>
                <a:lumOff val="80000"/>
              </a:schemeClr>
            </a:gs>
            <a:gs pos="0">
              <a:schemeClr val="accent1">
                <a:lumMod val="20000"/>
                <a:lumOff val="80000"/>
                <a:alpha val="56000"/>
              </a:schemeClr>
            </a:gs>
            <a:gs pos="79000">
              <a:srgbClr val="00B050"/>
            </a:gs>
          </a:gsLst>
          <a:lin ang="5400000" scaled="0"/>
        </a:gradFill>
        <a:effectLst/>
      </p:bgPr>
    </p:bg>
    <p:spTree>
      <p:nvGrpSpPr>
        <p:cNvPr id="1" name=""/>
        <p:cNvGrpSpPr/>
        <p:nvPr/>
      </p:nvGrpSpPr>
      <p:grpSpPr>
        <a:xfrm>
          <a:off x="0" y="0"/>
          <a:ext cx="0" cy="0"/>
          <a:chOff x="0" y="0"/>
          <a:chExt cx="0" cy="0"/>
        </a:xfrm>
      </p:grpSpPr>
      <p:sp useBgFill="1">
        <p:nvSpPr>
          <p:cNvPr id="5" name="Obdélník 4"/>
          <p:cNvSpPr/>
          <p:nvPr/>
        </p:nvSpPr>
        <p:spPr>
          <a:xfrm>
            <a:off x="3218213" y="4916384"/>
            <a:ext cx="5391397" cy="13775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useBgFill="1">
        <p:nvSpPr>
          <p:cNvPr id="6" name="Obdélník 5"/>
          <p:cNvSpPr/>
          <p:nvPr/>
        </p:nvSpPr>
        <p:spPr>
          <a:xfrm>
            <a:off x="9393382" y="0"/>
            <a:ext cx="2798618" cy="142503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1" y="0"/>
            <a:ext cx="10561982" cy="6705600"/>
          </a:xfrm>
        </p:spPr>
        <p:txBody>
          <a:bodyPr>
            <a:normAutofit fontScale="90000"/>
          </a:bodyPr>
          <a:lstStyle/>
          <a:p>
            <a:pPr marL="285750" indent="-285750">
              <a:buFont typeface="Wingdings" panose="05000000000000000000" pitchFamily="2" charset="2"/>
              <a:buChar char="v"/>
            </a:pPr>
            <a:r>
              <a:rPr lang="cs-CZ" sz="1400" b="1" dirty="0"/>
              <a:t/>
            </a:r>
            <a:br>
              <a:rPr lang="cs-CZ" sz="1400" b="1" dirty="0"/>
            </a:br>
            <a:r>
              <a:rPr lang="cs-CZ" sz="1400" b="1" dirty="0"/>
              <a:t/>
            </a:r>
            <a:br>
              <a:rPr lang="cs-CZ" sz="1400" b="1" dirty="0"/>
            </a:br>
            <a:r>
              <a:rPr lang="cs-CZ" sz="1400" b="1" dirty="0"/>
              <a:t/>
            </a:r>
            <a:br>
              <a:rPr lang="cs-CZ" sz="1400" b="1" dirty="0"/>
            </a:br>
            <a:r>
              <a:rPr lang="cs-CZ" sz="1400" b="1" dirty="0"/>
              <a:t/>
            </a:r>
            <a:br>
              <a:rPr lang="cs-CZ" sz="1400" b="1" dirty="0"/>
            </a:br>
            <a:r>
              <a:rPr lang="cs-CZ" sz="2800" b="1" dirty="0" err="1"/>
              <a:t>Pam</a:t>
            </a:r>
            <a:r>
              <a:rPr lang="cs-CZ" sz="2800" b="1" dirty="0" smtClean="0"/>
              <a:t>, </a:t>
            </a:r>
            <a:r>
              <a:rPr lang="cs-CZ" sz="2800" b="1" dirty="0" err="1" smtClean="0"/>
              <a:t>pam</a:t>
            </a:r>
            <a:r>
              <a:rPr lang="cs-CZ" sz="2800" b="1" dirty="0" smtClean="0"/>
              <a:t>, pampelišky </a:t>
            </a:r>
            <a:r>
              <a:rPr lang="cs-CZ" sz="2800" b="1" dirty="0"/>
              <a:t>…..</a:t>
            </a:r>
            <a:br>
              <a:rPr lang="cs-CZ" sz="2800" b="1" dirty="0"/>
            </a:br>
            <a:r>
              <a:rPr lang="cs-CZ" sz="2800" b="1" dirty="0"/>
              <a:t/>
            </a:r>
            <a:br>
              <a:rPr lang="cs-CZ" sz="2800" b="1" dirty="0"/>
            </a:br>
            <a:r>
              <a:rPr lang="cs-CZ" sz="1400" b="1" dirty="0"/>
              <a:t>Motivace</a:t>
            </a:r>
            <a:br>
              <a:rPr lang="cs-CZ" sz="1400" b="1" dirty="0"/>
            </a:br>
            <a:r>
              <a:rPr lang="cs-CZ" sz="1400" b="1" dirty="0"/>
              <a:t/>
            </a:r>
            <a:br>
              <a:rPr lang="cs-CZ" sz="1400" b="1" dirty="0"/>
            </a:br>
            <a:r>
              <a:rPr lang="cs-CZ" sz="1400" b="1" dirty="0">
                <a:solidFill>
                  <a:schemeClr val="accent2">
                    <a:lumMod val="50000"/>
                  </a:schemeClr>
                </a:solidFill>
              </a:rPr>
              <a:t>Ptám se, ptám se, pampeliško </a:t>
            </a:r>
            <a:r>
              <a:rPr lang="cs-CZ" sz="1400" dirty="0">
                <a:solidFill>
                  <a:schemeClr val="accent2">
                    <a:lumMod val="50000"/>
                  </a:schemeClr>
                </a:solidFill>
              </a:rPr>
              <a:t/>
            </a:r>
            <a:br>
              <a:rPr lang="cs-CZ" sz="1400" dirty="0">
                <a:solidFill>
                  <a:schemeClr val="accent2">
                    <a:lumMod val="50000"/>
                  </a:schemeClr>
                </a:solidFill>
              </a:rPr>
            </a:br>
            <a:r>
              <a:rPr lang="cs-CZ" sz="1400" dirty="0"/>
              <a:t>Už si vrabci koupou bříško, už se káča točí,</a:t>
            </a:r>
            <a:br>
              <a:rPr lang="cs-CZ" sz="1400" dirty="0"/>
            </a:br>
            <a:r>
              <a:rPr lang="cs-CZ" sz="1400" dirty="0"/>
              <a:t>kde jsi byla pampeliško, od čeho máš oči?</a:t>
            </a:r>
            <a:br>
              <a:rPr lang="cs-CZ" sz="1400" dirty="0"/>
            </a:br>
            <a:r>
              <a:rPr lang="cs-CZ" sz="1400" dirty="0"/>
              <a:t/>
            </a:r>
            <a:br>
              <a:rPr lang="cs-CZ" sz="1400" dirty="0"/>
            </a:br>
            <a:r>
              <a:rPr lang="cs-CZ" sz="1400" dirty="0"/>
              <a:t>Od slunce, od zlata! Jak jsem se tam zahleděla,</a:t>
            </a:r>
            <a:br>
              <a:rPr lang="cs-CZ" sz="1400" dirty="0"/>
            </a:br>
            <a:r>
              <a:rPr lang="cs-CZ" sz="1400" dirty="0"/>
              <a:t>hned jsem byla zlatá celá jako housata.</a:t>
            </a:r>
            <a:br>
              <a:rPr lang="cs-CZ" sz="1400" dirty="0"/>
            </a:br>
            <a:r>
              <a:rPr lang="cs-CZ" sz="1400" dirty="0"/>
              <a:t/>
            </a:r>
            <a:br>
              <a:rPr lang="cs-CZ" sz="1400" dirty="0"/>
            </a:br>
            <a:r>
              <a:rPr lang="cs-CZ" sz="1400" dirty="0"/>
              <a:t>Pampelišky, povězte mi, podruhé se ptám:</a:t>
            </a:r>
            <a:br>
              <a:rPr lang="cs-CZ" sz="1400" dirty="0"/>
            </a:br>
            <a:r>
              <a:rPr lang="cs-CZ" sz="1400" dirty="0"/>
              <a:t>Čím otvírá slunko zemi, kudy pouští jaro k nám?</a:t>
            </a:r>
            <a:br>
              <a:rPr lang="cs-CZ" sz="1400" dirty="0"/>
            </a:br>
            <a:r>
              <a:rPr lang="cs-CZ" sz="1400" dirty="0"/>
              <a:t/>
            </a:r>
            <a:br>
              <a:rPr lang="cs-CZ" sz="1400" dirty="0"/>
            </a:br>
            <a:r>
              <a:rPr lang="cs-CZ" sz="1400" dirty="0"/>
              <a:t>Žežulky si povídají, že jsou vrátka v jednom háji,                       </a:t>
            </a:r>
            <a:r>
              <a:rPr lang="cs-CZ" sz="1400" b="1" dirty="0">
                <a:solidFill>
                  <a:schemeClr val="accent2">
                    <a:lumMod val="50000"/>
                  </a:schemeClr>
                </a:solidFill>
              </a:rPr>
              <a:t>Smetánka  lékařská</a:t>
            </a:r>
            <a:r>
              <a:rPr lang="cs-CZ" sz="1400" dirty="0"/>
              <a:t/>
            </a:r>
            <a:br>
              <a:rPr lang="cs-CZ" sz="1400" dirty="0"/>
            </a:br>
            <a:r>
              <a:rPr lang="cs-CZ" sz="1400" dirty="0"/>
              <a:t>ke vrátkům je zlatý klíč, </a:t>
            </a:r>
            <a:r>
              <a:rPr lang="cs-CZ" sz="1400" dirty="0" err="1"/>
              <a:t>petr</a:t>
            </a:r>
            <a:r>
              <a:rPr lang="cs-CZ" sz="1400" dirty="0"/>
              <a:t>-</a:t>
            </a:r>
            <a:r>
              <a:rPr lang="cs-CZ" sz="1400" dirty="0" err="1"/>
              <a:t>petr</a:t>
            </a:r>
            <a:r>
              <a:rPr lang="cs-CZ" sz="1400" dirty="0"/>
              <a:t>-petrklíč</a:t>
            </a:r>
            <a:br>
              <a:rPr lang="cs-CZ" sz="1400" dirty="0"/>
            </a:br>
            <a:r>
              <a:rPr lang="cs-CZ" sz="1400" dirty="0"/>
              <a:t/>
            </a:r>
            <a:br>
              <a:rPr lang="cs-CZ" sz="1400" dirty="0"/>
            </a:br>
            <a:r>
              <a:rPr lang="cs-CZ" sz="1400" b="1" dirty="0"/>
              <a:t>Aktivity</a:t>
            </a:r>
            <a:r>
              <a:rPr lang="cs-CZ" sz="1400" dirty="0"/>
              <a:t/>
            </a:r>
            <a:br>
              <a:rPr lang="cs-CZ" sz="1400" dirty="0"/>
            </a:br>
            <a:r>
              <a:rPr lang="cs-CZ" sz="1400" dirty="0"/>
              <a:t/>
            </a:r>
            <a:br>
              <a:rPr lang="cs-CZ" sz="1400" dirty="0"/>
            </a:br>
            <a:r>
              <a:rPr lang="cs-CZ" sz="1400" b="1" dirty="0">
                <a:solidFill>
                  <a:schemeClr val="accent2">
                    <a:lumMod val="50000"/>
                  </a:schemeClr>
                </a:solidFill>
              </a:rPr>
              <a:t>Atlas rostlin </a:t>
            </a:r>
            <a:r>
              <a:rPr lang="cs-CZ" sz="1400" b="1" dirty="0"/>
              <a:t>– </a:t>
            </a:r>
            <a:r>
              <a:rPr lang="cs-CZ" sz="1400" dirty="0" smtClean="0"/>
              <a:t>hledáme, </a:t>
            </a:r>
            <a:r>
              <a:rPr lang="cs-CZ" sz="1400" dirty="0"/>
              <a:t>jaké má pojmenování a jak vypadá </a:t>
            </a:r>
            <a:br>
              <a:rPr lang="cs-CZ" sz="1400" dirty="0"/>
            </a:br>
            <a:r>
              <a:rPr lang="cs-CZ" sz="1400" dirty="0"/>
              <a:t>rostlina pampeliška</a:t>
            </a:r>
            <a:r>
              <a:rPr lang="cs-CZ" sz="1400" b="1" dirty="0"/>
              <a:t/>
            </a:r>
            <a:br>
              <a:rPr lang="cs-CZ" sz="1400" b="1" dirty="0"/>
            </a:br>
            <a:r>
              <a:rPr lang="cs-CZ" sz="1400" b="1" dirty="0">
                <a:solidFill>
                  <a:schemeClr val="accent2">
                    <a:lumMod val="50000"/>
                  </a:schemeClr>
                </a:solidFill>
              </a:rPr>
              <a:t>Dozvídáme </a:t>
            </a:r>
            <a:r>
              <a:rPr lang="cs-CZ" sz="1400" b="1" dirty="0" smtClean="0">
                <a:solidFill>
                  <a:schemeClr val="accent2">
                    <a:lumMod val="50000"/>
                  </a:schemeClr>
                </a:solidFill>
              </a:rPr>
              <a:t>se</a:t>
            </a:r>
            <a:r>
              <a:rPr lang="cs-CZ" sz="1400" dirty="0" smtClean="0"/>
              <a:t>, </a:t>
            </a:r>
            <a:r>
              <a:rPr lang="cs-CZ" sz="1400" dirty="0"/>
              <a:t>čím nám je smetánka lékařská prospěšná </a:t>
            </a:r>
            <a:br>
              <a:rPr lang="cs-CZ" sz="1400" dirty="0"/>
            </a:br>
            <a:r>
              <a:rPr lang="cs-CZ" sz="1400" b="1" dirty="0">
                <a:solidFill>
                  <a:schemeClr val="accent2">
                    <a:lumMod val="50000"/>
                  </a:schemeClr>
                </a:solidFill>
              </a:rPr>
              <a:t>kořen </a:t>
            </a:r>
            <a:r>
              <a:rPr lang="cs-CZ" sz="1400" dirty="0"/>
              <a:t>– výroba léčiv, </a:t>
            </a:r>
            <a:r>
              <a:rPr lang="cs-CZ" sz="1400" b="1" dirty="0">
                <a:solidFill>
                  <a:schemeClr val="accent2">
                    <a:lumMod val="50000"/>
                  </a:schemeClr>
                </a:solidFill>
              </a:rPr>
              <a:t>listy </a:t>
            </a:r>
            <a:r>
              <a:rPr lang="cs-CZ" sz="1400" dirty="0"/>
              <a:t>– jarní salát</a:t>
            </a:r>
            <a:r>
              <a:rPr lang="cs-CZ" sz="1400" dirty="0">
                <a:solidFill>
                  <a:schemeClr val="accent2">
                    <a:lumMod val="50000"/>
                  </a:schemeClr>
                </a:solidFill>
              </a:rPr>
              <a:t>, </a:t>
            </a:r>
            <a:r>
              <a:rPr lang="cs-CZ" sz="1400" b="1" dirty="0">
                <a:solidFill>
                  <a:schemeClr val="accent2">
                    <a:lumMod val="50000"/>
                  </a:schemeClr>
                </a:solidFill>
              </a:rPr>
              <a:t>květ </a:t>
            </a:r>
            <a:r>
              <a:rPr lang="cs-CZ" sz="1400" dirty="0"/>
              <a:t>poskytuje pyl pro včely</a:t>
            </a:r>
            <a:r>
              <a:rPr lang="cs-CZ" sz="1400" b="1" dirty="0">
                <a:solidFill>
                  <a:schemeClr val="accent2">
                    <a:lumMod val="50000"/>
                  </a:schemeClr>
                </a:solidFill>
              </a:rPr>
              <a:t> </a:t>
            </a:r>
            <a:br>
              <a:rPr lang="cs-CZ" sz="1400" b="1" dirty="0">
                <a:solidFill>
                  <a:schemeClr val="accent2">
                    <a:lumMod val="50000"/>
                  </a:schemeClr>
                </a:solidFill>
              </a:rPr>
            </a:br>
            <a:r>
              <a:rPr lang="cs-CZ" sz="1400" b="1" dirty="0">
                <a:solidFill>
                  <a:schemeClr val="accent2">
                    <a:lumMod val="50000"/>
                  </a:schemeClr>
                </a:solidFill>
              </a:rPr>
              <a:t>a z květů </a:t>
            </a:r>
            <a:r>
              <a:rPr lang="cs-CZ" sz="1600" b="1" dirty="0">
                <a:solidFill>
                  <a:schemeClr val="accent2">
                    <a:lumMod val="50000"/>
                  </a:schemeClr>
                </a:solidFill>
              </a:rPr>
              <a:t>vaříme med</a:t>
            </a:r>
            <a:br>
              <a:rPr lang="cs-CZ" sz="1600" b="1" dirty="0">
                <a:solidFill>
                  <a:schemeClr val="accent2">
                    <a:lumMod val="50000"/>
                  </a:schemeClr>
                </a:solidFill>
              </a:rPr>
            </a:br>
            <a:r>
              <a:rPr lang="cs-CZ" sz="1600" b="1" dirty="0">
                <a:solidFill>
                  <a:schemeClr val="accent2">
                    <a:lumMod val="50000"/>
                  </a:schemeClr>
                </a:solidFill>
              </a:rPr>
              <a:t/>
            </a:r>
            <a:br>
              <a:rPr lang="cs-CZ" sz="1600" b="1" dirty="0">
                <a:solidFill>
                  <a:schemeClr val="accent2">
                    <a:lumMod val="50000"/>
                  </a:schemeClr>
                </a:solidFill>
              </a:rPr>
            </a:br>
            <a:r>
              <a:rPr lang="cs-CZ" sz="1400" b="1" dirty="0">
                <a:solidFill>
                  <a:schemeClr val="accent2">
                    <a:lumMod val="50000"/>
                  </a:schemeClr>
                </a:solidFill>
              </a:rPr>
              <a:t/>
            </a:r>
            <a:br>
              <a:rPr lang="cs-CZ" sz="1400" b="1" dirty="0">
                <a:solidFill>
                  <a:schemeClr val="accent2">
                    <a:lumMod val="50000"/>
                  </a:schemeClr>
                </a:solidFill>
              </a:rPr>
            </a:br>
            <a:r>
              <a:rPr lang="cs-CZ" sz="1400" dirty="0"/>
              <a:t/>
            </a:r>
            <a:br>
              <a:rPr lang="cs-CZ" sz="1400" dirty="0"/>
            </a:br>
            <a:r>
              <a:rPr lang="cs-CZ" sz="1400" dirty="0"/>
              <a:t/>
            </a:r>
            <a:br>
              <a:rPr lang="cs-CZ" sz="1400" dirty="0"/>
            </a:br>
            <a:endParaRPr lang="cs-CZ" sz="1400" dirty="0"/>
          </a:p>
        </p:txBody>
      </p:sp>
      <p:pic>
        <p:nvPicPr>
          <p:cNvPr id="3" name="Obrázek 2" descr="http://program.autiste.cz/images/aplikace/prirodoveda/rostliny/kvetiny/350x350/pampeliska.png"/>
          <p:cNvPicPr/>
          <p:nvPr/>
        </p:nvPicPr>
        <p:blipFill>
          <a:blip r:embed="rId2">
            <a:extLst>
              <a:ext uri="{28A0092B-C50C-407E-A947-70E740481C1C}">
                <a14:useLocalDpi xmlns:a14="http://schemas.microsoft.com/office/drawing/2010/main" val="0"/>
              </a:ext>
            </a:extLst>
          </a:blip>
          <a:srcRect/>
          <a:stretch>
            <a:fillRect/>
          </a:stretch>
        </p:blipFill>
        <p:spPr bwMode="auto">
          <a:xfrm>
            <a:off x="6517623" y="1425039"/>
            <a:ext cx="3143250" cy="3333750"/>
          </a:xfrm>
          <a:prstGeom prst="rect">
            <a:avLst/>
          </a:prstGeom>
          <a:noFill/>
          <a:ln>
            <a:noFill/>
          </a:ln>
        </p:spPr>
      </p:pic>
    </p:spTree>
    <p:extLst>
      <p:ext uri="{BB962C8B-B14F-4D97-AF65-F5344CB8AC3E}">
        <p14:creationId xmlns:p14="http://schemas.microsoft.com/office/powerpoint/2010/main" val="828235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39500">
              <a:schemeClr val="accent1">
                <a:lumMod val="20000"/>
                <a:lumOff val="80000"/>
              </a:schemeClr>
            </a:gs>
            <a:gs pos="79000">
              <a:srgbClr val="00B050"/>
            </a:gs>
          </a:gsLst>
          <a:lin ang="5400000" scaled="0"/>
        </a:gradFill>
        <a:effectLst/>
      </p:bgPr>
    </p:bg>
    <p:spTree>
      <p:nvGrpSpPr>
        <p:cNvPr id="1" name=""/>
        <p:cNvGrpSpPr/>
        <p:nvPr/>
      </p:nvGrpSpPr>
      <p:grpSpPr>
        <a:xfrm>
          <a:off x="0" y="0"/>
          <a:ext cx="0" cy="0"/>
          <a:chOff x="0" y="0"/>
          <a:chExt cx="0" cy="0"/>
        </a:xfrm>
      </p:grpSpPr>
      <p:sp useBgFill="1">
        <p:nvSpPr>
          <p:cNvPr id="17" name="Obdélník 16"/>
          <p:cNvSpPr/>
          <p:nvPr/>
        </p:nvSpPr>
        <p:spPr>
          <a:xfrm>
            <a:off x="3218213" y="4916384"/>
            <a:ext cx="5391397" cy="13775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1991545" y="2"/>
            <a:ext cx="7667011" cy="729850"/>
          </a:xfrm>
        </p:spPr>
        <p:txBody>
          <a:bodyPr/>
          <a:lstStyle/>
          <a:p>
            <a:r>
              <a:rPr lang="cs-CZ" sz="2800" b="1" dirty="0"/>
              <a:t>Hry s pampeliškami ….</a:t>
            </a:r>
          </a:p>
        </p:txBody>
      </p:sp>
      <p:pic>
        <p:nvPicPr>
          <p:cNvPr id="4098" name="Picture 2" descr="C:\Users\Tesařová\Desktop\Foto MŠ 2014\Školka v přírodě 2014\ŠVP - Pampeliškový med + zdobení skleniček na med 2014\IMG_150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33977" y="442866"/>
            <a:ext cx="1296145" cy="16416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099" name="Picture 3" descr="C:\Users\Tesařová\Desktop\Foto MŠ 2014\Školka v přírodě 2014\ŠVP - Pampeliškový med + zdobení skleniček na med 2014\IMG_1505.JPG"/>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8022728" y="494289"/>
            <a:ext cx="1118149" cy="162713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0" name="Picture 4" descr="C:\Users\Tesařová\Desktop\Foto MŠ 2014\Školka v přírodě 2014\ŠVP - Pampeliškový med + zdobení skleniček na med 2014\IMG_151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33484" y="477778"/>
            <a:ext cx="1148528" cy="16067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1" name="Picture 5" descr="C:\Users\Tesařová\Desktop\Foto MŠ 2014\Školka v přírodě 2014\ŠVP - Pampeliškový med + zdobení skleniček na med 2014\2014-05-13 09.36.47.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454989" y="4456974"/>
            <a:ext cx="2407134" cy="17286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2" name="Picture 6" descr="C:\Users\Tesařová\Desktop\Foto MŠ 2014\Školka v přírodě 2014\ŠVP - Pampeliškový med + zdobení skleniček na med 2014\IMG_153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441470" y="2400701"/>
            <a:ext cx="2407134" cy="17176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3" name="Picture 7" descr="C:\Users\Tesařová\Desktop\Foto MŠ 2014\Školka v přírodě 2014\ŠVP - Pampeliškový med + zdobení skleniček na med 2014\2014-05-13 09.22.24.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233976" y="4411307"/>
            <a:ext cx="1296144" cy="17286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5" name="Picture 9" descr="F:\Foto MŠ\Foto MŠ 2012\Školka v přírodě 05.2012\Pampeliškový med 2012\P5150017.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885734" y="4222238"/>
            <a:ext cx="1341382" cy="17381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6" name="Picture 10" descr="F:\Foto MŠ\Foto MŠ 2012\Školka v přírodě 05.2012\Pampeliškový med 2012\P5150018.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50163" y="2084512"/>
            <a:ext cx="1341382" cy="17176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8" name="Picture 12" descr="F:\Foto MŠ\Foto MŠ 2012\Školka v přírodě 05.2012\Pampeliškový med 2012\P5140114.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655841" y="4398791"/>
            <a:ext cx="1296583" cy="175067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16" name="Picture 20" descr="https://encrypted-tbn0.gstatic.com/images?q=tbn:ANd9GcRdJzObHwJxU3KklqwUJ5wbTxJ7MjuOnm5Xj0x7hu3PbjVt6hxu"/>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82048" y="3306484"/>
            <a:ext cx="952500" cy="7667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18" name="Picture 22" descr="https://encrypted-tbn2.gstatic.com/images?q=tbn:ANd9GcR8YTndRYZa3U8NRxdNu70eR1mvqJ56UMwaikO3QkKnhcMkUf7DsZfFPQ"/>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369488" y="1194370"/>
            <a:ext cx="971550" cy="762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20" name="Picture 24" descr="https://encrypted-tbn3.gstatic.com/images?q=tbn:ANd9GcSqAaFIpsw9aL5c9nCdKtlNIcnUPv6CZ1zUxEhtCRoXx-9-qU9-PRS1-w"/>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681580" y="1196753"/>
            <a:ext cx="1003205" cy="7572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26" name="Picture 30" descr="http://www.bestofwallpapers.cz/tapety/nahled/1686.jpg"/>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5842546" y="2757124"/>
            <a:ext cx="952501" cy="8202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6" name="Picture 2" descr="D:\obr\pampel.JPG"/>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369488" y="2259445"/>
            <a:ext cx="1684289" cy="19627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397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39500">
              <a:schemeClr val="accent1">
                <a:lumMod val="20000"/>
                <a:lumOff val="80000"/>
              </a:schemeClr>
            </a:gs>
            <a:gs pos="79000">
              <a:srgbClr val="00B050"/>
            </a:gs>
          </a:gsLst>
          <a:lin ang="5400000" scaled="0"/>
        </a:gradFill>
        <a:effectLst/>
      </p:bgPr>
    </p:bg>
    <p:spTree>
      <p:nvGrpSpPr>
        <p:cNvPr id="1" name=""/>
        <p:cNvGrpSpPr/>
        <p:nvPr/>
      </p:nvGrpSpPr>
      <p:grpSpPr>
        <a:xfrm>
          <a:off x="0" y="0"/>
          <a:ext cx="0" cy="0"/>
          <a:chOff x="0" y="0"/>
          <a:chExt cx="0" cy="0"/>
        </a:xfrm>
      </p:grpSpPr>
      <p:sp useBgFill="1">
        <p:nvSpPr>
          <p:cNvPr id="10" name="Obdélník 9"/>
          <p:cNvSpPr/>
          <p:nvPr/>
        </p:nvSpPr>
        <p:spPr>
          <a:xfrm>
            <a:off x="3218213" y="4916384"/>
            <a:ext cx="5391397" cy="13775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1991544" y="541006"/>
            <a:ext cx="7667012" cy="1059194"/>
          </a:xfrm>
        </p:spPr>
        <p:txBody>
          <a:bodyPr/>
          <a:lstStyle/>
          <a:p>
            <a:r>
              <a:rPr lang="cs-CZ" sz="2800" b="1" dirty="0"/>
              <a:t>Pozorování </a:t>
            </a:r>
            <a:br>
              <a:rPr lang="cs-CZ" sz="2800" b="1" dirty="0"/>
            </a:br>
            <a:r>
              <a:rPr lang="cs-CZ" sz="2800" b="1" dirty="0"/>
              <a:t>a sběr pampelišek …</a:t>
            </a:r>
          </a:p>
        </p:txBody>
      </p:sp>
      <p:pic>
        <p:nvPicPr>
          <p:cNvPr id="4" name="Picture 2" descr="Pampeliška lékařská"/>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05697" y="3029207"/>
            <a:ext cx="2322903" cy="300652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4" name="Picture 2" descr="C:\Users\Tesařová\Desktop\Foto MŠ 2014\Školka v přírodě 2014\ŠVP - Pampeliškový med + zdobení skleniček na med 2014\IMG_153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873" y="4077073"/>
            <a:ext cx="2609099" cy="19716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5" name="Picture 3" descr="C:\Users\Tesařová\Desktop\Foto MŠ 2014\Školka v přírodě 2014\ŠVP - Pampeliškový med + zdobení skleniček na med 2014\P512198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40803" y="519260"/>
            <a:ext cx="1512168" cy="10375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C:\Users\Tesařová\Desktop\Foto MŠ 2014\Školka v přírodě 2014\ŠVP - Pampeliškový med + zdobení skleniček na med 2014\IMG_1527.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217" y="524023"/>
            <a:ext cx="1814755" cy="230425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7" name="Picture 5" descr="C:\Users\Tesařová\Desktop\Foto MŠ 2014\Školka v přírodě 2014\ŠVP - Pampeliškový med + zdobení skleniček na med 2014\IMG_1526.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72881" y="4077072"/>
            <a:ext cx="2654967" cy="19716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8" name="Picture 6" descr="C:\Users\Tesařová\Desktop\Foto MŠ 2014\Školka v přírodě 2014\ŠVP - Pampeliškový med + zdobení skleniček na med 2014\P5121994.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072881" y="1867518"/>
            <a:ext cx="2654966" cy="19215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80" name="Picture 8" descr="C:\Users\Tesařová\Desktop\Foto MŠ 2014\Školka v přírodě 2014\ŠVP - Pampeliškový med + zdobení skleniček na med 2014\P5122000.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901936" y="1867518"/>
            <a:ext cx="2658472" cy="19215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465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39500">
              <a:schemeClr val="accent1">
                <a:lumMod val="20000"/>
                <a:lumOff val="80000"/>
              </a:schemeClr>
            </a:gs>
            <a:gs pos="79000">
              <a:srgbClr val="00B050"/>
            </a:gs>
          </a:gsLst>
          <a:lin ang="5400000" scaled="0"/>
        </a:gradFill>
        <a:effectLst/>
      </p:bgPr>
    </p:bg>
    <p:spTree>
      <p:nvGrpSpPr>
        <p:cNvPr id="1" name=""/>
        <p:cNvGrpSpPr/>
        <p:nvPr/>
      </p:nvGrpSpPr>
      <p:grpSpPr>
        <a:xfrm>
          <a:off x="0" y="0"/>
          <a:ext cx="0" cy="0"/>
          <a:chOff x="0" y="0"/>
          <a:chExt cx="0" cy="0"/>
        </a:xfrm>
      </p:grpSpPr>
      <p:sp useBgFill="1">
        <p:nvSpPr>
          <p:cNvPr id="13" name="Obdélník 12"/>
          <p:cNvSpPr/>
          <p:nvPr/>
        </p:nvSpPr>
        <p:spPr>
          <a:xfrm>
            <a:off x="3218213" y="4916384"/>
            <a:ext cx="5391397" cy="13775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614988" y="216041"/>
            <a:ext cx="8136904" cy="6309320"/>
          </a:xfrm>
        </p:spPr>
        <p:txBody>
          <a:bodyPr/>
          <a:lstStyle/>
          <a:p>
            <a:r>
              <a:rPr lang="cs-CZ" sz="2800" b="1" dirty="0"/>
              <a:t>Výroba pampeliškového medu...</a:t>
            </a:r>
            <a:r>
              <a:rPr lang="cs-CZ" sz="2800" dirty="0"/>
              <a:t/>
            </a:r>
            <a:br>
              <a:rPr lang="cs-CZ" sz="2800" dirty="0"/>
            </a:br>
            <a:r>
              <a:rPr lang="cs-CZ" sz="1400" dirty="0"/>
              <a:t/>
            </a:r>
            <a:br>
              <a:rPr lang="cs-CZ" sz="1400" dirty="0"/>
            </a:br>
            <a:r>
              <a:rPr lang="cs-CZ" sz="1400" dirty="0"/>
              <a:t>﻿</a:t>
            </a:r>
            <a:br>
              <a:rPr lang="cs-CZ" sz="1400" dirty="0"/>
            </a:br>
            <a:r>
              <a:rPr lang="cs-CZ" sz="1400" dirty="0"/>
              <a:t/>
            </a:r>
            <a:br>
              <a:rPr lang="cs-CZ" sz="1400" dirty="0"/>
            </a:br>
            <a:r>
              <a:rPr lang="cs-CZ" sz="1400" dirty="0"/>
              <a:t/>
            </a:r>
            <a:br>
              <a:rPr lang="cs-CZ" sz="1400" dirty="0"/>
            </a:br>
            <a:r>
              <a:rPr lang="cs-CZ" sz="1400" dirty="0"/>
              <a:t/>
            </a:r>
            <a:br>
              <a:rPr lang="cs-CZ" sz="1400" dirty="0"/>
            </a:br>
            <a:r>
              <a:rPr lang="cs-CZ" sz="1400" dirty="0"/>
              <a:t/>
            </a:r>
            <a:br>
              <a:rPr lang="cs-CZ" sz="1400" dirty="0"/>
            </a:br>
            <a:r>
              <a:rPr lang="cs-CZ" sz="1400" dirty="0"/>
              <a:t/>
            </a:r>
            <a:br>
              <a:rPr lang="cs-CZ" sz="1400" dirty="0"/>
            </a:br>
            <a:r>
              <a:rPr lang="cs-CZ" sz="1400" dirty="0"/>
              <a:t/>
            </a:r>
            <a:br>
              <a:rPr lang="cs-CZ" sz="1400" dirty="0"/>
            </a:br>
            <a:r>
              <a:rPr lang="cs-CZ" sz="1400" dirty="0"/>
              <a:t/>
            </a:r>
            <a:br>
              <a:rPr lang="cs-CZ" sz="1400" dirty="0"/>
            </a:br>
            <a:r>
              <a:rPr lang="cs-CZ" sz="1400" b="1" dirty="0">
                <a:solidFill>
                  <a:schemeClr val="accent2">
                    <a:lumMod val="50000"/>
                  </a:schemeClr>
                </a:solidFill>
              </a:rPr>
              <a:t>Postup přípravy receptu</a:t>
            </a:r>
            <a:r>
              <a:rPr lang="cs-CZ" sz="1400" dirty="0">
                <a:solidFill>
                  <a:schemeClr val="accent2">
                    <a:lumMod val="50000"/>
                  </a:schemeClr>
                </a:solidFill>
              </a:rPr>
              <a:t/>
            </a:r>
            <a:br>
              <a:rPr lang="cs-CZ" sz="1400" dirty="0">
                <a:solidFill>
                  <a:schemeClr val="accent2">
                    <a:lumMod val="50000"/>
                  </a:schemeClr>
                </a:solidFill>
              </a:rPr>
            </a:br>
            <a:r>
              <a:rPr lang="cs-CZ" sz="1400" dirty="0"/>
              <a:t>1</a:t>
            </a:r>
            <a:r>
              <a:rPr lang="cs-CZ" sz="1400" dirty="0" smtClean="0"/>
              <a:t>. den </a:t>
            </a:r>
            <a:r>
              <a:rPr lang="cs-CZ" sz="1400" dirty="0"/>
              <a:t>- květy čistě opereme pod tekoucí vodou a vložíme do  4 litrového hrnce. Zalijeme je vodou. Citrony pečlivě omyjeme, nakrájíme na kolečka, zbavíme je pecek a přidáme je do hrnce s pampeliškami.</a:t>
            </a:r>
            <a:br>
              <a:rPr lang="cs-CZ" sz="1400" dirty="0"/>
            </a:br>
            <a:r>
              <a:rPr lang="cs-CZ" sz="1400" dirty="0"/>
              <a:t>Vše dáme vařit. Od bodu varu vaříme asi 15 minut. Pak necháme směs vylouhovat do dalšího dne.</a:t>
            </a:r>
            <a:br>
              <a:rPr lang="cs-CZ" sz="1400" dirty="0"/>
            </a:br>
            <a:r>
              <a:rPr lang="cs-CZ" sz="1400" dirty="0"/>
              <a:t>2. den - směs přecedíme přes plátno do čistého většího hrnce. Do získané pampeliškové šťávy přidáme cukr a za častého míchání směs vaříme 1,5 hodiny, než se med začne táhnout.</a:t>
            </a:r>
            <a:br>
              <a:rPr lang="cs-CZ" sz="1400" dirty="0"/>
            </a:br>
            <a:r>
              <a:rPr lang="cs-CZ" sz="1400" dirty="0">
                <a:solidFill>
                  <a:schemeClr val="accent2">
                    <a:lumMod val="50000"/>
                  </a:schemeClr>
                </a:solidFill>
              </a:rPr>
              <a:t>Hotový med nalijeme do čistých sklenic a uzavřeme víčkem.</a:t>
            </a:r>
            <a:r>
              <a:rPr lang="cs-CZ" sz="1400" b="1" dirty="0">
                <a:solidFill>
                  <a:schemeClr val="accent2">
                    <a:lumMod val="50000"/>
                  </a:schemeClr>
                </a:solidFill>
              </a:rPr>
              <a:t> </a:t>
            </a:r>
            <a:r>
              <a:rPr lang="cs-CZ" sz="1400" dirty="0">
                <a:solidFill>
                  <a:schemeClr val="accent2">
                    <a:lumMod val="50000"/>
                  </a:schemeClr>
                </a:solidFill>
              </a:rPr>
              <a:t/>
            </a:r>
            <a:br>
              <a:rPr lang="cs-CZ" sz="1400" dirty="0">
                <a:solidFill>
                  <a:schemeClr val="accent2">
                    <a:lumMod val="50000"/>
                  </a:schemeClr>
                </a:solidFill>
              </a:rPr>
            </a:br>
            <a:r>
              <a:rPr lang="cs-CZ" sz="1400" b="1" dirty="0">
                <a:solidFill>
                  <a:schemeClr val="accent2">
                    <a:lumMod val="50000"/>
                  </a:schemeClr>
                </a:solidFill>
              </a:rPr>
              <a:t>Ingredience</a:t>
            </a:r>
            <a:r>
              <a:rPr lang="cs-CZ" sz="1400" dirty="0">
                <a:solidFill>
                  <a:schemeClr val="accent2">
                    <a:lumMod val="50000"/>
                  </a:schemeClr>
                </a:solidFill>
              </a:rPr>
              <a:t/>
            </a:r>
            <a:br>
              <a:rPr lang="cs-CZ" sz="1400" dirty="0">
                <a:solidFill>
                  <a:schemeClr val="accent2">
                    <a:lumMod val="50000"/>
                  </a:schemeClr>
                </a:solidFill>
              </a:rPr>
            </a:br>
            <a:r>
              <a:rPr lang="cs-CZ" sz="1400" dirty="0">
                <a:solidFill>
                  <a:schemeClr val="accent2">
                    <a:lumMod val="50000"/>
                  </a:schemeClr>
                </a:solidFill>
              </a:rPr>
              <a:t>2 </a:t>
            </a:r>
            <a:r>
              <a:rPr lang="cs-CZ" sz="1400" dirty="0">
                <a:solidFill>
                  <a:srgbClr val="FF0000"/>
                </a:solidFill>
              </a:rPr>
              <a:t>l        </a:t>
            </a:r>
            <a:r>
              <a:rPr lang="cs-CZ" sz="1400" dirty="0">
                <a:solidFill>
                  <a:srgbClr val="FF0000"/>
                </a:solidFill>
                <a:hlinkClick r:id="rId2" tooltip="voda"/>
              </a:rPr>
              <a:t>voda</a:t>
            </a:r>
            <a:r>
              <a:rPr lang="cs-CZ" sz="1400" dirty="0">
                <a:solidFill>
                  <a:srgbClr val="FF0000"/>
                </a:solidFill>
              </a:rPr>
              <a:t/>
            </a:r>
            <a:br>
              <a:rPr lang="cs-CZ" sz="1400" dirty="0">
                <a:solidFill>
                  <a:srgbClr val="FF0000"/>
                </a:solidFill>
              </a:rPr>
            </a:br>
            <a:r>
              <a:rPr lang="cs-CZ" sz="1400" dirty="0">
                <a:solidFill>
                  <a:srgbClr val="FF0000"/>
                </a:solidFill>
              </a:rPr>
              <a:t>﻿2 kg     </a:t>
            </a:r>
            <a:r>
              <a:rPr lang="cs-CZ" sz="1400" dirty="0">
                <a:solidFill>
                  <a:srgbClr val="FF0000"/>
                </a:solidFill>
                <a:hlinkClick r:id="rId3" tooltip="cukr krystal"/>
              </a:rPr>
              <a:t>cukr krystal</a:t>
            </a:r>
            <a:r>
              <a:rPr lang="cs-CZ" sz="1400" dirty="0">
                <a:solidFill>
                  <a:srgbClr val="FF0000"/>
                </a:solidFill>
              </a:rPr>
              <a:t/>
            </a:r>
            <a:br>
              <a:rPr lang="cs-CZ" sz="1400" dirty="0">
                <a:solidFill>
                  <a:srgbClr val="FF0000"/>
                </a:solidFill>
              </a:rPr>
            </a:br>
            <a:r>
              <a:rPr lang="cs-CZ" sz="1400" dirty="0">
                <a:solidFill>
                  <a:srgbClr val="FF0000"/>
                </a:solidFill>
              </a:rPr>
              <a:t>﻿2 ks     </a:t>
            </a:r>
            <a:r>
              <a:rPr lang="cs-CZ" sz="1400" dirty="0">
                <a:solidFill>
                  <a:srgbClr val="FF0000"/>
                </a:solidFill>
                <a:hlinkClick r:id="rId4" tooltip="citron"/>
              </a:rPr>
              <a:t>citron</a:t>
            </a:r>
            <a:r>
              <a:rPr lang="cs-CZ" sz="1400" dirty="0">
                <a:solidFill>
                  <a:srgbClr val="FF0000"/>
                </a:solidFill>
              </a:rPr>
              <a:t/>
            </a:r>
            <a:br>
              <a:rPr lang="cs-CZ" sz="1400" dirty="0">
                <a:solidFill>
                  <a:srgbClr val="FF0000"/>
                </a:solidFill>
              </a:rPr>
            </a:br>
            <a:r>
              <a:rPr lang="cs-CZ" sz="1400" dirty="0">
                <a:solidFill>
                  <a:srgbClr val="FF0000"/>
                </a:solidFill>
              </a:rPr>
              <a:t>﻿</a:t>
            </a:r>
            <a:r>
              <a:rPr lang="cs-CZ" sz="1400" dirty="0" smtClean="0">
                <a:solidFill>
                  <a:srgbClr val="FF0000"/>
                </a:solidFill>
              </a:rPr>
              <a:t>200</a:t>
            </a:r>
            <a:r>
              <a:rPr lang="cs-CZ" sz="1400" dirty="0">
                <a:solidFill>
                  <a:srgbClr val="FF0000"/>
                </a:solidFill>
              </a:rPr>
              <a:t> ks </a:t>
            </a:r>
            <a:r>
              <a:rPr lang="cs-CZ" sz="1400" dirty="0">
                <a:solidFill>
                  <a:srgbClr val="FF0000"/>
                </a:solidFill>
                <a:hlinkClick r:id="rId5" tooltip="hlavičky květů pampelišek"/>
              </a:rPr>
              <a:t>hlavičky květů pampelišek</a:t>
            </a:r>
            <a:r>
              <a:rPr lang="cs-CZ" sz="2800" dirty="0">
                <a:solidFill>
                  <a:srgbClr val="FF0000"/>
                </a:solidFill>
              </a:rPr>
              <a:t/>
            </a:r>
            <a:br>
              <a:rPr lang="cs-CZ" sz="2800" dirty="0">
                <a:solidFill>
                  <a:srgbClr val="FF0000"/>
                </a:solidFill>
              </a:rPr>
            </a:br>
            <a:endParaRPr lang="cs-CZ" sz="2800" b="1" dirty="0">
              <a:solidFill>
                <a:srgbClr val="FF0000"/>
              </a:solidFill>
            </a:endParaRPr>
          </a:p>
        </p:txBody>
      </p:sp>
      <p:sp>
        <p:nvSpPr>
          <p:cNvPr id="3" name="AutoShape 8" descr="data:image/jpeg;base64,/9j/4AAQSkZJRgABAQAAAQABAAD/2wCEAAkGBxQSEhQQEhEWFhIXGBgYFRYXFhcaGhgYHxoZFhsaGx0YHSggHCYnHBwbITEiJykrLi4uFyI2ODMsQygtLisBCgoKDg0OGxAQGy8kICYtNC00NTI0LCw0MDQsLCwsLC8sLCwsLCwsLCw0NCw0LCwsLCw0LCwsLCwsLCwsLCwsLP/AABEIAQMAwgMBEQACEQEDEQH/xAAcAAEAAgIDAQAAAAAAAAAAAAAABgcEBQIDCAH/xABDEAACAQMCAwYDBQUFBgcAAAABAgMABBESIQUxQQYHEyJRYTJxgRRSYpGhI0JygrEzkqKy8CSDk7PB0RUWQ1Nzo8L/xAAaAQEAAwEBAQAAAAAAAAAAAAAAAwQFAgEG/8QANBEAAgIBAwIDBgUEAgMAAAAAAAECAxESITEEQRNRYQUicYGh8DKRscHRFCNC8TPhFUNS/9oADAMBAAIRAxEAPwC8aAUAoBQCgFAKAUAoBQCgFAKAUAoBQCgFAKAUAoBQCgFAKAUAoBQCgFAKAUAoBQCgFAKAUAoBQCgFAKAUAoBQCgFAKAUAoBQCgFAKAUBwmmVFLuwVQMkk4AHuTXjaSywYZ4zBjV4gwDg7Nlds5YYyoxg6jgYPOov6ippNSWG8crny+J7hnbBxKJ38JJUZ8FtIYE6QQCcegJAz7ipIzjJtJ5weHG34rBI/hxzxtJhjoV1LYU6WOAc4BIBPqaKcW2k+AZldAUAoBQCgFAKAUAoBQCgFAKAUAoBQCgFAKAwb/iiQlVbUWIJwiM5CjbUQoJxnb1PTkagu6mqjHiSSzssnqTfBobri7XCRyqSltlmdklZZCoVgAwVQykNjKBs5GDyIOD7R9tY1UUZVmdttn8H+5LCvu+DDksl8IeFJKZAdIY5Z2b4gJRJgsQQrZbDbDB82+LX7U6vx5K5pxkt03th7NxwSOEcbGfLg65vDDERlV3PnUgNg5Gwzty9ayYPGmlSa97L9MbfmSephR2LYiijPgiJGhODqJj/ZeVWIDboPiGCCB6b6fT+0pdLO22GZOazxxnO75WzOHDUkjIe2z4bM3hrEH8sZKeXYIfKdSjSvIfL1FVun623p5S/p85nhZf5teXPc9cU+Tvh41JHbrI3IAsWmyrEE5SPCjVqwQpJGcjYNmvq//O1xcKYrxJ98cLzeeCDwnzwb3h9+sqqykaiqsUDKxXIzg6SR7ZG21b6aIjKr0CgFAKAUAoBQCgFAKAUAoBQCgFAKAUBCZ7o3UmoGVCkjrHLCqaCgcjd5FOsEAZHLPLcBq+T9tda3KVTjCUV5t6voT1x7mZKp8QoVGllXW3hsRId1YeU4XAA55zq9q+Yg06tak8pvCyvd8uec+hP3PrRyFiPECLnA8oLMQAQck4PXIwDtzHM8qymMU9Op992ks8rHb03GGco38JQs02Wb959IGdsgYAHyHPnzxUcou+blTDCXZff1HHJwa1UsGdDLnGlmCnRgahtgEeYZyBnJA6DEiulocYSUMcrjOdvv0GNzjGkeppgcFVYMShD5OCS2oajsFwMY264GOpu5RVMlnLWN9sLssbfFjbk+8LuI3HlLkjDftA2vDZGoBxlQcHbbljArzrKrqsasJPb3ePhtzgRaZj2hKyqwtZI4ondxpMQMrMrBmYeIMKSxY58zMATjHm3vZXU9P00/Fuu1TaxhZaX+vQinFtYSJZY3SyxpMhykiq6n1VgGB/I19sVjvoBQCgFAKAUAoBQCgFAKAUAoBQCgFAQi94U1tIx/tUbPgLNIqxxkl3caVT9377AnSMaskhvmva/QRWbYvQnvLCzKT7JfwTVz7GdbXJMQkRhNy3QAKwyAxjGTkYyRuc+pr422mPj6JLR8Xl57av3LCex8Eiyk+IjIUIZcsVbByoPkPI4O2fmAdh14dnTpOuSlq223W2/fy8xlPk7rRgWcLIWC4UjC4U4DYyBucEdetRX6lGLccN753yz1HydyMuzAxBWYqFySMZ55367Ab5H18rUZYhFNTbW7ey/2Gco1RfImFLDUMY35DIPI4GP0pJ3T96Szp2+A2OmxdCGlEpfV5dTaf3SwwukAHcn1zUvUKzKp0JY32z38/I8WOTWSEDxW1zzuoyY5bSSRBtkAJHEvpsdz7nFfRezX1ENLq6eDWeU8v88shnh8snMR8o2xsNvT2r7QrnOgFAKAUAoBQCgFAKAUAoBQCgFAKAUB1XFskgAdFcAhgGUHDDkRnkfegI3J2enj0tBMruB4QEupUSI6fNhM63BXJ+HVyym1Y3UexOnui1usy1N936fAkVjRr45DHoFxDceIkQy+lmWZ485AWLIY5Otdt9W26nTgdX7H6yDlGlLTKTS80n3z2XmSxsj3NRxDtrbBriIMJFRNcRjdlWSTSdUJaPkc455HnIPw4qCn2TfBVzfuybxLOHhZ2aTIresqg3GT7ZOw9qIX+zRPlGmTWjrJpWIksFRyjKcbaduuOXMI+zra5zshuk8Yazqxhtrnfuguqg9Cf+SyjD7P8ZhuHjhgh1+U5gkMrmMKp80TPqjK48oPlwWRTjVtpP2bfdqSlh85SSUvSWMNP80eV9RXP8O+NiV2tjcMU8WBXCv5Wwi/sydJEiEn/wBM/u82UeVcCrfQ+ybemujfB4z+KLefyff73O5WJrBurTgkccomUvkKyKpclVVipIA67qMA5048uN626emqpcnXHGecETbfJs6nPBQCgFAKAUAoBQCgFAKAUAoBQCgFAKAUAoDX8d4zFaRGedsKNgBuzMeSqOpP/Qk4AJrmc1BZZxOcYR1SPOE1wHkkONOXdgp56SxK/PYj61jXLVJzjwzA6hapOceGcDgZ5DPPlvUaUmQpSZuOxnHza3RliiEkhQwIGcIgaR42yxPpoX0HmO9Xemfh7Plmj0b8LZ8yL74Ktx4YN00RlO5EKsqL+EF2JbH3ts+grSNcz6AUAoBQCgFAKAUAoBQCgFAKAUAoBQCgFAKAUBX/AHuW0a2xuZMu+0MCHOhGckySaR8TaAcE5A0jA55iu/DnGSG/aDeMvt8SpH4VLrliZELxRvKyk5EaxprfWcbFSQpAzhsDJqhGiWvTF/FmZHppa9EX8X+xhLbNG2n4gylyQoGggqn5EsoHXJ969tjqjqXYm6ujEFJduTYjhUytAXt2bxoVnURn+0iKayFOMkgE7BSQVJwRzLp5RljlES6WUJafxLn/AEXB3fQusMMtrdG4sJBtHMAJYCCVIV08rAMNJTAAxlT0bQgsLY1K44W3BN67JBQCgFAKAUAoBQCgFAKAUAoBQCgFAKAUAoBQGg7T8PE0tgHGUS61kdMrBOUJ+T6T8wKAgPD+FCODtG7f2oW5j36IY5ZlYfxiRSf4RUdcNLb82Q1Q0uTfdka4Da+LPLDjJeyutI/GrQSL/iUVXqjqjJHU46oOPoWZwXgv2nh/CpFYLJALaVG9UAXWvyZP1AqzFbLIjHMY55RLbGxjhDCNQoZ2kIHLUxyx+p3+ZNdkhk0AoBQCgFAKAUAoBQCgFAKAUAoBQCgFAKAUAoD4RQGj7RcLTwL6RVxJNbMj77NpjkCnHLOGIz1AUdBQFT93UmOK2no8U6/4Ff8A/Jqr03MjxF32VqkMaQxrpjjVURd9lUBVG++wAq0endQCgFAKAUAoBQCgFAKAUAoBQCgFAKAUAoBQCgFAKAx+IR6opF+8jD8wRQFC9gZv9u4ZJ6sR/ft5R/XFU6NptHiPQVXD0UAoDquXKozKAWCkqCcAkDIBPTfrQFaXHeC2lJxeQBGKt4SxOzqpBBRi2NOM6i5x8HLfFZkOvslb4fh4WeW1jHp5nDtqS/EizxWmdn2gFAKAUAoBQCgFAKAUAoBQCgFAKAUAoBQHnPhH7Ce2GceBdxIfkk4hb/DqqnHa5nnc9GVcPRQCgK173u07whbKNtOtC8xHxeGSVVR/EQ2f4cdTVXqbJRSjHllPrLZRSjHllS68jYb7/ocVmaVF7mNoUXuWn3PdqGk1WEhLaVLwsdyEGnKZPQalK+m45AVqdNNtaX2NnpLG46ZcotGrJcFAKAUAoBQCgFAKAUAoBQCgFAKAUAoBQHn7t1ZtDdX6IMESNLGfd1WfI/nY/lVO3a1M8fJflpOJESQcmUMPkRkVcPTtoD44yCM49x0/OgKD7wHkubsxxzC7aBSrNHAwZRqzpkKZU6WB8yjGS45japfltLGfh2KPU5k0ks/DsQ3xWUoNIyxbHmG+5cfTH9RVXTCSe/H+ilohKMt+MdvkbnsxAyzITdta6v2YuAJAgbCnQSpHPYnJwMAkAb1JW3J5XurzJam5PK91Pv5l49nmv4XFveBZ4yDouY8AjAzplQ4xnfDDI2GedXo6ltLc0oa1tLf1JLXZIKAUBg8V4vBbJ4lxMkanYajgseeFHNj7AE142luzyUlFZZEpe9Sz8RY4455SzKoKoqjLEKNpHVuZ+7USvg3hMhXU1uSinyTupicUAoBQCgFAKAUAoBQEe492iFreWUDnEdz4yZ9JB4RjJ9iSV+bivMnjaRIa9PSpO9i103kcnSWED5mNmyfykUfSqnUrhnjJt3b3XicMtN8lI/BPziJhP6pVpPKyeklr0GNxIMYZAhw+h9JH3tJx+tAQHiHD/wDw/gPhwoElkSJZW5ZeUojktzGx0A9BpHSomnGGIkMouNeI8/e5Xi9lUF8LN2Lt9ojiaQeUhcozaPu7ZH9c1DGKjPw1wIUwjHQlsWB3a8CD2t/ZXIDp9oeJjjGXVEVnX0OQpB6ED0rumtKLi+MkdFSjBwfGWTfszayQ2lvDM2qWONEdvvFRpz9cZqwWjZ0BrOJdoLW3OJrmKNvus6hv7uc/pXjklycuUVyyJcf70rdFK2gM8vIEq6RqfUlgC3yXnyyOdQWdTCC5yV7urrrXOX6FPcZ4vNcTMzyGW4Ybs3JF6AAbKPRR8/U1ScnZ79n4TOlKVv8Act2j5ef35ky7pOyvjzfan3ht3Byecs4AcfIJlW+ekdDmz09er+4/ki30tWvFr+S8i76uGgKAUAoBQCgFAKAUAoClO+/iiNcxRA5+zr58Hk0pXI23yECt/OKqXybkoLn7wUepm3NVx5w3/BLe7ftwLpVtLlsXajyseU6gfEPxgfEvX4htkLLTcrF6k3T3q2Pr3Rw74Lb9lbTY3WVoyfRXQt/mjUfWvOoWYE7OHc3eZiubYneOUSKPRJVB/wCYsh+tdUPMEEWJUp6KA654VdWR1DIwIZWAIIOxBB2NAUx2YY3HGUkHwm6upD/8aiZUP/L/ADqtHe5s87lx2VkkIYRrgM7yN7u7F2O/uasnpkUBUHbzvEMzvaWUuIlJWSVG8zkbFUI3VQdtQ3Y8sD4qPVXyh7sTO63qpQ92H5lb6DyUn3Plx/l3qnqXM0Z+tczX8/qdD3DoGzh8DYqCCzfdC7+xJ5AHlU0Ka5YlwWaulqmlY9l6nfaRKFyACTuxxvnrnO4+R5VBdOWrDKt9k9WHsu3kXr3RxY4ZGSN2knJ/4zqP0UVrUrFcfgbnTpKqOPImVSkwoBQCgFAKAUAoBQCgPMPHrv7TLLNnPiyPIPkSXT8vKPoKynZ/elL5fsYjta6iU/Lb9jDgDABomIKnUu5BBHmUqw3Q4wcjl6V7Oeizf8/vk6tsVd7zt6r73LA/86/b+GTW9z5buJVmVsAeKkTCV9hsH0K2QNiMkY3VbutTi49zTrujPbucu7S+8LiKIT5Z43i+br+1T/CJfzqPpXyiVF0VbPRQGBx+/wDs9tPcf+3E7j3KqSB9TtQFbdzXC/2ss53EMSwK2ebNh3z7gJGc/jqvRvmXmeItirB6fCM7GgNFxmzsJFeG4Ft5F1MGKK0a7+fOQycj5tuVeNJrDPJRUlhnn/iRQSSLAzPHrYRMwwxTJ0k/Me3vgbisl1w1tr8KMN0V+I5f4L7wjoGEXLED1J2H61FOUrJbENtkrpbL4I6yo1GQN+6ucHYjJOffbrXWXoUGu57qfhqDXdnpHsfYG3sraFhh1jUuPR28zD+8TWxCOmKR9BCOmKj5G4ro6FAKAUAoBQCgFAKA4TAlSBzwcfPFAeVrJT5MgjEYGPQ4XOffOR/LWPdhZXfP8mBfhKUe+f5OSZXUo5742z8jgc9iBj8BrqSU1GT+DJbFG2Nc5ccMteTuvtZ7cNZXz69OBISkiMccyEAKn5Hb0PKr6orypRNGPTVZUo7EDgme1dXb+1tZhrwOZhfTIB/EqsPk1QL3LSfuejUcEBgcgjIPqKvHRyoCD97fENFokAO80qg+yJmVj8sqqn+OorniDDM7uysPC4fCxGHmzO22D590z7iPQv8ALXcI6YpA2vHu0NvZprnlVTglUyC7+yLzP9PXFJSUVlnMpqKy2UjxLtxeSTtOtzJET8MUbEoi9BoIKsfVmXc+gwBnS6m1yzHZGTLq7pT1R2XqaDinEZZpGmlzJK5BZ20DkoUHSgA5AAAY/qa8/wCV6pS48jnDvk5zlsvI6LMnLBvjB9c7Hkf0x9PQCor2mlp/CRdVJNR0fhLV7l+ExuLi7dA0iSiKMkA6AI0kYrnkT4gBPooq90cEq0/M0ugrUalLuzSNwMT8ektlX9mJvFkAxgRrplbI9GdlT/eV54eq9vstzjwdXUt9lv8AMu+rhoCgFAKAUAoD4ygjBGQeYoCi+03Eb3g99LFbXMhtjpljhfzqkbZGlQ+cAOrjC4OAN+dQWWOMkvMr22uEks4z+Ru+C977ED7RbBx1eBsH/hyHH11/1rj+pSemawRf1ijLTYsP8yY8M7wuHzYH2kRt6TAx7+gZ/KfoTU8bIy4ZZhbCf4WSdHBAIIIPIjcGuyQrbhXYOI8UvDcRCS2AWWFWGUYzM5bI5EoyOAvIB1PpiKNSU3PzII0RVjn5lR8QKqzPEPIHYIM/u6m0DPP4TpH8dUViVk6zPjpnbZT2f6ozeE3/AIE0dwqqWRg2ls6XG4wdJGeeR6EA4OMVFVOVUs8or0WSpnlbo3/aN/FlS90BFvIxLoD6wsi4ilTOByAjJGAcu3pVzqFnE0bqaaTRandtfeLw6AE+aIGFsnJ/ZkopPuUCt/NVqEtUUzok9dAqHvTJuuIwWQzgJHFkHkbiUCQ/yxorfWobN5Rj8zwtyNAoCgYAAAHoBsKmPSEdruzvDRKby/lkBlZUGZHVRhdlXwwCBhSdzzJ9ainXBvMiGyqtvVP6lV9p4rRLgiwZ2t9C/EXb9pltQUyeYjGj2znFZ/VKEppQMvrIwnYo18+hqIt/N+X/AH/7e3zNQ2vT7iIb5KK8KPbn1Z1XHlJcDfDfoMgfmP1r2GJR0v0/U8rxOOh8bfqX/wB3nZmTh8EsUsiO0kxlBQEAAxxx4838H61r1w0RUTdqrVcFFdjY8F7PJbz3V1nVNcuGZvuoo0oi+w5n1JPoMd4JMG5oBQCgFAKAUAoCoe+iMC6tm6mJwfo4I/zGqHXcR+Jm+0uI/EqqO2XRG4UEaV26bgevv+R36mufEcpOt7Pscq5zlKpvD7P9jOjty+nw9ZZtlVdbFj93SNyfYb1Xi56tLWWVIuevQ45ZMuy8XFOGkSR2s7QZy8JRiCOpCqMqfxBc+ueVXIu6PYvQfUQ/xLo4ZfJcQpNHnQ65GRgjoVYdCDkEdCDV00Uede1vChFdXFt4ZiRZH8NfupnMZU5O2khh6bA8iKy7m6rXJGNfJ03uaXl9eTWWr+Uq3Nefpj/X6Y9aivjupx7kPVQ95WQ4l+pJ5u768S2N+EiVQnilRI4lC6cklRGVJ0/u5PL6Vcj09iW8vkaNXT3QSzP5Gz7C9tF4dHcrcIWZykkUce5kkwY5ME7KAixEk8t+ZwDLVOKjzsi25qKzIs/st2utr9SYHIkAy8TjTIvuR1H4lJX3qdSTWUexkpLKK+4YftHHzJnYXMxP+5ha2/zKDUKebX6I97ljdr+0SWFs1y41HISNMhdcjfCuTy6knfAU7HlU0nhZPJS0rJQvG+NXF3KZZ5NTAkBdwkX4UT93pufMdsk1lX2yk8TyvQxepulN4sTXoaaSfzBS2zdQpwBy59Cx2Htn7wruMNENSW5PGvwqtUV7zX0JR2K4NFd3sME4zF52KZIDlVJVTjfHXH4a56JJzefIi9nJOx58jbdtuxyDiMVlaKQtwgOnJPh5Zldhk7KFGrHzA5gVZsoXiLSvj8i1b0y8WOlc7v5F0zzpEjSOwWNFLMzHAVQMkknkAKuGgVLx7vYklyLAKsW4ErAM7e6qfKn8wJ33C8qp39VoelL8zP6jrfDloit/Uhd/2mvH873V0T6JO0efYLGyj6VBG6yTwpfQrw6i6yWIz+hjjjtxkD7Vc5IJANzMTtjP75G2R1BrpuxLMpkjd0U3OzGPI2/Z/ifFpZhDZ3UzSnfDuZEVc4LSeNqCr8tzyGTtU1Frm9stE/TXOb2y15svrhSTLEguHR5sedo0KKT7KWY/XO/PA5C2XTLoBQCgKl77l/a2vvHNj+9F/wBx+dUet4i/UzvaGyi/UrGNkB0aly2+gkZ357c6pS1P3scdzOnrl7+OO538D4k9pcxzIMvE5dcjIOVKsDvnzIx39dR6VbjZjFq8sMvxs4vXlhlhXHfDMVYR2SLJg6S0kjLqxtkeGuRn8QqX+qXl9USvrort9UWP2a7S299HrgkBYAeJGdpIyejrzHXfkcbE1aTTWUXYyUllcFfdquzbXfGxASRHJGszMMZWJAI205GM6wB7eID7GrZR4luXxgpW9N4t+ZcYK/7V2aW91LFCSyJIY11EZJAwQxAxzBXOOinpUOmOuVXYhUIOcqO3K9GbPs92wu4TDG10wtQ8SyI4jkUQl1D+Z01gBM9dgK7r6h61Bs6q6uXiKuT+mGavj9mLe9mgLDREFWIk7FHJdCCeeY/DyfUGuOqg0sRXfI9oamlGPxMa1ZkZXRmSWM+R1OGQ9MH5HBHI7g5qurZVy1R7lFXTqnrj3Jn3S3Zl4mdZBkCXDORjdnaN9WByzqO3zrQp956/M26bPEipeZbPaO8tIVjmvHRRG+uLXufECsuUUbu2lmwACd6sNpLLJG0lllJ94faOO9uPFhjKoECZYBXkwTknqM5CjO4zk4qhZKFk01wjOsdd1qkuIrc0VtZNJmNI2kYqzMqIzHAxqbCgkAbD22HpVVeJZPVFcFHVbdY5xXBIe62ZBxG28TDMVlVD6PpOH29QGX/eY61b6VYslsXeiWLZbbfexaPartFacPlNw6mS8eNUCpgv4QZiMknCLqJOebY66drc7Yw/Ey9ZdCv8TIyO97UN7DK9MXAOf/rqF9XBdmV311a2w/yId207VrfSJILVYpFBUsr62cHBUN5F5YOOfxHkM1BbJXLjCXdle6UeoWcYS7sjT22r4snPMDljng+x5Y99886hVyimobEC6lQTVSwvqzsgRpJkVF1MfIgHV2ZVA+pwPoa8jW3HT3bOYVNwUe7Z6J7H9m47C3ES4Mhw00mN5HxufkOQHQD51rQiopJG3CChFRRva6OxQCgFARrt72X+324RSFnjOuFjnGcYKNjfSw2z0IBwcYMdtasjpZFdUrYOLNfw/s+kHBWt7iEAiGSSZTpYiUhpCcjIyp5MDtpGOQr2MEoaT2NaUNHpgomXJYEdFy22+52P0wduoJHWsylxUWpd2ZHTShGDhPiTwZljod0WRzHGXUSuo1Mi58xUAHJxyODzBweVcQqjG3E+CONEa7tNvBb/AGc4NweWUNZMwuIgCHWe4VwD7O2HG24II5AjetWvw/8ADBs1eH/68fInEfhtiVSrEBlDjBOMjUMj3UZHqKkJjzNfkM7lmLKWky0g0s2SRlxthiCSRgYJNY9jasljnJgWtq2bjzkxVLAMmfNjZj6nk31/qD6iu5KM8WY+JNYo24uS+KJP2pksJPs32TEeYDbtGwxIhQ6lOT8ZOtyWBOSozVudilFSg+DUrthYswZoGlDOXVAivqIQcl3JAGOmDt7KKo34cnjszG6rDnLHZkl7sLvwr+1UIw1GSJmKsAQY3cHJG+WRRv69av1Z17+XBtVtuKbWCd94nZCa7mN0J4o4YbfA8TVswZ3fPIIpXRlsn4eW1e3U+Jy8Ih6jp/G5lhFMtHr3ORjBHsf9Z+eaz9XhxUfMzHPwYKCWc7v4dix+5TiCC4nhIBeWNWVwc/2ZIZfr4gI+Rz0q30bwnH5l3oHhSh8ySd2vCZIrjiVwY9EM05EIIILBJZyWA+6Q64PXf62K4tOTfmWqotOTfdkX4z3eXhjmvbq6gM2lpZFGvDEDJAc40jAwBjAAAqGfTapOWrcr2dHqk56tyupLdOSxISfwrz+o/M/15VUg5finJ4KVTnjxLJNL9T5axAIigqjOVQHbClmCnAPPGc++N66ebbtL4OpOV/UKL/CmWr3mdnrKzsoEhhVZjKqq/ORwFYuXf4mGPU4yV9qt9RGMansXerjCNLwkjB7ouzxluDesuIYcrFts8uNJI9kUkfxN6qaj6Sppa5EXQ0yS8SfL4Llq6aIoBQCgFAKA0nbdyOH3hHP7PL+Wggn6DJ+lcyzh4OZ50vB52jXBJ6kn6jp+Q/61izbaS7Hzs23FJcfeTFmUqxYchjO+Nt9j025g9M4OxyLMJKcFGXJdqnG2tQnz2O50Vlyx1KN8EKcY57Ec6r6pQlpxhlTVKuenGGXX3fcCubECN7mBklXxPs2+pPhDOjZ3G6gjTjOOWTnWprcI4bybdFTrjpbyba07GQrPeXJRGkuCdOpciNSiqwAP3nDMx65A6VIkk8kyik20UPx7hDW87WrMGeElSwyFcYQ9d1yCD7MOuN87/hnJdjJT/prZJ7p/ufbG/VI50ZSdaoyMFyyvExYAAcg6tJG2ORKnkM1JXpgnF8Pgs0uFLab2e6Z0yoi/APLgMN8rp5YA6bBvbce9Q2rOM88fwQ9ZCOU132/g2HC+JtHKkjsS0MkUurGcxoykgn10KR75z61LVPVJTfwLfTXeJDL+BY/fhxGeO2iRF/2eRjrYHdnA1xxkdFOGbI5+GBtyazdnThfM66jLjhd+fgVJCBHjxPOmAXGxzpxqGPQgcvnWepqc1LHD+hlKxWWxnjh/TOx6Pn4VCLhOI5CmOGRGYAAFG0OGb+EK2P4zWrjubeFnJXfaDvTuCGS3tjAHB8KSZG1smw1orhVzuOrAEjOeVV7b3B7rbzKt3Uyre8dvMrS8u3dhr1O53LSPqfPr13989D6YqolqzOUtijFa82Tnt97H1oyFKg4Yg+b0+X57f9ah16p5fHkQO3xLNT47Im3c4sP27Q6qXNs3hasHADR6gM9SCPopq70jeZ58zQ6FvM8+ZL+N9iLm/vTPdyxpbJ5IUiZmfw85OSyqEZjgkjVyA6A1NZV4kll7eRYto8WS1PZdid2NmkMaQxIEjQBVUcgBU5YO+gFAKAUAoBQHF1BBBGQdiDyIoCv+NdhbS14deGOJWkCSSLI6hnRV86orHcBQANueMnJJNRSglBpIhnXFVySXmVJbWzuWEcbyEYZvDR30g7AtpB0jY7n0rJVc5rMVwYUarLEnFcGumym8Y1KRnHMDl6bkfLcdM8qmg42LFmzXctVyjctNuzW2TYcBnUzRPJO8Sal1yQ6hIidShQlj93IzzOxxiu4rw7VqzjzO4rwrkpNpeeeS+rTthw9dMS3qHkAXkY5J2ALvzJ9zmr6si3hM01ZBvCaI9adktXGbmW4gEkDIZYSy6oyx8NTnIxqU68A9CD8uFV/dc/QiVP8Aec35FLvA6kdGUAOOuoeUkflgjqPcDFJSiswnxkoRnFaqrOM/kdkVwv3cnGF3PInOB0yDvnquodDUuhtOL+/JlrQ51uuXK4/ZnMSlAMKWOQmn7w6Dflsc5PvVevLlh/H4FXpZzVuns9/5JF244kLlOG+dzIIMTKxOkeG5QOBy1M8bZ9lX2q11E/c1en6lrrZYhn732/k3vY/hUXEeGX1kIkF1GxaOTSNRLpqjJbGfiDIfwjHWu+mSlUj3o0pURyWrxy4lht3a2g8aVV8kZcKDt1J9unXl7iyXDz/x3tTdXpRp5FdR5kVVCKurqBgscjbDMf6ms6yx2pqWyRlWWO9OMvdSNdwq1eaURKB4skqxKeYGoqAT7AHUfl7CuHHxJxguMETirZwrjtHH+y1O3HYu0teGO8aYljMX7VmJdyzrG2em4Y+UAAHGBtVuymCreFwX7aK41PC4/Y23dJwhYrJZzEokmJfXgamj5R789OkZA5YbPU13RFxrWeSTpouNST5JzUxOKAUAoBQCgFAKAUBwljDKVYAqwIIPIg7EGgI/2K7MLw9J4lOpXmLox+LRoRVVs9VwR78+prmMVFYRzCCgsIp6/wCCzzcSntY0Bmaec7nSoUs0oYnfA0FTsD8QrNnS7LpR47mRZ08rb5R47mp7S8Ams3KTR+HJgupBykgGASpHPGwPJhkZGCM9aZ1tRnvFnemylqFm8WceBcae0uIrloRIYiSAT5TlWT4gNsas5wNwNq9p8OM9UH8me9Oqo2aq38mTLsl3kyxzO95I80TgnSqoCj5yCqnGFxkYz6c9zUkeolGT8RbEseqnCT8ZYXY724fwy8u4boXCRxTOzXFrKxjcOQ+NLIfKWl0kjODkkE5we9NU5qeSTRTZYp5WfIjHb/seLJ8rIr20hwjahkE76XxyPow2bHQ4pKLr3W6/T/o8lGVW8d4/Vf8ARF7rjAEq+ICr5jLk8mIYBnyPUZY7czjpXPhKT1xFdSlNWRexnxgy3PhLgvrSJdRIXMhUKM4ON8fUmonW5qMPP9jjqa5WTUM8/si4OFcDt+C2TyS3EsUk4hWaVB4rCYKQfDBRtsljupwKv7RXki97sI+SIBe9rrqGWVLXiM80ROEeRQSwKqT5ZQdJBJGwXlnAG9VZWSUsqXu/fBSlZJSype798Gl7OcFmuT4cETSOBuFxpRfhGWbCjOOZxnG3LFV5xna8QWxWtjZe9Na91fe5IO7js5Jc3jMJPC+zvHKxxltQICoBnG5jcE77D3yJunq95P8A+dibpaXrTf8Ajt89y5O0PZyG9EaXGtokbWYg2EkYcvEAGWA+7nG+4NXjSNuq4GBsByFAfaAUAoBQCgFAKAUAoBQCgNTddnoXuYr3BW4jyNSnGtSrLpcYwww3PmMDeudKznuc6Fq1dzj2q7Px31u0D7N8Ub4yUcAgMPzII6gkV5OCnFxZ5ZBTi4sq3s33dSSvcw3JlgkiCeEQgMT51gnUV842XZWUjO/pVSHSJp6+fMz6+hTi/E5zyR+67EXgfwzZS5L6A6DKMc6dRKnZeupwBiuFTfDZM4jR1MMJPKM9e7qeNQ1zcx2uqQRRLJIHMjk4AGAcA8x1xkkDFSLpm95Y+/yJl0je88fL7REbyAxvJGdDBGZCwwVYglTp8uWBI223qFwipaVz8yu64qelZz6ZNFecOlkbyr5dgi7nJJwFRRzJOAAB1FW4WQT0rdl6uyEWoJ5l98mdwS6e2lR5BF4qSajDMsmfEVsqZAHQ5BAwpOD1Br2W084PZbWZ059exu+I8RuLlmeWRm82tiSxCk5AOOSdQAMbbA1VlLmUsv8AQpzljMpNy9FwZ9j2ckaxm4kGAhiYLhlI1rtqdGzjSpYchglW3yNzonZDU9n5CfT2XV6pbPsi1u63hclvw3WYiJpS8oRtiRjTGDn4cqqtg8tZ96u1Q0xwaFMNEMPkzO7vsieHQMJZBJcS6TMwzpyAQFXO5AJY5PMseWwHUYqPHxOoQUc47vJLK6OxQCgFAKAUAoBQCgFAKAUAoBQCgOLOBgEgZOB7nGcD6A/lQFf94vbf7O4srd9Mp0+PKBkwocHCjfzlTq9hjbzCobbVDCK916raXn9Cv+8XtCt5eaw2bdB4UOc4IxqdsEZGojHuI1qp1FniPTDsUepu8Z6a98fyRZBlwQBjGAvXHqB/rP03jw1HQs57kbTjDw1nU+Wt/kXF3adnoCsdy9jMk8Y2mnPlZzsWijLZHsxQbHYner1FcYxylhmj01UYRylhlgyWMTN4jRIXI0liiltP3ckZx7VOWTCj7N2io0S2kAjdg7oIkCs43DMuMEj3oDYtCpXSVBUYwCBjbBG3sQPyoDsoBQCgFAKAUAoBQCgFAKAUAoBQCgFAKAqDh/bqN7+e+uXfwoo3S0hRS2rU2NQ/dDFU3LEbSYzgVWV8dUtTwlsVI9THXLU8JbfyV3cXTPIZpT531u++fMzBjv6DkPYVRsbtbcfMzbG73Jx3yzFlYMQW06RuASAc8s7+2a6hitNR58zqGKk4w/E+5aXdd2gutMVlDZB4dbM9zllVULFjkhSrtvpUBsnbbAJq707enDRodI5aNLXHcturBbFAKAUAoBQCgFAKAUAoBQCgFAKAUAoBQCgFAavtPxH7PaXFx1jidl920nSPq2B9a8bwsnjeFk80QyaQVCk6cAe4AA/1nA96ypU5xKTwYs+nziVjxk+Og3Z9jjGTgAfnj/XvvTU0tMOP1PXZhaK+Pqy/+xHFJrpNUnDktoVUBG1fGfwIY1IXHXPoBncjTrlqWcYNaqWqOcYJbXZIKAUAoBQCgFAKAUAoBQCgFAKAUAoBQCgFAKAUBo+1XZ4X8a28krpb6leRY8BpCpDKpY50qGAJwMkgYK43A6bPsLw+JdK2cZHq4MhPzLkmuPDj5EfhQe7RnWPZy0hbXFaQI/3liQN+YGa6SS4O1FLg2lenooBQCgFAKAUAoBQCgFAKAUAoBQCgFAKAUAoBQCgFAKAUAoBQCgFAKAUAoBQCgFAKAUAoBQCgFAKAUAoBQCgFAKAUAoBQCgFAKAUAoBQCgFAKA4NKAcE77frtQHAXSfe9Oh68qA+fbE9ccjyPUZoDsMozjry5Hnz/AKUBzoBQCgFAKAUAoBQCgFAKAUAoBQCgFAKAUAoBQCgOLIDzANAfPCX7o6dB02FAPCXlpH5D/XQflQDwlznSM+uBQHOgP//Z"/>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
        <p:nvSpPr>
          <p:cNvPr id="4" name="AutoShape 10" descr="data:image/jpeg;base64,/9j/4AAQSkZJRgABAQAAAQABAAD/2wCEAAkGBxQSEhQQEhEWFhIXGBgYFRYXFhcaGhgYHxoZFhsaGx0YHSggHCYnHBwbITEiJykrLi4uFyI2ODMsQygtLisBCgoKDg0OGxAQGy8kICYtNC00NTI0LCw0MDQsLCwsLC8sLCwsLCwsLCw0NCw0LCwsLCw0LCwsLCwsLCwsLCwsLP/AABEIAQMAwgMBEQACEQEDEQH/xAAcAAEAAgIDAQAAAAAAAAAAAAAABgcEBQIDCAH/xABDEAACAQMCAwYDBQUFBgcAAAABAgMABBESIQUxQQYHEyJRYTJxgRRSYpGhI0JygrEzkqKy8CSDk7PB0RUWQ1Nzo8L/xAAaAQEAAwEBAQAAAAAAAAAAAAAAAwQFAgEG/8QANBEAAgIBAwIDBgUEAgMAAAAAAAECAxESITEEQRNRYQUicYGh8DKRscHRFCNC8TPhFUNS/9oADAMBAAIRAxEAPwC8aAUAoBQCgFAKAUAoBQCgFAKAUAoBQCgFAKAUAoBQCgFAKAUAoBQCgFAKAUAoBQCgFAKAUAoBQCgFAKAUAoBQCgFAKAUAoBQCgFAKAUBwmmVFLuwVQMkk4AHuTXjaSywYZ4zBjV4gwDg7Nlds5YYyoxg6jgYPOov6ippNSWG8crny+J7hnbBxKJ38JJUZ8FtIYE6QQCcegJAz7ipIzjJtJ5weHG34rBI/hxzxtJhjoV1LYU6WOAc4BIBPqaKcW2k+AZldAUAoBQCgFAKAUAoBQCgFAKAUAoBQCgFAKAwb/iiQlVbUWIJwiM5CjbUQoJxnb1PTkagu6mqjHiSSzssnqTfBobri7XCRyqSltlmdklZZCoVgAwVQykNjKBs5GDyIOD7R9tY1UUZVmdttn8H+5LCvu+DDksl8IeFJKZAdIY5Z2b4gJRJgsQQrZbDbDB82+LX7U6vx5K5pxkt03th7NxwSOEcbGfLg65vDDERlV3PnUgNg5Gwzty9ayYPGmlSa97L9MbfmSephR2LYiijPgiJGhODqJj/ZeVWIDboPiGCCB6b6fT+0pdLO22GZOazxxnO75WzOHDUkjIe2z4bM3hrEH8sZKeXYIfKdSjSvIfL1FVun623p5S/p85nhZf5teXPc9cU+Tvh41JHbrI3IAsWmyrEE5SPCjVqwQpJGcjYNmvq//O1xcKYrxJ98cLzeeCDwnzwb3h9+sqqykaiqsUDKxXIzg6SR7ZG21b6aIjKr0CgFAKAUAoBQCgFAKAUAoBQCgFAKAUBCZ7o3UmoGVCkjrHLCqaCgcjd5FOsEAZHLPLcBq+T9tda3KVTjCUV5t6voT1x7mZKp8QoVGllXW3hsRId1YeU4XAA55zq9q+Yg06tak8pvCyvd8uec+hP3PrRyFiPECLnA8oLMQAQck4PXIwDtzHM8qymMU9Op992ks8rHb03GGco38JQs02Wb959IGdsgYAHyHPnzxUcou+blTDCXZff1HHJwa1UsGdDLnGlmCnRgahtgEeYZyBnJA6DEiulocYSUMcrjOdvv0GNzjGkeppgcFVYMShD5OCS2oajsFwMY264GOpu5RVMlnLWN9sLssbfFjbk+8LuI3HlLkjDftA2vDZGoBxlQcHbbljArzrKrqsasJPb3ePhtzgRaZj2hKyqwtZI4ondxpMQMrMrBmYeIMKSxY58zMATjHm3vZXU9P00/Fuu1TaxhZaX+vQinFtYSJZY3SyxpMhykiq6n1VgGB/I19sVjvoBQCgFAKAUAoBQCgFAKAUAoBQCgFAQi94U1tIx/tUbPgLNIqxxkl3caVT9377AnSMaskhvmva/QRWbYvQnvLCzKT7JfwTVz7GdbXJMQkRhNy3QAKwyAxjGTkYyRuc+pr422mPj6JLR8Xl57av3LCex8Eiyk+IjIUIZcsVbByoPkPI4O2fmAdh14dnTpOuSlq223W2/fy8xlPk7rRgWcLIWC4UjC4U4DYyBucEdetRX6lGLccN753yz1HydyMuzAxBWYqFySMZ55367Ab5H18rUZYhFNTbW7ey/2Gco1RfImFLDUMY35DIPI4GP0pJ3T96Szp2+A2OmxdCGlEpfV5dTaf3SwwukAHcn1zUvUKzKp0JY32z38/I8WOTWSEDxW1zzuoyY5bSSRBtkAJHEvpsdz7nFfRezX1ENLq6eDWeU8v88shnh8snMR8o2xsNvT2r7QrnOgFAKAUAoBQCgFAKAUAoBQCgFAKAUB1XFskgAdFcAhgGUHDDkRnkfegI3J2enj0tBMruB4QEupUSI6fNhM63BXJ+HVyym1Y3UexOnui1usy1N936fAkVjRr45DHoFxDceIkQy+lmWZ485AWLIY5Otdt9W26nTgdX7H6yDlGlLTKTS80n3z2XmSxsj3NRxDtrbBriIMJFRNcRjdlWSTSdUJaPkc455HnIPw4qCn2TfBVzfuybxLOHhZ2aTIresqg3GT7ZOw9qIX+zRPlGmTWjrJpWIksFRyjKcbaduuOXMI+zra5zshuk8Yazqxhtrnfuguqg9Cf+SyjD7P8ZhuHjhgh1+U5gkMrmMKp80TPqjK48oPlwWRTjVtpP2bfdqSlh85SSUvSWMNP80eV9RXP8O+NiV2tjcMU8WBXCv5Wwi/sydJEiEn/wBM/u82UeVcCrfQ+ybemujfB4z+KLefyff73O5WJrBurTgkccomUvkKyKpclVVipIA67qMA5048uN626emqpcnXHGecETbfJs6nPBQCgFAKAUAoBQCgFAKAUAoBQCgFAKAUAoDX8d4zFaRGedsKNgBuzMeSqOpP/Qk4AJrmc1BZZxOcYR1SPOE1wHkkONOXdgp56SxK/PYj61jXLVJzjwzA6hapOceGcDgZ5DPPlvUaUmQpSZuOxnHza3RliiEkhQwIGcIgaR42yxPpoX0HmO9Xemfh7Plmj0b8LZ8yL74Ktx4YN00RlO5EKsqL+EF2JbH3ts+grSNcz6AUAoBQCgFAKAUAoBQCgFAKAUAoBQCgFAKAUBX/AHuW0a2xuZMu+0MCHOhGckySaR8TaAcE5A0jA55iu/DnGSG/aDeMvt8SpH4VLrliZELxRvKyk5EaxprfWcbFSQpAzhsDJqhGiWvTF/FmZHppa9EX8X+xhLbNG2n4gylyQoGggqn5EsoHXJ969tjqjqXYm6ujEFJduTYjhUytAXt2bxoVnURn+0iKayFOMkgE7BSQVJwRzLp5RljlES6WUJafxLn/AEXB3fQusMMtrdG4sJBtHMAJYCCVIV08rAMNJTAAxlT0bQgsLY1K44W3BN67JBQCgFAKAUAoBQCgFAKAUAoBQCgFAKAUAoBQGg7T8PE0tgHGUS61kdMrBOUJ+T6T8wKAgPD+FCODtG7f2oW5j36IY5ZlYfxiRSf4RUdcNLb82Q1Q0uTfdka4Da+LPLDjJeyutI/GrQSL/iUVXqjqjJHU46oOPoWZwXgv2nh/CpFYLJALaVG9UAXWvyZP1AqzFbLIjHMY55RLbGxjhDCNQoZ2kIHLUxyx+p3+ZNdkhk0AoBQCgFAKAUAoBQCgFAKAUAoBQCgFAKAUAoD4RQGj7RcLTwL6RVxJNbMj77NpjkCnHLOGIz1AUdBQFT93UmOK2no8U6/4Ff8A/Jqr03MjxF32VqkMaQxrpjjVURd9lUBVG++wAq0endQCgFAKAUAoBQCgFAKAUAoBQCgFAKAUAoBQCgFAKAx+IR6opF+8jD8wRQFC9gZv9u4ZJ6sR/ft5R/XFU6NptHiPQVXD0UAoDquXKozKAWCkqCcAkDIBPTfrQFaXHeC2lJxeQBGKt4SxOzqpBBRi2NOM6i5x8HLfFZkOvslb4fh4WeW1jHp5nDtqS/EizxWmdn2gFAKAUAoBQCgFAKAUAoBQCgFAKAUAoBQHnPhH7Ce2GceBdxIfkk4hb/DqqnHa5nnc9GVcPRQCgK173u07whbKNtOtC8xHxeGSVVR/EQ2f4cdTVXqbJRSjHllPrLZRSjHllS68jYb7/ocVmaVF7mNoUXuWn3PdqGk1WEhLaVLwsdyEGnKZPQalK+m45AVqdNNtaX2NnpLG46ZcotGrJcFAKAUAoBQCgFAKAUAoBQCgFAKAUAoBQHn7t1ZtDdX6IMESNLGfd1WfI/nY/lVO3a1M8fJflpOJESQcmUMPkRkVcPTtoD44yCM49x0/OgKD7wHkubsxxzC7aBSrNHAwZRqzpkKZU6WB8yjGS45japfltLGfh2KPU5k0ks/DsQ3xWUoNIyxbHmG+5cfTH9RVXTCSe/H+ilohKMt+MdvkbnsxAyzITdta6v2YuAJAgbCnQSpHPYnJwMAkAb1JW3J5XurzJam5PK91Pv5l49nmv4XFveBZ4yDouY8AjAzplQ4xnfDDI2GedXo6ltLc0oa1tLf1JLXZIKAUBg8V4vBbJ4lxMkanYajgseeFHNj7AE142luzyUlFZZEpe9Sz8RY4455SzKoKoqjLEKNpHVuZ+7USvg3hMhXU1uSinyTupicUAoBQCgFAKAUAoBQEe492iFreWUDnEdz4yZ9JB4RjJ9iSV+bivMnjaRIa9PSpO9i103kcnSWED5mNmyfykUfSqnUrhnjJt3b3XicMtN8lI/BPziJhP6pVpPKyeklr0GNxIMYZAhw+h9JH3tJx+tAQHiHD/wDw/gPhwoElkSJZW5ZeUojktzGx0A9BpHSomnGGIkMouNeI8/e5Xi9lUF8LN2Lt9ojiaQeUhcozaPu7ZH9c1DGKjPw1wIUwjHQlsWB3a8CD2t/ZXIDp9oeJjjGXVEVnX0OQpB6ED0rumtKLi+MkdFSjBwfGWTfszayQ2lvDM2qWONEdvvFRpz9cZqwWjZ0BrOJdoLW3OJrmKNvus6hv7uc/pXjklycuUVyyJcf70rdFK2gM8vIEq6RqfUlgC3yXnyyOdQWdTCC5yV7urrrXOX6FPcZ4vNcTMzyGW4Ybs3JF6AAbKPRR8/U1ScnZ79n4TOlKVv8Act2j5ef35ky7pOyvjzfan3ht3Byecs4AcfIJlW+ekdDmz09er+4/ki30tWvFr+S8i76uGgKAUAoBQCgFAKAUAoClO+/iiNcxRA5+zr58Hk0pXI23yECt/OKqXybkoLn7wUepm3NVx5w3/BLe7ftwLpVtLlsXajyseU6gfEPxgfEvX4htkLLTcrF6k3T3q2Pr3Rw74Lb9lbTY3WVoyfRXQt/mjUfWvOoWYE7OHc3eZiubYneOUSKPRJVB/wCYsh+tdUPMEEWJUp6KA654VdWR1DIwIZWAIIOxBB2NAUx2YY3HGUkHwm6upD/8aiZUP/L/ADqtHe5s87lx2VkkIYRrgM7yN7u7F2O/uasnpkUBUHbzvEMzvaWUuIlJWSVG8zkbFUI3VQdtQ3Y8sD4qPVXyh7sTO63qpQ92H5lb6DyUn3Plx/l3qnqXM0Z+tczX8/qdD3DoGzh8DYqCCzfdC7+xJ5AHlU0Ka5YlwWaulqmlY9l6nfaRKFyACTuxxvnrnO4+R5VBdOWrDKt9k9WHsu3kXr3RxY4ZGSN2knJ/4zqP0UVrUrFcfgbnTpKqOPImVSkwoBQCgFAKAUAoBQCgPMPHrv7TLLNnPiyPIPkSXT8vKPoKynZ/elL5fsYjta6iU/Lb9jDgDABomIKnUu5BBHmUqw3Q4wcjl6V7Oeizf8/vk6tsVd7zt6r73LA/86/b+GTW9z5buJVmVsAeKkTCV9hsH0K2QNiMkY3VbutTi49zTrujPbucu7S+8LiKIT5Z43i+br+1T/CJfzqPpXyiVF0VbPRQGBx+/wDs9tPcf+3E7j3KqSB9TtQFbdzXC/2ss53EMSwK2ebNh3z7gJGc/jqvRvmXmeItirB6fCM7GgNFxmzsJFeG4Ft5F1MGKK0a7+fOQycj5tuVeNJrDPJRUlhnn/iRQSSLAzPHrYRMwwxTJ0k/Me3vgbisl1w1tr8KMN0V+I5f4L7wjoGEXLED1J2H61FOUrJbENtkrpbL4I6yo1GQN+6ucHYjJOffbrXWXoUGu57qfhqDXdnpHsfYG3sraFhh1jUuPR28zD+8TWxCOmKR9BCOmKj5G4ro6FAKAUAoBQCgFAKA4TAlSBzwcfPFAeVrJT5MgjEYGPQ4XOffOR/LWPdhZXfP8mBfhKUe+f5OSZXUo5742z8jgc9iBj8BrqSU1GT+DJbFG2Nc5ccMteTuvtZ7cNZXz69OBISkiMccyEAKn5Hb0PKr6orypRNGPTVZUo7EDgme1dXb+1tZhrwOZhfTIB/EqsPk1QL3LSfuejUcEBgcgjIPqKvHRyoCD97fENFokAO80qg+yJmVj8sqqn+OorniDDM7uysPC4fCxGHmzO22D590z7iPQv8ALXcI6YpA2vHu0NvZprnlVTglUyC7+yLzP9PXFJSUVlnMpqKy2UjxLtxeSTtOtzJET8MUbEoi9BoIKsfVmXc+gwBnS6m1yzHZGTLq7pT1R2XqaDinEZZpGmlzJK5BZ20DkoUHSgA5AAAY/qa8/wCV6pS48jnDvk5zlsvI6LMnLBvjB9c7Hkf0x9PQCor2mlp/CRdVJNR0fhLV7l+ExuLi7dA0iSiKMkA6AI0kYrnkT4gBPooq90cEq0/M0ugrUalLuzSNwMT8ektlX9mJvFkAxgRrplbI9GdlT/eV54eq9vstzjwdXUt9lv8AMu+rhoCgFAKAUAoD4ygjBGQeYoCi+03Eb3g99LFbXMhtjpljhfzqkbZGlQ+cAOrjC4OAN+dQWWOMkvMr22uEks4z+Ru+C977ED7RbBx1eBsH/hyHH11/1rj+pSemawRf1ijLTYsP8yY8M7wuHzYH2kRt6TAx7+gZ/KfoTU8bIy4ZZhbCf4WSdHBAIIIPIjcGuyQrbhXYOI8UvDcRCS2AWWFWGUYzM5bI5EoyOAvIB1PpiKNSU3PzII0RVjn5lR8QKqzPEPIHYIM/u6m0DPP4TpH8dUViVk6zPjpnbZT2f6ozeE3/AIE0dwqqWRg2ls6XG4wdJGeeR6EA4OMVFVOVUs8or0WSpnlbo3/aN/FlS90BFvIxLoD6wsi4ilTOByAjJGAcu3pVzqFnE0bqaaTRandtfeLw6AE+aIGFsnJ/ZkopPuUCt/NVqEtUUzok9dAqHvTJuuIwWQzgJHFkHkbiUCQ/yxorfWobN5Rj8zwtyNAoCgYAAAHoBsKmPSEdruzvDRKby/lkBlZUGZHVRhdlXwwCBhSdzzJ9ainXBvMiGyqtvVP6lV9p4rRLgiwZ2t9C/EXb9pltQUyeYjGj2znFZ/VKEppQMvrIwnYo18+hqIt/N+X/AH/7e3zNQ2vT7iIb5KK8KPbn1Z1XHlJcDfDfoMgfmP1r2GJR0v0/U8rxOOh8bfqX/wB3nZmTh8EsUsiO0kxlBQEAAxxx4838H61r1w0RUTdqrVcFFdjY8F7PJbz3V1nVNcuGZvuoo0oi+w5n1JPoMd4JMG5oBQCgFAKAUAoCoe+iMC6tm6mJwfo4I/zGqHXcR+Jm+0uI/EqqO2XRG4UEaV26bgevv+R36mufEcpOt7Pscq5zlKpvD7P9jOjty+nw9ZZtlVdbFj93SNyfYb1Xi56tLWWVIuevQ45ZMuy8XFOGkSR2s7QZy8JRiCOpCqMqfxBc+ueVXIu6PYvQfUQ/xLo4ZfJcQpNHnQ65GRgjoVYdCDkEdCDV00Uede1vChFdXFt4ZiRZH8NfupnMZU5O2khh6bA8iKy7m6rXJGNfJ03uaXl9eTWWr+Uq3Nefpj/X6Y9aivjupx7kPVQ95WQ4l+pJ5u768S2N+EiVQnilRI4lC6cklRGVJ0/u5PL6Vcj09iW8vkaNXT3QSzP5Gz7C9tF4dHcrcIWZykkUce5kkwY5ME7KAixEk8t+ZwDLVOKjzsi25qKzIs/st2utr9SYHIkAy8TjTIvuR1H4lJX3qdSTWUexkpLKK+4YftHHzJnYXMxP+5ha2/zKDUKebX6I97ljdr+0SWFs1y41HISNMhdcjfCuTy6knfAU7HlU0nhZPJS0rJQvG+NXF3KZZ5NTAkBdwkX4UT93pufMdsk1lX2yk8TyvQxepulN4sTXoaaSfzBS2zdQpwBy59Cx2Htn7wruMNENSW5PGvwqtUV7zX0JR2K4NFd3sME4zF52KZIDlVJVTjfHXH4a56JJzefIi9nJOx58jbdtuxyDiMVlaKQtwgOnJPh5Zldhk7KFGrHzA5gVZsoXiLSvj8i1b0y8WOlc7v5F0zzpEjSOwWNFLMzHAVQMkknkAKuGgVLx7vYklyLAKsW4ErAM7e6qfKn8wJ33C8qp39VoelL8zP6jrfDloit/Uhd/2mvH873V0T6JO0efYLGyj6VBG6yTwpfQrw6i6yWIz+hjjjtxkD7Vc5IJANzMTtjP75G2R1BrpuxLMpkjd0U3OzGPI2/Z/ifFpZhDZ3UzSnfDuZEVc4LSeNqCr8tzyGTtU1Frm9stE/TXOb2y15svrhSTLEguHR5sedo0KKT7KWY/XO/PA5C2XTLoBQCgKl77l/a2vvHNj+9F/wBx+dUet4i/UzvaGyi/UrGNkB0aly2+gkZ357c6pS1P3scdzOnrl7+OO538D4k9pcxzIMvE5dcjIOVKsDvnzIx39dR6VbjZjFq8sMvxs4vXlhlhXHfDMVYR2SLJg6S0kjLqxtkeGuRn8QqX+qXl9USvrort9UWP2a7S299HrgkBYAeJGdpIyejrzHXfkcbE1aTTWUXYyUllcFfdquzbXfGxASRHJGszMMZWJAI205GM6wB7eID7GrZR4luXxgpW9N4t+ZcYK/7V2aW91LFCSyJIY11EZJAwQxAxzBXOOinpUOmOuVXYhUIOcqO3K9GbPs92wu4TDG10wtQ8SyI4jkUQl1D+Z01gBM9dgK7r6h61Bs6q6uXiKuT+mGavj9mLe9mgLDREFWIk7FHJdCCeeY/DyfUGuOqg0sRXfI9oamlGPxMa1ZkZXRmSWM+R1OGQ9MH5HBHI7g5qurZVy1R7lFXTqnrj3Jn3S3Zl4mdZBkCXDORjdnaN9WByzqO3zrQp956/M26bPEipeZbPaO8tIVjmvHRRG+uLXufECsuUUbu2lmwACd6sNpLLJG0lllJ94faOO9uPFhjKoECZYBXkwTknqM5CjO4zk4qhZKFk01wjOsdd1qkuIrc0VtZNJmNI2kYqzMqIzHAxqbCgkAbD22HpVVeJZPVFcFHVbdY5xXBIe62ZBxG28TDMVlVD6PpOH29QGX/eY61b6VYslsXeiWLZbbfexaPartFacPlNw6mS8eNUCpgv4QZiMknCLqJOebY66drc7Yw/Ey9ZdCv8TIyO97UN7DK9MXAOf/rqF9XBdmV311a2w/yId207VrfSJILVYpFBUsr62cHBUN5F5YOOfxHkM1BbJXLjCXdle6UeoWcYS7sjT22r4snPMDljng+x5Y99886hVyimobEC6lQTVSwvqzsgRpJkVF1MfIgHV2ZVA+pwPoa8jW3HT3bOYVNwUe7Z6J7H9m47C3ES4Mhw00mN5HxufkOQHQD51rQiopJG3CChFRRva6OxQCgFARrt72X+324RSFnjOuFjnGcYKNjfSw2z0IBwcYMdtasjpZFdUrYOLNfw/s+kHBWt7iEAiGSSZTpYiUhpCcjIyp5MDtpGOQr2MEoaT2NaUNHpgomXJYEdFy22+52P0wduoJHWsylxUWpd2ZHTShGDhPiTwZljod0WRzHGXUSuo1Mi58xUAHJxyODzBweVcQqjG3E+CONEa7tNvBb/AGc4NweWUNZMwuIgCHWe4VwD7O2HG24II5AjetWvw/8ADBs1eH/68fInEfhtiVSrEBlDjBOMjUMj3UZHqKkJjzNfkM7lmLKWky0g0s2SRlxthiCSRgYJNY9jasljnJgWtq2bjzkxVLAMmfNjZj6nk31/qD6iu5KM8WY+JNYo24uS+KJP2pksJPs32TEeYDbtGwxIhQ6lOT8ZOtyWBOSozVudilFSg+DUrthYswZoGlDOXVAivqIQcl3JAGOmDt7KKo34cnjszG6rDnLHZkl7sLvwr+1UIw1GSJmKsAQY3cHJG+WRRv69av1Z17+XBtVtuKbWCd94nZCa7mN0J4o4YbfA8TVswZ3fPIIpXRlsn4eW1e3U+Jy8Ih6jp/G5lhFMtHr3ORjBHsf9Z+eaz9XhxUfMzHPwYKCWc7v4dix+5TiCC4nhIBeWNWVwc/2ZIZfr4gI+Rz0q30bwnH5l3oHhSh8ySd2vCZIrjiVwY9EM05EIIILBJZyWA+6Q64PXf62K4tOTfmWqotOTfdkX4z3eXhjmvbq6gM2lpZFGvDEDJAc40jAwBjAAAqGfTapOWrcr2dHqk56tyupLdOSxISfwrz+o/M/15VUg5finJ4KVTnjxLJNL9T5axAIigqjOVQHbClmCnAPPGc++N66ebbtL4OpOV/UKL/CmWr3mdnrKzsoEhhVZjKqq/ORwFYuXf4mGPU4yV9qt9RGMansXerjCNLwkjB7ouzxluDesuIYcrFts8uNJI9kUkfxN6qaj6Sppa5EXQ0yS8SfL4Llq6aIoBQCgFAKA0nbdyOH3hHP7PL+Wggn6DJ+lcyzh4OZ50vB52jXBJ6kn6jp+Q/61izbaS7Hzs23FJcfeTFmUqxYchjO+Nt9j025g9M4OxyLMJKcFGXJdqnG2tQnz2O50Vlyx1KN8EKcY57Ec6r6pQlpxhlTVKuenGGXX3fcCubECN7mBklXxPs2+pPhDOjZ3G6gjTjOOWTnWprcI4bybdFTrjpbyba07GQrPeXJRGkuCdOpciNSiqwAP3nDMx65A6VIkk8kyik20UPx7hDW87WrMGeElSwyFcYQ9d1yCD7MOuN87/hnJdjJT/prZJ7p/ufbG/VI50ZSdaoyMFyyvExYAAcg6tJG2ORKnkM1JXpgnF8Pgs0uFLab2e6Z0yoi/APLgMN8rp5YA6bBvbce9Q2rOM88fwQ9ZCOU132/g2HC+JtHKkjsS0MkUurGcxoykgn10KR75z61LVPVJTfwLfTXeJDL+BY/fhxGeO2iRF/2eRjrYHdnA1xxkdFOGbI5+GBtyazdnThfM66jLjhd+fgVJCBHjxPOmAXGxzpxqGPQgcvnWepqc1LHD+hlKxWWxnjh/TOx6Pn4VCLhOI5CmOGRGYAAFG0OGb+EK2P4zWrjubeFnJXfaDvTuCGS3tjAHB8KSZG1smw1orhVzuOrAEjOeVV7b3B7rbzKt3Uyre8dvMrS8u3dhr1O53LSPqfPr13989D6YqolqzOUtijFa82Tnt97H1oyFKg4Yg+b0+X57f9ah16p5fHkQO3xLNT47Im3c4sP27Q6qXNs3hasHADR6gM9SCPopq70jeZ58zQ6FvM8+ZL+N9iLm/vTPdyxpbJ5IUiZmfw85OSyqEZjgkjVyA6A1NZV4kll7eRYto8WS1PZdid2NmkMaQxIEjQBVUcgBU5YO+gFAKAUAoBQHF1BBBGQdiDyIoCv+NdhbS14deGOJWkCSSLI6hnRV86orHcBQANueMnJJNRSglBpIhnXFVySXmVJbWzuWEcbyEYZvDR30g7AtpB0jY7n0rJVc5rMVwYUarLEnFcGumym8Y1KRnHMDl6bkfLcdM8qmg42LFmzXctVyjctNuzW2TYcBnUzRPJO8Sal1yQ6hIidShQlj93IzzOxxiu4rw7VqzjzO4rwrkpNpeeeS+rTthw9dMS3qHkAXkY5J2ALvzJ9zmr6si3hM01ZBvCaI9adktXGbmW4gEkDIZYSy6oyx8NTnIxqU68A9CD8uFV/dc/QiVP8Aec35FLvA6kdGUAOOuoeUkflgjqPcDFJSiswnxkoRnFaqrOM/kdkVwv3cnGF3PInOB0yDvnquodDUuhtOL+/JlrQ51uuXK4/ZnMSlAMKWOQmn7w6Dflsc5PvVevLlh/H4FXpZzVuns9/5JF244kLlOG+dzIIMTKxOkeG5QOBy1M8bZ9lX2q11E/c1en6lrrZYhn732/k3vY/hUXEeGX1kIkF1GxaOTSNRLpqjJbGfiDIfwjHWu+mSlUj3o0pURyWrxy4lht3a2g8aVV8kZcKDt1J9unXl7iyXDz/x3tTdXpRp5FdR5kVVCKurqBgscjbDMf6ms6yx2pqWyRlWWO9OMvdSNdwq1eaURKB4skqxKeYGoqAT7AHUfl7CuHHxJxguMETirZwrjtHH+y1O3HYu0teGO8aYljMX7VmJdyzrG2em4Y+UAAHGBtVuymCreFwX7aK41PC4/Y23dJwhYrJZzEokmJfXgamj5R789OkZA5YbPU13RFxrWeSTpouNST5JzUxOKAUAoBQCgFAKAUBwljDKVYAqwIIPIg7EGgI/2K7MLw9J4lOpXmLox+LRoRVVs9VwR78+prmMVFYRzCCgsIp6/wCCzzcSntY0Bmaec7nSoUs0oYnfA0FTsD8QrNnS7LpR47mRZ08rb5R47mp7S8Ams3KTR+HJgupBykgGASpHPGwPJhkZGCM9aZ1tRnvFnemylqFm8WceBcae0uIrloRIYiSAT5TlWT4gNsas5wNwNq9p8OM9UH8me9Oqo2aq38mTLsl3kyxzO95I80TgnSqoCj5yCqnGFxkYz6c9zUkeolGT8RbEseqnCT8ZYXY724fwy8u4boXCRxTOzXFrKxjcOQ+NLIfKWl0kjODkkE5we9NU5qeSTRTZYp5WfIjHb/seLJ8rIr20hwjahkE76XxyPow2bHQ4pKLr3W6/T/o8lGVW8d4/Vf8ARF7rjAEq+ICr5jLk8mIYBnyPUZY7czjpXPhKT1xFdSlNWRexnxgy3PhLgvrSJdRIXMhUKM4ON8fUmonW5qMPP9jjqa5WTUM8/si4OFcDt+C2TyS3EsUk4hWaVB4rCYKQfDBRtsljupwKv7RXki97sI+SIBe9rrqGWVLXiM80ROEeRQSwKqT5ZQdJBJGwXlnAG9VZWSUsqXu/fBSlZJSype798Gl7OcFmuT4cETSOBuFxpRfhGWbCjOOZxnG3LFV5xna8QWxWtjZe9Na91fe5IO7js5Jc3jMJPC+zvHKxxltQICoBnG5jcE77D3yJunq95P8A+dibpaXrTf8Ajt89y5O0PZyG9EaXGtokbWYg2EkYcvEAGWA+7nG+4NXjSNuq4GBsByFAfaAUAoBQCgFAKAUAoBQCgNTddnoXuYr3BW4jyNSnGtSrLpcYwww3PmMDeudKznuc6Fq1dzj2q7Px31u0D7N8Ub4yUcAgMPzII6gkV5OCnFxZ5ZBTi4sq3s33dSSvcw3JlgkiCeEQgMT51gnUV842XZWUjO/pVSHSJp6+fMz6+hTi/E5zyR+67EXgfwzZS5L6A6DKMc6dRKnZeupwBiuFTfDZM4jR1MMJPKM9e7qeNQ1zcx2uqQRRLJIHMjk4AGAcA8x1xkkDFSLpm95Y+/yJl0je88fL7REbyAxvJGdDBGZCwwVYglTp8uWBI223qFwipaVz8yu64qelZz6ZNFecOlkbyr5dgi7nJJwFRRzJOAAB1FW4WQT0rdl6uyEWoJ5l98mdwS6e2lR5BF4qSajDMsmfEVsqZAHQ5BAwpOD1Br2W084PZbWZ059exu+I8RuLlmeWRm82tiSxCk5AOOSdQAMbbA1VlLmUsv8AQpzljMpNy9FwZ9j2ckaxm4kGAhiYLhlI1rtqdGzjSpYchglW3yNzonZDU9n5CfT2XV6pbPsi1u63hclvw3WYiJpS8oRtiRjTGDn4cqqtg8tZ96u1Q0xwaFMNEMPkzO7vsieHQMJZBJcS6TMwzpyAQFXO5AJY5PMseWwHUYqPHxOoQUc47vJLK6OxQCgFAKAUAoBQCgFAKAUAoBQCgOLOBgEgZOB7nGcD6A/lQFf94vbf7O4srd9Mp0+PKBkwocHCjfzlTq9hjbzCobbVDCK916raXn9Cv+8XtCt5eaw2bdB4UOc4IxqdsEZGojHuI1qp1FniPTDsUepu8Z6a98fyRZBlwQBjGAvXHqB/rP03jw1HQs57kbTjDw1nU+Wt/kXF3adnoCsdy9jMk8Y2mnPlZzsWijLZHsxQbHYner1FcYxylhmj01UYRylhlgyWMTN4jRIXI0liiltP3ckZx7VOWTCj7N2io0S2kAjdg7oIkCs43DMuMEj3oDYtCpXSVBUYwCBjbBG3sQPyoDsoBQCgFAKAUAoBQCgFAKAUAoBQCgFAKAqDh/bqN7+e+uXfwoo3S0hRS2rU2NQ/dDFU3LEbSYzgVWV8dUtTwlsVI9THXLU8JbfyV3cXTPIZpT531u++fMzBjv6DkPYVRsbtbcfMzbG73Jx3yzFlYMQW06RuASAc8s7+2a6hitNR58zqGKk4w/E+5aXdd2gutMVlDZB4dbM9zllVULFjkhSrtvpUBsnbbAJq707enDRodI5aNLXHcturBbFAKAUAoBQCgFAKAUAoBQCgFAKAUAoBQCgFAavtPxH7PaXFx1jidl920nSPq2B9a8bwsnjeFk80QyaQVCk6cAe4AA/1nA96ypU5xKTwYs+nziVjxk+Og3Z9jjGTgAfnj/XvvTU0tMOP1PXZhaK+Pqy/+xHFJrpNUnDktoVUBG1fGfwIY1IXHXPoBncjTrlqWcYNaqWqOcYJbXZIKAUAoBQCgFAKAUAoBQCgFAKAUAoBQCgFAKAUBo+1XZ4X8a28krpb6leRY8BpCpDKpY50qGAJwMkgYK43A6bPsLw+JdK2cZHq4MhPzLkmuPDj5EfhQe7RnWPZy0hbXFaQI/3liQN+YGa6SS4O1FLg2lenooBQCgFAKAUAoBQCgFAKAUAoBQCgFAKAUAoBQCgFAKAUAoBQCgFAKAUAoBQCgFAKAUAoBQCgFAKAUAoBQCgFAKAUAoBQCgFAKAUAoBQCgFAKA4NKAcE77frtQHAXSfe9Oh68qA+fbE9ccjyPUZoDsMozjry5Hnz/AKUBzoBQCgFAKAUAoBQCgFAKAUAoBQCgFAKAUAoBQCgOLIDzANAfPCX7o6dB02FAPCXlpH5D/XQflQDwlznSM+uBQHOgP//Z"/>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
        <p:nvSpPr>
          <p:cNvPr id="5" name="AutoShape 12" descr="data:image/jpeg;base64,/9j/4AAQSkZJRgABAQAAAQABAAD/2wCEAAkGBxQSEhQQEhEWFhIXGBgYFRYXFhcaGhgYHxoZFhsaGx0YHSggHCYnHBwbITEiJykrLi4uFyI2ODMsQygtLisBCgoKDg0OGxAQGy8kICYtNC00NTI0LCw0MDQsLCwsLC8sLCwsLCwsLCw0NCw0LCwsLCw0LCwsLCwsLCwsLCwsLP/AABEIAQMAwgMBEQACEQEDEQH/xAAcAAEAAgIDAQAAAAAAAAAAAAAABgcEBQIDCAH/xABDEAACAQMCAwYDBQUFBgcAAAABAgMABBESIQUxQQYHEyJRYTJxgRRSYpGhI0JygrEzkqKy8CSDk7PB0RUWQ1Nzo8L/xAAaAQEAAwEBAQAAAAAAAAAAAAAAAwQFAgEG/8QANBEAAgIBAwIDBgUEAgMAAAAAAAECAxESITEEQRNRYQUicYGh8DKRscHRFCNC8TPhFUNS/9oADAMBAAIRAxEAPwC8aAUAoBQCgFAKAUAoBQCgFAKAUAoBQCgFAKAUAoBQCgFAKAUAoBQCgFAKAUAoBQCgFAKAUAoBQCgFAKAUAoBQCgFAKAUAoBQCgFAKAUBwmmVFLuwVQMkk4AHuTXjaSywYZ4zBjV4gwDg7Nlds5YYyoxg6jgYPOov6ippNSWG8crny+J7hnbBxKJ38JJUZ8FtIYE6QQCcegJAz7ipIzjJtJ5weHG34rBI/hxzxtJhjoV1LYU6WOAc4BIBPqaKcW2k+AZldAUAoBQCgFAKAUAoBQCgFAKAUAoBQCgFAKAwb/iiQlVbUWIJwiM5CjbUQoJxnb1PTkagu6mqjHiSSzssnqTfBobri7XCRyqSltlmdklZZCoVgAwVQykNjKBs5GDyIOD7R9tY1UUZVmdttn8H+5LCvu+DDksl8IeFJKZAdIY5Z2b4gJRJgsQQrZbDbDB82+LX7U6vx5K5pxkt03th7NxwSOEcbGfLg65vDDERlV3PnUgNg5Gwzty9ayYPGmlSa97L9MbfmSephR2LYiijPgiJGhODqJj/ZeVWIDboPiGCCB6b6fT+0pdLO22GZOazxxnO75WzOHDUkjIe2z4bM3hrEH8sZKeXYIfKdSjSvIfL1FVun623p5S/p85nhZf5teXPc9cU+Tvh41JHbrI3IAsWmyrEE5SPCjVqwQpJGcjYNmvq//O1xcKYrxJ98cLzeeCDwnzwb3h9+sqqykaiqsUDKxXIzg6SR7ZG21b6aIjKr0CgFAKAUAoBQCgFAKAUAoBQCgFAKAUBCZ7o3UmoGVCkjrHLCqaCgcjd5FOsEAZHLPLcBq+T9tda3KVTjCUV5t6voT1x7mZKp8QoVGllXW3hsRId1YeU4XAA55zq9q+Yg06tak8pvCyvd8uec+hP3PrRyFiPECLnA8oLMQAQck4PXIwDtzHM8qymMU9Op992ks8rHb03GGco38JQs02Wb959IGdsgYAHyHPnzxUcou+blTDCXZff1HHJwa1UsGdDLnGlmCnRgahtgEeYZyBnJA6DEiulocYSUMcrjOdvv0GNzjGkeppgcFVYMShD5OCS2oajsFwMY264GOpu5RVMlnLWN9sLssbfFjbk+8LuI3HlLkjDftA2vDZGoBxlQcHbbljArzrKrqsasJPb3ePhtzgRaZj2hKyqwtZI4ondxpMQMrMrBmYeIMKSxY58zMATjHm3vZXU9P00/Fuu1TaxhZaX+vQinFtYSJZY3SyxpMhykiq6n1VgGB/I19sVjvoBQCgFAKAUAoBQCgFAKAUAoBQCgFAQi94U1tIx/tUbPgLNIqxxkl3caVT9377AnSMaskhvmva/QRWbYvQnvLCzKT7JfwTVz7GdbXJMQkRhNy3QAKwyAxjGTkYyRuc+pr422mPj6JLR8Xl57av3LCex8Eiyk+IjIUIZcsVbByoPkPI4O2fmAdh14dnTpOuSlq223W2/fy8xlPk7rRgWcLIWC4UjC4U4DYyBucEdetRX6lGLccN753yz1HydyMuzAxBWYqFySMZ55367Ab5H18rUZYhFNTbW7ey/2Gco1RfImFLDUMY35DIPI4GP0pJ3T96Szp2+A2OmxdCGlEpfV5dTaf3SwwukAHcn1zUvUKzKp0JY32z38/I8WOTWSEDxW1zzuoyY5bSSRBtkAJHEvpsdz7nFfRezX1ENLq6eDWeU8v88shnh8snMR8o2xsNvT2r7QrnOgFAKAUAoBQCgFAKAUAoBQCgFAKAUB1XFskgAdFcAhgGUHDDkRnkfegI3J2enj0tBMruB4QEupUSI6fNhM63BXJ+HVyym1Y3UexOnui1usy1N936fAkVjRr45DHoFxDceIkQy+lmWZ485AWLIY5Otdt9W26nTgdX7H6yDlGlLTKTS80n3z2XmSxsj3NRxDtrbBriIMJFRNcRjdlWSTSdUJaPkc455HnIPw4qCn2TfBVzfuybxLOHhZ2aTIresqg3GT7ZOw9qIX+zRPlGmTWjrJpWIksFRyjKcbaduuOXMI+zra5zshuk8Yazqxhtrnfuguqg9Cf+SyjD7P8ZhuHjhgh1+U5gkMrmMKp80TPqjK48oPlwWRTjVtpP2bfdqSlh85SSUvSWMNP80eV9RXP8O+NiV2tjcMU8WBXCv5Wwi/sydJEiEn/wBM/u82UeVcCrfQ+ybemujfB4z+KLefyff73O5WJrBurTgkccomUvkKyKpclVVipIA67qMA5048uN626emqpcnXHGecETbfJs6nPBQCgFAKAUAoBQCgFAKAUAoBQCgFAKAUAoDX8d4zFaRGedsKNgBuzMeSqOpP/Qk4AJrmc1BZZxOcYR1SPOE1wHkkONOXdgp56SxK/PYj61jXLVJzjwzA6hapOceGcDgZ5DPPlvUaUmQpSZuOxnHza3RliiEkhQwIGcIgaR42yxPpoX0HmO9Xemfh7Plmj0b8LZ8yL74Ktx4YN00RlO5EKsqL+EF2JbH3ts+grSNcz6AUAoBQCgFAKAUAoBQCgFAKAUAoBQCgFAKAUBX/AHuW0a2xuZMu+0MCHOhGckySaR8TaAcE5A0jA55iu/DnGSG/aDeMvt8SpH4VLrliZELxRvKyk5EaxprfWcbFSQpAzhsDJqhGiWvTF/FmZHppa9EX8X+xhLbNG2n4gylyQoGggqn5EsoHXJ969tjqjqXYm6ujEFJduTYjhUytAXt2bxoVnURn+0iKayFOMkgE7BSQVJwRzLp5RljlES6WUJafxLn/AEXB3fQusMMtrdG4sJBtHMAJYCCVIV08rAMNJTAAxlT0bQgsLY1K44W3BN67JBQCgFAKAUAoBQCgFAKAUAoBQCgFAKAUAoBQGg7T8PE0tgHGUS61kdMrBOUJ+T6T8wKAgPD+FCODtG7f2oW5j36IY5ZlYfxiRSf4RUdcNLb82Q1Q0uTfdka4Da+LPLDjJeyutI/GrQSL/iUVXqjqjJHU46oOPoWZwXgv2nh/CpFYLJALaVG9UAXWvyZP1AqzFbLIjHMY55RLbGxjhDCNQoZ2kIHLUxyx+p3+ZNdkhk0AoBQCgFAKAUAoBQCgFAKAUAoBQCgFAKAUAoD4RQGj7RcLTwL6RVxJNbMj77NpjkCnHLOGIz1AUdBQFT93UmOK2no8U6/4Ff8A/Jqr03MjxF32VqkMaQxrpjjVURd9lUBVG++wAq0endQCgFAKAUAoBQCgFAKAUAoBQCgFAKAUAoBQCgFAKAx+IR6opF+8jD8wRQFC9gZv9u4ZJ6sR/ft5R/XFU6NptHiPQVXD0UAoDquXKozKAWCkqCcAkDIBPTfrQFaXHeC2lJxeQBGKt4SxOzqpBBRi2NOM6i5x8HLfFZkOvslb4fh4WeW1jHp5nDtqS/EizxWmdn2gFAKAUAoBQCgFAKAUAoBQCgFAKAUAoBQHnPhH7Ce2GceBdxIfkk4hb/DqqnHa5nnc9GVcPRQCgK173u07whbKNtOtC8xHxeGSVVR/EQ2f4cdTVXqbJRSjHllPrLZRSjHllS68jYb7/ocVmaVF7mNoUXuWn3PdqGk1WEhLaVLwsdyEGnKZPQalK+m45AVqdNNtaX2NnpLG46ZcotGrJcFAKAUAoBQCgFAKAUAoBQCgFAKAUAoBQHn7t1ZtDdX6IMESNLGfd1WfI/nY/lVO3a1M8fJflpOJESQcmUMPkRkVcPTtoD44yCM49x0/OgKD7wHkubsxxzC7aBSrNHAwZRqzpkKZU6WB8yjGS45japfltLGfh2KPU5k0ks/DsQ3xWUoNIyxbHmG+5cfTH9RVXTCSe/H+ilohKMt+MdvkbnsxAyzITdta6v2YuAJAgbCnQSpHPYnJwMAkAb1JW3J5XurzJam5PK91Pv5l49nmv4XFveBZ4yDouY8AjAzplQ4xnfDDI2GedXo6ltLc0oa1tLf1JLXZIKAUBg8V4vBbJ4lxMkanYajgseeFHNj7AE142luzyUlFZZEpe9Sz8RY4455SzKoKoqjLEKNpHVuZ+7USvg3hMhXU1uSinyTupicUAoBQCgFAKAUAoBQEe492iFreWUDnEdz4yZ9JB4RjJ9iSV+bivMnjaRIa9PSpO9i103kcnSWED5mNmyfykUfSqnUrhnjJt3b3XicMtN8lI/BPziJhP6pVpPKyeklr0GNxIMYZAhw+h9JH3tJx+tAQHiHD/wDw/gPhwoElkSJZW5ZeUojktzGx0A9BpHSomnGGIkMouNeI8/e5Xi9lUF8LN2Lt9ojiaQeUhcozaPu7ZH9c1DGKjPw1wIUwjHQlsWB3a8CD2t/ZXIDp9oeJjjGXVEVnX0OQpB6ED0rumtKLi+MkdFSjBwfGWTfszayQ2lvDM2qWONEdvvFRpz9cZqwWjZ0BrOJdoLW3OJrmKNvus6hv7uc/pXjklycuUVyyJcf70rdFK2gM8vIEq6RqfUlgC3yXnyyOdQWdTCC5yV7urrrXOX6FPcZ4vNcTMzyGW4Ybs3JF6AAbKPRR8/U1ScnZ79n4TOlKVv8Act2j5ef35ky7pOyvjzfan3ht3Byecs4AcfIJlW+ekdDmz09er+4/ki30tWvFr+S8i76uGgKAUAoBQCgFAKAUAoClO+/iiNcxRA5+zr58Hk0pXI23yECt/OKqXybkoLn7wUepm3NVx5w3/BLe7ftwLpVtLlsXajyseU6gfEPxgfEvX4htkLLTcrF6k3T3q2Pr3Rw74Lb9lbTY3WVoyfRXQt/mjUfWvOoWYE7OHc3eZiubYneOUSKPRJVB/wCYsh+tdUPMEEWJUp6KA654VdWR1DIwIZWAIIOxBB2NAUx2YY3HGUkHwm6upD/8aiZUP/L/ADqtHe5s87lx2VkkIYRrgM7yN7u7F2O/uasnpkUBUHbzvEMzvaWUuIlJWSVG8zkbFUI3VQdtQ3Y8sD4qPVXyh7sTO63qpQ92H5lb6DyUn3Plx/l3qnqXM0Z+tczX8/qdD3DoGzh8DYqCCzfdC7+xJ5AHlU0Ka5YlwWaulqmlY9l6nfaRKFyACTuxxvnrnO4+R5VBdOWrDKt9k9WHsu3kXr3RxY4ZGSN2knJ/4zqP0UVrUrFcfgbnTpKqOPImVSkwoBQCgFAKAUAoBQCgPMPHrv7TLLNnPiyPIPkSXT8vKPoKynZ/elL5fsYjta6iU/Lb9jDgDABomIKnUu5BBHmUqw3Q4wcjl6V7Oeizf8/vk6tsVd7zt6r73LA/86/b+GTW9z5buJVmVsAeKkTCV9hsH0K2QNiMkY3VbutTi49zTrujPbucu7S+8LiKIT5Z43i+br+1T/CJfzqPpXyiVF0VbPRQGBx+/wDs9tPcf+3E7j3KqSB9TtQFbdzXC/2ss53EMSwK2ebNh3z7gJGc/jqvRvmXmeItirB6fCM7GgNFxmzsJFeG4Ft5F1MGKK0a7+fOQycj5tuVeNJrDPJRUlhnn/iRQSSLAzPHrYRMwwxTJ0k/Me3vgbisl1w1tr8KMN0V+I5f4L7wjoGEXLED1J2H61FOUrJbENtkrpbL4I6yo1GQN+6ucHYjJOffbrXWXoUGu57qfhqDXdnpHsfYG3sraFhh1jUuPR28zD+8TWxCOmKR9BCOmKj5G4ro6FAKAUAoBQCgFAKA4TAlSBzwcfPFAeVrJT5MgjEYGPQ4XOffOR/LWPdhZXfP8mBfhKUe+f5OSZXUo5742z8jgc9iBj8BrqSU1GT+DJbFG2Nc5ccMteTuvtZ7cNZXz69OBISkiMccyEAKn5Hb0PKr6orypRNGPTVZUo7EDgme1dXb+1tZhrwOZhfTIB/EqsPk1QL3LSfuejUcEBgcgjIPqKvHRyoCD97fENFokAO80qg+yJmVj8sqqn+OorniDDM7uysPC4fCxGHmzO22D590z7iPQv8ALXcI6YpA2vHu0NvZprnlVTglUyC7+yLzP9PXFJSUVlnMpqKy2UjxLtxeSTtOtzJET8MUbEoi9BoIKsfVmXc+gwBnS6m1yzHZGTLq7pT1R2XqaDinEZZpGmlzJK5BZ20DkoUHSgA5AAAY/qa8/wCV6pS48jnDvk5zlsvI6LMnLBvjB9c7Hkf0x9PQCor2mlp/CRdVJNR0fhLV7l+ExuLi7dA0iSiKMkA6AI0kYrnkT4gBPooq90cEq0/M0ugrUalLuzSNwMT8ektlX9mJvFkAxgRrplbI9GdlT/eV54eq9vstzjwdXUt9lv8AMu+rhoCgFAKAUAoD4ygjBGQeYoCi+03Eb3g99LFbXMhtjpljhfzqkbZGlQ+cAOrjC4OAN+dQWWOMkvMr22uEks4z+Ru+C977ED7RbBx1eBsH/hyHH11/1rj+pSemawRf1ijLTYsP8yY8M7wuHzYH2kRt6TAx7+gZ/KfoTU8bIy4ZZhbCf4WSdHBAIIIPIjcGuyQrbhXYOI8UvDcRCS2AWWFWGUYzM5bI5EoyOAvIB1PpiKNSU3PzII0RVjn5lR8QKqzPEPIHYIM/u6m0DPP4TpH8dUViVk6zPjpnbZT2f6ozeE3/AIE0dwqqWRg2ls6XG4wdJGeeR6EA4OMVFVOVUs8or0WSpnlbo3/aN/FlS90BFvIxLoD6wsi4ilTOByAjJGAcu3pVzqFnE0bqaaTRandtfeLw6AE+aIGFsnJ/ZkopPuUCt/NVqEtUUzok9dAqHvTJuuIwWQzgJHFkHkbiUCQ/yxorfWobN5Rj8zwtyNAoCgYAAAHoBsKmPSEdruzvDRKby/lkBlZUGZHVRhdlXwwCBhSdzzJ9ainXBvMiGyqtvVP6lV9p4rRLgiwZ2t9C/EXb9pltQUyeYjGj2znFZ/VKEppQMvrIwnYo18+hqIt/N+X/AH/7e3zNQ2vT7iIb5KK8KPbn1Z1XHlJcDfDfoMgfmP1r2GJR0v0/U8rxOOh8bfqX/wB3nZmTh8EsUsiO0kxlBQEAAxxx4838H61r1w0RUTdqrVcFFdjY8F7PJbz3V1nVNcuGZvuoo0oi+w5n1JPoMd4JMG5oBQCgFAKAUAoCoe+iMC6tm6mJwfo4I/zGqHXcR+Jm+0uI/EqqO2XRG4UEaV26bgevv+R36mufEcpOt7Pscq5zlKpvD7P9jOjty+nw9ZZtlVdbFj93SNyfYb1Xi56tLWWVIuevQ45ZMuy8XFOGkSR2s7QZy8JRiCOpCqMqfxBc+ueVXIu6PYvQfUQ/xLo4ZfJcQpNHnQ65GRgjoVYdCDkEdCDV00Uede1vChFdXFt4ZiRZH8NfupnMZU5O2khh6bA8iKy7m6rXJGNfJ03uaXl9eTWWr+Uq3Nefpj/X6Y9aivjupx7kPVQ95WQ4l+pJ5u768S2N+EiVQnilRI4lC6cklRGVJ0/u5PL6Vcj09iW8vkaNXT3QSzP5Gz7C9tF4dHcrcIWZykkUce5kkwY5ME7KAixEk8t+ZwDLVOKjzsi25qKzIs/st2utr9SYHIkAy8TjTIvuR1H4lJX3qdSTWUexkpLKK+4YftHHzJnYXMxP+5ha2/zKDUKebX6I97ljdr+0SWFs1y41HISNMhdcjfCuTy6knfAU7HlU0nhZPJS0rJQvG+NXF3KZZ5NTAkBdwkX4UT93pufMdsk1lX2yk8TyvQxepulN4sTXoaaSfzBS2zdQpwBy59Cx2Htn7wruMNENSW5PGvwqtUV7zX0JR2K4NFd3sME4zF52KZIDlVJVTjfHXH4a56JJzefIi9nJOx58jbdtuxyDiMVlaKQtwgOnJPh5Zldhk7KFGrHzA5gVZsoXiLSvj8i1b0y8WOlc7v5F0zzpEjSOwWNFLMzHAVQMkknkAKuGgVLx7vYklyLAKsW4ErAM7e6qfKn8wJ33C8qp39VoelL8zP6jrfDloit/Uhd/2mvH873V0T6JO0efYLGyj6VBG6yTwpfQrw6i6yWIz+hjjjtxkD7Vc5IJANzMTtjP75G2R1BrpuxLMpkjd0U3OzGPI2/Z/ifFpZhDZ3UzSnfDuZEVc4LSeNqCr8tzyGTtU1Frm9stE/TXOb2y15svrhSTLEguHR5sedo0KKT7KWY/XO/PA5C2XTLoBQCgKl77l/a2vvHNj+9F/wBx+dUet4i/UzvaGyi/UrGNkB0aly2+gkZ357c6pS1P3scdzOnrl7+OO538D4k9pcxzIMvE5dcjIOVKsDvnzIx39dR6VbjZjFq8sMvxs4vXlhlhXHfDMVYR2SLJg6S0kjLqxtkeGuRn8QqX+qXl9USvrort9UWP2a7S299HrgkBYAeJGdpIyejrzHXfkcbE1aTTWUXYyUllcFfdquzbXfGxASRHJGszMMZWJAI205GM6wB7eID7GrZR4luXxgpW9N4t+ZcYK/7V2aW91LFCSyJIY11EZJAwQxAxzBXOOinpUOmOuVXYhUIOcqO3K9GbPs92wu4TDG10wtQ8SyI4jkUQl1D+Z01gBM9dgK7r6h61Bs6q6uXiKuT+mGavj9mLe9mgLDREFWIk7FHJdCCeeY/DyfUGuOqg0sRXfI9oamlGPxMa1ZkZXRmSWM+R1OGQ9MH5HBHI7g5qurZVy1R7lFXTqnrj3Jn3S3Zl4mdZBkCXDORjdnaN9WByzqO3zrQp956/M26bPEipeZbPaO8tIVjmvHRRG+uLXufECsuUUbu2lmwACd6sNpLLJG0lllJ94faOO9uPFhjKoECZYBXkwTknqM5CjO4zk4qhZKFk01wjOsdd1qkuIrc0VtZNJmNI2kYqzMqIzHAxqbCgkAbD22HpVVeJZPVFcFHVbdY5xXBIe62ZBxG28TDMVlVD6PpOH29QGX/eY61b6VYslsXeiWLZbbfexaPartFacPlNw6mS8eNUCpgv4QZiMknCLqJOebY66drc7Yw/Ey9ZdCv8TIyO97UN7DK9MXAOf/rqF9XBdmV311a2w/yId207VrfSJILVYpFBUsr62cHBUN5F5YOOfxHkM1BbJXLjCXdle6UeoWcYS7sjT22r4snPMDljng+x5Y99886hVyimobEC6lQTVSwvqzsgRpJkVF1MfIgHV2ZVA+pwPoa8jW3HT3bOYVNwUe7Z6J7H9m47C3ES4Mhw00mN5HxufkOQHQD51rQiopJG3CChFRRva6OxQCgFARrt72X+324RSFnjOuFjnGcYKNjfSw2z0IBwcYMdtasjpZFdUrYOLNfw/s+kHBWt7iEAiGSSZTpYiUhpCcjIyp5MDtpGOQr2MEoaT2NaUNHpgomXJYEdFy22+52P0wduoJHWsylxUWpd2ZHTShGDhPiTwZljod0WRzHGXUSuo1Mi58xUAHJxyODzBweVcQqjG3E+CONEa7tNvBb/AGc4NweWUNZMwuIgCHWe4VwD7O2HG24II5AjetWvw/8ADBs1eH/68fInEfhtiVSrEBlDjBOMjUMj3UZHqKkJjzNfkM7lmLKWky0g0s2SRlxthiCSRgYJNY9jasljnJgWtq2bjzkxVLAMmfNjZj6nk31/qD6iu5KM8WY+JNYo24uS+KJP2pksJPs32TEeYDbtGwxIhQ6lOT8ZOtyWBOSozVudilFSg+DUrthYswZoGlDOXVAivqIQcl3JAGOmDt7KKo34cnjszG6rDnLHZkl7sLvwr+1UIw1GSJmKsAQY3cHJG+WRRv69av1Z17+XBtVtuKbWCd94nZCa7mN0J4o4YbfA8TVswZ3fPIIpXRlsn4eW1e3U+Jy8Ih6jp/G5lhFMtHr3ORjBHsf9Z+eaz9XhxUfMzHPwYKCWc7v4dix+5TiCC4nhIBeWNWVwc/2ZIZfr4gI+Rz0q30bwnH5l3oHhSh8ySd2vCZIrjiVwY9EM05EIIILBJZyWA+6Q64PXf62K4tOTfmWqotOTfdkX4z3eXhjmvbq6gM2lpZFGvDEDJAc40jAwBjAAAqGfTapOWrcr2dHqk56tyupLdOSxISfwrz+o/M/15VUg5finJ4KVTnjxLJNL9T5axAIigqjOVQHbClmCnAPPGc++N66ebbtL4OpOV/UKL/CmWr3mdnrKzsoEhhVZjKqq/ORwFYuXf4mGPU4yV9qt9RGMansXerjCNLwkjB7ouzxluDesuIYcrFts8uNJI9kUkfxN6qaj6Sppa5EXQ0yS8SfL4Llq6aIoBQCgFAKA0nbdyOH3hHP7PL+Wggn6DJ+lcyzh4OZ50vB52jXBJ6kn6jp+Q/61izbaS7Hzs23FJcfeTFmUqxYchjO+Nt9j025g9M4OxyLMJKcFGXJdqnG2tQnz2O50Vlyx1KN8EKcY57Ec6r6pQlpxhlTVKuenGGXX3fcCubECN7mBklXxPs2+pPhDOjZ3G6gjTjOOWTnWprcI4bybdFTrjpbyba07GQrPeXJRGkuCdOpciNSiqwAP3nDMx65A6VIkk8kyik20UPx7hDW87WrMGeElSwyFcYQ9d1yCD7MOuN87/hnJdjJT/prZJ7p/ufbG/VI50ZSdaoyMFyyvExYAAcg6tJG2ORKnkM1JXpgnF8Pgs0uFLab2e6Z0yoi/APLgMN8rp5YA6bBvbce9Q2rOM88fwQ9ZCOU132/g2HC+JtHKkjsS0MkUurGcxoykgn10KR75z61LVPVJTfwLfTXeJDL+BY/fhxGeO2iRF/2eRjrYHdnA1xxkdFOGbI5+GBtyazdnThfM66jLjhd+fgVJCBHjxPOmAXGxzpxqGPQgcvnWepqc1LHD+hlKxWWxnjh/TOx6Pn4VCLhOI5CmOGRGYAAFG0OGb+EK2P4zWrjubeFnJXfaDvTuCGS3tjAHB8KSZG1smw1orhVzuOrAEjOeVV7b3B7rbzKt3Uyre8dvMrS8u3dhr1O53LSPqfPr13989D6YqolqzOUtijFa82Tnt97H1oyFKg4Yg+b0+X57f9ah16p5fHkQO3xLNT47Im3c4sP27Q6qXNs3hasHADR6gM9SCPopq70jeZ58zQ6FvM8+ZL+N9iLm/vTPdyxpbJ5IUiZmfw85OSyqEZjgkjVyA6A1NZV4kll7eRYto8WS1PZdid2NmkMaQxIEjQBVUcgBU5YO+gFAKAUAoBQHF1BBBGQdiDyIoCv+NdhbS14deGOJWkCSSLI6hnRV86orHcBQANueMnJJNRSglBpIhnXFVySXmVJbWzuWEcbyEYZvDR30g7AtpB0jY7n0rJVc5rMVwYUarLEnFcGumym8Y1KRnHMDl6bkfLcdM8qmg42LFmzXctVyjctNuzW2TYcBnUzRPJO8Sal1yQ6hIidShQlj93IzzOxxiu4rw7VqzjzO4rwrkpNpeeeS+rTthw9dMS3qHkAXkY5J2ALvzJ9zmr6si3hM01ZBvCaI9adktXGbmW4gEkDIZYSy6oyx8NTnIxqU68A9CD8uFV/dc/QiVP8Aec35FLvA6kdGUAOOuoeUkflgjqPcDFJSiswnxkoRnFaqrOM/kdkVwv3cnGF3PInOB0yDvnquodDUuhtOL+/JlrQ51uuXK4/ZnMSlAMKWOQmn7w6Dflsc5PvVevLlh/H4FXpZzVuns9/5JF244kLlOG+dzIIMTKxOkeG5QOBy1M8bZ9lX2q11E/c1en6lrrZYhn732/k3vY/hUXEeGX1kIkF1GxaOTSNRLpqjJbGfiDIfwjHWu+mSlUj3o0pURyWrxy4lht3a2g8aVV8kZcKDt1J9unXl7iyXDz/x3tTdXpRp5FdR5kVVCKurqBgscjbDMf6ms6yx2pqWyRlWWO9OMvdSNdwq1eaURKB4skqxKeYGoqAT7AHUfl7CuHHxJxguMETirZwrjtHH+y1O3HYu0teGO8aYljMX7VmJdyzrG2em4Y+UAAHGBtVuymCreFwX7aK41PC4/Y23dJwhYrJZzEokmJfXgamj5R789OkZA5YbPU13RFxrWeSTpouNST5JzUxOKAUAoBQCgFAKAUBwljDKVYAqwIIPIg7EGgI/2K7MLw9J4lOpXmLox+LRoRVVs9VwR78+prmMVFYRzCCgsIp6/wCCzzcSntY0Bmaec7nSoUs0oYnfA0FTsD8QrNnS7LpR47mRZ08rb5R47mp7S8Ams3KTR+HJgupBykgGASpHPGwPJhkZGCM9aZ1tRnvFnemylqFm8WceBcae0uIrloRIYiSAT5TlWT4gNsas5wNwNq9p8OM9UH8me9Oqo2aq38mTLsl3kyxzO95I80TgnSqoCj5yCqnGFxkYz6c9zUkeolGT8RbEseqnCT8ZYXY724fwy8u4boXCRxTOzXFrKxjcOQ+NLIfKWl0kjODkkE5we9NU5qeSTRTZYp5WfIjHb/seLJ8rIr20hwjahkE76XxyPow2bHQ4pKLr3W6/T/o8lGVW8d4/Vf8ARF7rjAEq+ICr5jLk8mIYBnyPUZY7czjpXPhKT1xFdSlNWRexnxgy3PhLgvrSJdRIXMhUKM4ON8fUmonW5qMPP9jjqa5WTUM8/si4OFcDt+C2TyS3EsUk4hWaVB4rCYKQfDBRtsljupwKv7RXki97sI+SIBe9rrqGWVLXiM80ROEeRQSwKqT5ZQdJBJGwXlnAG9VZWSUsqXu/fBSlZJSype798Gl7OcFmuT4cETSOBuFxpRfhGWbCjOOZxnG3LFV5xna8QWxWtjZe9Na91fe5IO7js5Jc3jMJPC+zvHKxxltQICoBnG5jcE77D3yJunq95P8A+dibpaXrTf8Ajt89y5O0PZyG9EaXGtokbWYg2EkYcvEAGWA+7nG+4NXjSNuq4GBsByFAfaAUAoBQCgFAKAUAoBQCgNTddnoXuYr3BW4jyNSnGtSrLpcYwww3PmMDeudKznuc6Fq1dzj2q7Px31u0D7N8Ub4yUcAgMPzII6gkV5OCnFxZ5ZBTi4sq3s33dSSvcw3JlgkiCeEQgMT51gnUV842XZWUjO/pVSHSJp6+fMz6+hTi/E5zyR+67EXgfwzZS5L6A6DKMc6dRKnZeupwBiuFTfDZM4jR1MMJPKM9e7qeNQ1zcx2uqQRRLJIHMjk4AGAcA8x1xkkDFSLpm95Y+/yJl0je88fL7REbyAxvJGdDBGZCwwVYglTp8uWBI223qFwipaVz8yu64qelZz6ZNFecOlkbyr5dgi7nJJwFRRzJOAAB1FW4WQT0rdl6uyEWoJ5l98mdwS6e2lR5BF4qSajDMsmfEVsqZAHQ5BAwpOD1Br2W084PZbWZ059exu+I8RuLlmeWRm82tiSxCk5AOOSdQAMbbA1VlLmUsv8AQpzljMpNy9FwZ9j2ckaxm4kGAhiYLhlI1rtqdGzjSpYchglW3yNzonZDU9n5CfT2XV6pbPsi1u63hclvw3WYiJpS8oRtiRjTGDn4cqqtg8tZ96u1Q0xwaFMNEMPkzO7vsieHQMJZBJcS6TMwzpyAQFXO5AJY5PMseWwHUYqPHxOoQUc47vJLK6OxQCgFAKAUAoBQCgFAKAUAoBQCgOLOBgEgZOB7nGcD6A/lQFf94vbf7O4srd9Mp0+PKBkwocHCjfzlTq9hjbzCobbVDCK916raXn9Cv+8XtCt5eaw2bdB4UOc4IxqdsEZGojHuI1qp1FniPTDsUepu8Z6a98fyRZBlwQBjGAvXHqB/rP03jw1HQs57kbTjDw1nU+Wt/kXF3adnoCsdy9jMk8Y2mnPlZzsWijLZHsxQbHYner1FcYxylhmj01UYRylhlgyWMTN4jRIXI0liiltP3ckZx7VOWTCj7N2io0S2kAjdg7oIkCs43DMuMEj3oDYtCpXSVBUYwCBjbBG3sQPyoDsoBQCgFAKAUAoBQCgFAKAUAoBQCgFAKAqDh/bqN7+e+uXfwoo3S0hRS2rU2NQ/dDFU3LEbSYzgVWV8dUtTwlsVI9THXLU8JbfyV3cXTPIZpT531u++fMzBjv6DkPYVRsbtbcfMzbG73Jx3yzFlYMQW06RuASAc8s7+2a6hitNR58zqGKk4w/E+5aXdd2gutMVlDZB4dbM9zllVULFjkhSrtvpUBsnbbAJq707enDRodI5aNLXHcturBbFAKAUAoBQCgFAKAUAoBQCgFAKAUAoBQCgFAavtPxH7PaXFx1jidl920nSPq2B9a8bwsnjeFk80QyaQVCk6cAe4AA/1nA96ypU5xKTwYs+nziVjxk+Og3Z9jjGTgAfnj/XvvTU0tMOP1PXZhaK+Pqy/+xHFJrpNUnDktoVUBG1fGfwIY1IXHXPoBncjTrlqWcYNaqWqOcYJbXZIKAUAoBQCgFAKAUAoBQCgFAKAUAoBQCgFAKAUBo+1XZ4X8a28krpb6leRY8BpCpDKpY50qGAJwMkgYK43A6bPsLw+JdK2cZHq4MhPzLkmuPDj5EfhQe7RnWPZy0hbXFaQI/3liQN+YGa6SS4O1FLg2lenooBQCgFAKAUAoBQCgFAKAUAoBQCgFAKAUAoBQCgFAKAUAoBQCgFAKAUAoBQCgFAKAUAoBQCgFAKAUAoBQCgFAKAUAoBQCgFAKAUAoBQCgFAKA4NKAcE77frtQHAXSfe9Oh68qA+fbE9ccjyPUZoDsMozjry5Hnz/AKUBzoBQCgFAKAUAoBQCgFAKAUAoBQCgFAKAUAoBQCgOLIDzANAfPCX7o6dB02FAPCXlpH5D/XQflQDwlznSM+uBQHOgP//Z"/>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pic>
        <p:nvPicPr>
          <p:cNvPr id="8" name="Obrázek 7" descr="C:\Users\Tesařová\Desktop\Foto MŠ 2014\Školka v přírodě 2014\ŠVP - Dobroty od paní kuchařky 2014\IMG_1549.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223792" y="1431776"/>
            <a:ext cx="1799332" cy="1743448"/>
          </a:xfrm>
          <a:prstGeom prst="rect">
            <a:avLst/>
          </a:prstGeom>
          <a:ln>
            <a:noFill/>
          </a:ln>
          <a:effectLst>
            <a:softEdge rad="112500"/>
          </a:effectLst>
        </p:spPr>
      </p:pic>
      <p:pic>
        <p:nvPicPr>
          <p:cNvPr id="6" name="Picture 2" descr="C:\Users\Tesařová\Desktop\Foto MŠ 2014\Školka v přírodě 2014\ŠVP - Pampeliškový med + zdobení skleniček na med 2014\P5152396.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256241" y="1431777"/>
            <a:ext cx="1854883" cy="16642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92591" y="4916384"/>
            <a:ext cx="1800200" cy="16142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descr="F:\Foto MŠ\Foto MŠ 2012\Školka v přírodě 05.2012\Pampeliškový med 2012\P5140119.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040456" y="1431776"/>
            <a:ext cx="1939534" cy="16994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0" name="Picture 6" descr="F:\Foto MŠ\Foto MŠ 2012\Školka v přírodě 05.2012\Pampeliškový med 2012\P5140129.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219824" y="1431777"/>
            <a:ext cx="1921840" cy="17415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1" name="Picture 7"/>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849044" y="465139"/>
            <a:ext cx="585240" cy="76812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4495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39500">
              <a:schemeClr val="accent1">
                <a:lumMod val="20000"/>
                <a:lumOff val="80000"/>
              </a:schemeClr>
            </a:gs>
            <a:gs pos="79000">
              <a:srgbClr val="00B050"/>
            </a:gs>
          </a:gsLst>
          <a:lin ang="5400000" scaled="0"/>
        </a:gradFill>
        <a:effectLst/>
      </p:bgPr>
    </p:bg>
    <p:spTree>
      <p:nvGrpSpPr>
        <p:cNvPr id="1" name=""/>
        <p:cNvGrpSpPr/>
        <p:nvPr/>
      </p:nvGrpSpPr>
      <p:grpSpPr>
        <a:xfrm>
          <a:off x="0" y="0"/>
          <a:ext cx="0" cy="0"/>
          <a:chOff x="0" y="0"/>
          <a:chExt cx="0" cy="0"/>
        </a:xfrm>
      </p:grpSpPr>
      <p:sp useBgFill="1">
        <p:nvSpPr>
          <p:cNvPr id="11" name="Obdélník 10"/>
          <p:cNvSpPr/>
          <p:nvPr/>
        </p:nvSpPr>
        <p:spPr>
          <a:xfrm>
            <a:off x="3218213" y="4916384"/>
            <a:ext cx="5391397" cy="13775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normAutofit fontScale="90000"/>
          </a:bodyPr>
          <a:lstStyle/>
          <a:p>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1800" b="1" dirty="0"/>
              <a:t/>
            </a:r>
            <a:br>
              <a:rPr lang="cs-CZ" sz="1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r>
              <a:rPr lang="cs-CZ" sz="2800" b="1" dirty="0"/>
              <a:t/>
            </a:r>
            <a:br>
              <a:rPr lang="cs-CZ" sz="2800" b="1" dirty="0"/>
            </a:br>
            <a:endParaRPr lang="cs-CZ" sz="2800" b="1" dirty="0"/>
          </a:p>
        </p:txBody>
      </p:sp>
      <p:sp>
        <p:nvSpPr>
          <p:cNvPr id="7" name="AutoShape 2" descr="https://encrypted-tbn0.gstatic.com/images?q=tbn:ANd9GcSXtCjUdOa5HWqNrul-yBvMjEMeh5ObgyGfvQiSPMDLsBBsagy_"/>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pic>
        <p:nvPicPr>
          <p:cNvPr id="5122" name="Picture 2" descr="F:\Foto MŠ\Foto MŠ 2011\Školka v přírodě 2011-1\Kytky 2011\P516020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70814" y="1121477"/>
            <a:ext cx="3410224" cy="45469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AutoShape 4" descr="data:image/jpeg;base64,/9j/4AAQSkZJRgABAQAAAQABAAD/2wCEAAkGBhQSERUUExQWFRQWFxgYFxgYFRoaFxcYFxcYFBgXGhgYHCYgGBojGhgXHy8gJCcpLCwsFx8xNTAqNSYrLCkBCQoKDgwOGg8PGiwkHCQsLCksLCkpLCwsKSwsKSwpLCwsLCkpLCwpLCkpLCwpLCksLCwsLCksLCwsLCwsLCksKf/AABEIALcBEwMBIgACEQEDEQH/xAAbAAACAwEBAQAAAAAAAAAAAAAEBQIDBgABB//EADkQAAEDAgUCBAQFAwQDAQEAAAEAAhEDIQQFEjFBUWEicYGREzKhsQZCwdHwFOHxI1JichWSojMW/8QAGQEAAwEBAQAAAAAAAAAAAAAAAQIDBAAF/8QAKBEAAgICAgEEAgEFAAAAAAAAAAECEQMhEjFBBBMiUTJxYSOBkaGx/9oADAMBAAIRAxEAPwDPNwhIRNKlpTUYINF90txtZeHGDrYuSSZI1VTXxCra6VRiWWV8e9GdFdapK9wVCTfZUBX08VAVJukU7Q9wxa1HFwIssy3GIzDZjpNzZSjlp00T70NwVY1QokPEhW0mrRdKzmqYPjjaErwzPEmONchKDbrFj3Oy+RLig80AQqwwBXMaY/nurcpwnxKgBPPrY3HtPstOTFzaEg6QtxDTI77fz+bIjAYdxO3J+m61mK/DTW12wLGkYPGq4HtIV9XJPhgiIk38hJPqTPt3RXpqBViSlQOkHqrqbdIk8z9LJ5hMq10jH5XD6H+/0Q2a5WQAAPlE+5JP1TZMb46KY9MSYiuEmxz52TrMMHFNsXLqkTyQAJMdCXCPL2W18udF7WB9D/Pv0WZwk9FNGYrl0qFN87phXokXjyVNNoUpRpFYT8AdaivcMYKIrMUaWFcTZpKWFjzaolVal9R0FaFuTVC28D1SzHZW9o2nyVdrsyzh5AqNe6ZMbKztUlpTjKsVqRcWtkUqKMyw3IS9rStRVwuoJRXwOkp4hopw1aLFEGoqHMhEYWgDulcvBOTp6Koko3K6ZFQdkTTwjVe1obdLKOrDB7GJrBcgg0rlg42b/eX0G4yuklcGZR9YndDOErepOTM2RUqBmfRSLZVjqa9YinxZnYI/CqAwkJnplWNphVyP4jwYjfQIKjBlPKuFkGEE/CIONrQLpksuxb2nsnrcTKT0qcI4WTW1GmdytksQZTHJsqLyDvOof+tj7oBtEuNgT/n6L6D+Hsu0wXNv8NoPf8x7fmld6fHvZeVOIFln4e1tMnc79CLH+cInLfwkaOIFTgCxBsQZifIfp66LBPYIDIdqJMgdBtPX+6PIDmw4COhHTt5r0UkTUSLKTXbi4PRDZjgfiAxv+tr/AERNfFaROn3MR0S52anWWkgQY8JB26z+6610M6LMrw3wgQRYnpuSY/naFdmGAbUaWXEgSQOJkfVEBjTf6T0v17KilVMkCR0MWHPeVzroZIU1sk1QxsjST/8ARJ/b37IHOfw94dIgARNrvIEDyaL2734T+viKjYuDaXEDgXMeajVx+pgLbEgb8T35g/y6HFCswGZZC1jL2c6Re+kCTcDkxMWjlYp+FeHmAYtfaLTfuvsb8vp1R4iQ4jaOv7977JLjsjaJ8INwBI1ARd0iw9+qz5MCkzk6Pm0T3TRlYaAGDxcmFLM8uIfA3BuAIAJ7bNAHrtYSqKTg0wvOcXjlQ7botrVXx8xSetjXgwTITbGYm1kpNME3TKPLsCzOIPicBrGoKvAt0FNMOyLJdmTNJkJYum4MbKlKKnH+42ZiBCCxdQJfRxB2U6zHEIyfgyNsGr1vZX4fEiExoZcKtAgi4SA4ctMFdilGVryjQ8VJP7HNHMgiTiZjzSjD4TlHsEQhlnppA4pbGX9QuS81lyRR0HixuLtQjmwVbUxMgOmdW/8A2EBw+x8iqw/UCitMpkjaLtEqh9KFdhjKsrU7KjVoyMDJUqT7quqV7RKRy5fFioYU32VNYq6kLKmrTW2CpUFuyobprlVAOdDoj+TCDwuCLnRN+kGeePTiVsMhyCXj624PMm4hUWNs6KHmUfhnDhgBBJ8xJ36b7/RNsTWYRpEiRBjvYDtP1UsNQaxpAFm2J677e6CAa+o5xbcWEEQdrRvqiAQe0StFVpF0McDhWsbIBge5n05S7HZzDwQ3yk3jf2tN0ZicbpaNQ34B779xsPNZTMsUfimYAcJBAtHW/Qi4PB845yS0FjqrmZqy0/JH0IgHzDgqHUWh51CTAvNrNAJHmZuqctxTng02M2mbXMgzHW8e5R+YYeGtBgkeFzvIfXcpV9g8E6jwQXa4ADjA3AIiY9fqhX4tzaYLBOogD+BdTgWgnYRNzzAHGwv/AIR9R4ZAazcAdrSLQIjc8bodjrRKnXcWVNbQNw29yGi5PSTsl+U4tlV2l1i6/YRHPE2F+ibf0cUzJ3Zp99z7kpVisEWA6Y1P5GwJ+Z08D5j69lToRh2IexriSNJtqInYSAAR3tCtqN1AbGRIIETyf0SWhqc5rTOn/cd3HbU70nfiEzdhX0qcj5oA3s2B81zfyRTAZrO8nBnwuJN4EAN46XMT5eqzGOygg2GkAAQdp3Mnnovp9Ia2y6HOAEjrHJ54WTzXBFxhol/XeNrm0ASZjoJKhkxqWwr6MVj6Ghurjr1/slrcUDyn34nZ8PDm+oxxz68rEYHES4SIE3WGKaux2o0OPjQZV9elrbKhWwJm3ylGYSnaFm9R1a8D+ne3H7FWBwcOumjsMOilUaAUPVxN4VINNWzPOHFtB+WMAJHCT5nhIqFNsuN0PndnXWdrjl/ZpW8P6YlqVNIXHEw0k9F5XAKhmVQfDAG6vGHLTFUuihmKMCx9lyvoZi0NA08LlppD2G4d5DS3gkeh4I9JHsi6YICrq0YFun90W10snspTx1KiSnyh/o8wlijKpsl1Cr4kZUenj0ZgSo1VtqgIqqyyUVwQVnmt2BWO6FWQiqdIyDcdDH+UpyyrBElbvKsmDg1zSbTwSI6TY24kdF6GH5KzqDfw5lrKml4aQ6IIa6GG28cf9eo6LQDFU6ZLQCCbSJO/22VOV0KdAW+Z022gbny4VeLim07hz4E7dTIgb94nr1WvpFUqGTsSKg0sAOmLT62I8v7FQpFrTu3vYGO5ie/uhcprgA6SDa/bp++w6wvMNWLzEXjkb294QscjmGLFUkMs4AxPykzpI8+3MygMHjC9xpPG06CfmDgLsM/msfMbcqzMcD8MkNkn5iBM7kiCbWJJjieVbQwpqwS0gg2dYOHcTu3txFuInuwg9LMagdoHhJJB6iJ59B6dNkc7EOveSIInqJYfqJ9VZisTSYXvaWuffVe0gETAki7YJ9UswNY1a0B7A0gOgOab+EnnYwLeRkXnmFRZZiKxLjPG8dIH1iVVQzZzf+RGwkgybi/QbbWQ2b45gdpa/dxBhpkukANkwGGY+YobA1DVEhpYQ4gj8xJGiSYEnmwi2yVaYa0PqmcOePEdOmJjaYkgzY+k3IHJXOzV5bphukbggkgEW8zO47oF7AHuad9WqPI3d2G1+o8oKrYwEAMAbxItAibdPNUsRokMz0gDReZAt4bgX7yRZSfmz28aiRt0Hn/IjuvMtwQeC4AdTHPkPQAqWHwwL4dABvH6m9/t57rk2c0GZdjGN7TuSbT5ndU53l5cIAJk7T4byASNueei9xeHE+G8c8eXYK7B4wHwvII4tsY6/wA37qn7FPm34iyd7mlol0zeJnqInYCLnosxSyYAi39+9vsvqmb5dOxtFhsL9CBfzWaxOVFgnTAH384WHLjro6xLogQoueG+qsxFQAFLaj5WZK9M5T4uwjECRIVLKPJReHBi6WZnjfhlZsMeMuLNPqHyqS8llPMgyqB6Kr8U1zqaeqRY55+Mx3dP86pamMPl+yfJrJGQML/pSQDhgCpVMMCZ4VmHpQFdQbIlM5UjPyoAOFHRepoGLxdzZ3uopqYghTZWOn0Uq+HO8IR7yFoyOponD8We0K0OTWk6bpBTqeJNW1vDb1KWTUItsCYbUdZDGgCZKq1O34VFaoeqzLk9yA2xxhWAG8R6fstx+F801aaTQbEgmCN7gAbTveFgcrpteYe+BbYunzt/ZfTcgy9tNs0wQCImZJ/b+eS3+mgu0NENxNPS8Q0Fo/NqEyZkRMqrH4gP0hzZgn5mSAPD2NjYfdH1MLLtOnVyZ2nf0hBYzAAVviNHSSCNwOhv+m62sqUNw4aNTgQG9gBPYAT9vqvcHnUTAsBvM8d7lTzHGCrAbBMRBEahF49xB9Evr4fR+U37zH/tPNvVI5UNQczNWOFzHTm387IOvjX3+EQ4tJLoN9IuQAJJPf0CAxmWVBTPwbGDALZExEb/AEhY/Ms/FJ2g6dbN3io1p/LYSS9zbAS0GSzkQl5NjqNjJjqlR3xqbjDnagJgjWdNRpA2dcW7COIqZj6jaszEBjqrnAhrGGw1P21Ft4NzDRcwm2T581lGrUNFmo0nOEuLp8JcC90CJsBubg2tOVObtxT6ZYXOb8STTAHgDiGzpkRBnxb3vsYFKI9tjvHYKpUfNEOc8aml5donS5wBDhMMgNcXHUXB2wuBfj/xdTwTW06YbVrW+JUBIDGgeLTezjYDb5ptCEOYAUfhtLg/mrGoua3Zz7EimCbATtJDtll89y4Ah73eKXTTaJDS2ZOrdxdqDib7iSS64clWgx29m2y/NKbtAa9z/iXAAlwiJFSOWyJ4uDyFssJRp/BJ3MxcWN+QPyyvkOQ1xrfTY0hjn+MkgGZgG5s64AIE7gyDB+qZo1mhoY6RA31XnnwkEjceYXQlYuSFEqDqmowd7AgiBa1hsPPorKtKN5Dje1mk7iTxsL9u5QGDoO5eLQYAAAi/BNkTVxDjbSTG0WgeZkj+elL0RoOw1U1GDUAC3299p8ijq2BljYgdfZL2scH3bE3My4xvz6/RH4fHguuIi4B8tv50VF/INA2Jp/DpSTxG1vPmPNYjNnhxJDpvwQ7y2mPdbXGanAloDmuNoG52g+yy2b4QCznweRqbbtHPmAp5VaJtmKxZMx+iGa7SZ4TTMGtG10prVhELDONCdsKZjJQOa4fVdRwrPEUbiXAC6wptZbNkneFC4YLVB6JnWpy0BC4WuCT0RgqrRkSaVkoXtAemF7S7LsabLqClKSWiai+gsMXij8Vcj70PoXizw4iQRwL/AKJRUqah5Is1TBjfSf3S6jOmTyVoe5fopPUE15X/AAnh6Ooo81ADHA+qqojS2eSgK9Yyobyz/hEkrY3qVULVegqWJKMpYcuTTA1bG/4ewoLmlwIvZ0gDyJPkvqOSUtDQ68cQdQjexb80/wB+6+WZTWfQeYbqad2m7DtdzHAg+y+nZJmvxNOoaHG8C7D6xb3t9t/pa4jx0Pqny6p0zc9pS7FYp7SQBba538hFutz9oV+KJpgnVYg8mLck+R6pXha7b6ng3i3zDycdonutJZA7cYNRNQU+s+KbBsl2loA9z9U3/rm1WBwHhveCLDz5i/ukeO+HRfrYRDpcdY1tcd7n5iRsLHtCaYN76khzG6Y+ZlwbDcAyDtv7CUi+mEAx+esoUXuaAQYaTpEOkgEQS1pHr6lYnPMVS/8A1bQaZu6rpAey4EVGkkzf5gy/XhbrF5DSqkB5LWss0Mvv18Np5Ha6yudAYd5FJnhEE1S9jAGzp8ReD4ZPbcxJSsdMAy2oakuc1rNQLdXgcHucNO0Alp1Cw31QoZTkjqZY99TDNqU3Aa2lzXCm5znOaNH5idp4nzWlGFw7qQeXBtcggEEkBsfl+IBpOkmJtfyWUq4sUXMa1jmBuoNbpDfiuaNWpz5JESDIAufYOIb+jd0ciof0ul7fBSI0tEy7S7UCRDebwBHZZWvk1Ws8U6cfBMaW05ixtqd+c6bGdr22j3L81qHSwE+KSWhwhrHRME7BuoHVzMr3LM1OHdLHanF2moQNLQBY6NpBHivxMADSCeKZytCfH4CrQ1MDHh7zDpcW6QXfKwx3ILp8IJAJ422WP+JSGoEQ54Gp2qDrFrXE+QiAsrSzt+Ia17axY924Ia5j958Jgg/9SN7AzK0uUUXtZ/rNpB8kh1N7nBwMA+F7Q4Gwtc+q6q6DJ632aPAmlTZZo1Hy2kcD0VNUgGQD5QIvfgfdA4kOMEzHJDrDoTO09+ndVPYC2CZE2JAjbv35A9EeRJjuvjXNJOqZGxnjp4bH7qmgwui4DjxHBky4cdOJg2VOUscKh+JBYRMAHp0nb0HCZUqJqOcdp6NIt1N9/snWxCOY4jQwQZJHOx3EHt2WIzbH7gAjrFm+hnb6LcYqiXtho+W38KwX4iwu4LiCLxpDv/kH6iPJDJ0JIyuNxpmFVhMMSZKGpHU/1TnD0ohecrkLEg/DxcIfGVNTUyrEQlOGh9bTwVDKk5Jo1JNRKMHTITCh3THFZF8JmoJUHFKk5S2O6i2ijGv+6uYPDKFrjxI8DwhJKHIyynbKNS5TMdl4l9ob3V9ADKpt6q6jSEAdEFgCDcnlNH4fSXD19FplOm0uwNP2V+xbjsdDvJDDxu81LG4cbqzLmgEHonilCNIWHQUzL4iUzwOZsYdIahKuJ1eSEpYdxeNIn7e5UVNu6FTqWjZZbjJcNu9v5+i2WApMtcCbhuoHvMWPrCxuR5aYl7tImJBMkxJAGn67XHVazLsIxs6Drcdyfm8pIM+kL0fTSfD5FZLdjfGgaHucSQAIHSIAItY+h2SrC4T4tmw2ZuQYM+gnz+ya0HOMDRpAMQR8w6X80mxQ01NR1ugyLzt1JMdB9traGGys4bSS3XJH5QINotMQJiYvf8y9r5pUp6WgQCBJIkxza5NoABvvKA/rwajvE0ubBLi03FphwufmEcSQITHB1KVQONRpBdsSYJA2s6eoEHaelymvAUz11VzgYdpsT80N8zp4uOm89Jz+YVmUyGsknU57qhDidQEatiNiYBEeID5jKZVsQHGBIHA0yb7OcCQQehM3MgqjC5YKrixzppetzO+w2G1yJv2E1KmOjL4vFVKzNbLAOhtr2eC95mS4Q18uFibAcKeJoyG1GF7mO0gBpmAHCWvvd821G8b7OK1ub5HTpM00hI0zcmXGDYkX34Wfo5SIYRqpmjuxg3gCGmAPDrkRE3O26fmuhrF5r1XMrBoa55ZTIaB4S46HuBFiQBA8rFV1HfFZronUGgh/Lw7SdLrCfFZ4cLmx6reYDKaIc81ANbhAIaWA+EWLZcJF+m580HlGQMZWdGlodawJ1QZJJtPcxyb3lMDkJcm/DekAwZ1CQWga273ERq5852m+wy2nTbYglrbRYQTsLcfQ8XV1fBMpiGkmLX32tt2hDsDn3YNpmPlgiZPbr0N0FoWTsKx9H4jHCk4Mqi9OQI1DZp6hwlt/93KHbm1F9Gm8NLd2v3DmVGkB7CByDb2XOouPiAsQQ8buBAgxxtE7TPsPl2STUrP8Y+IBa2kuH5i03kg6T1A63Tbuxb1QTVzNlRmkGJHzC0DaRvqEj/EymeSt8JEyDeZ4AGn1IMrMDAFlTwiSSNU/KR2+v2K1WWeFhO4PPHNus8fVGLfkUozRzR8z4I20ggNB4PDvXqvn34rrMP5nz0cyLG8jxEjzmL7Far8QVXajp02kbw/yBJsOw7r5zmzPETI3vBvfebkpMrdUTkA4JkFMviwhMO3lXOXmuVRpBgtntdx0kqnL6MDVyNkRUY5zCGCTBKjgRDINjyp0orZbJJy6NDVzUVKGk77FLMywwDGkb/uhKro2XprmpbgBJzTXJHc77FmJf4gjGE2CCDP9UDunVSj0TJ00iCV2DiguRjWW/suV+AKM2MvOnSPKe+6b1MOSGjkj7Fdlrx8MTe0pnQLdLXb2S8dxvttlk7g0IMdlhjuhhS0Bal+k3KQZiJfDQqZEkqRLaCcqwrXXd7J1DBZsfoluX4aGqvGZlosPvClCFB5UqRpcBpdZxbA4BBj0WgwdJ0g0dIb+Z0QQOIke/K+b/wD9BobALd5O7z53NvNH5V+IXOc12owIMjoId+9h/tWyLjDseDcuzfYjO6gEMI7AuANrHnfy8lcaHxoDwZgTeQYvaD58X9kppNNdoqafET8xsOBM8WtZEjDlthBfvDeNrydgN+PJa07QCGJyZlMgyH37fMJF29AJFpmTtKEdlb6gc4AOJAaBuOZbF7CSb7nc7ozGZY6oXF3yk79gRexsY57oirqpgAEzsCeP1P1P6zdIdKxCykbNdIqE+Nxa5vzAGDOxPvFjBLk7wmBe25bDYBB31XE/cedu8BZlRfq1N8RMSfEGt2Gwu5xv09U0w9d4DWHxQDN7A8ccC/r2UvaXbHi66K6pDmkmbERG/iMfsfRVhtPRtFVzhfppJAkepmOiNqYZzWE2JJO35bQPW5ShuWuDybgabT/ucdIEDoBPumjH7AyZqB9VsE6S9zZ6SQANt5789VNmMBIH/KNjOoOjni8qWVMY0kuncnaJnz237cq3E4VoedJG83B3MnjblUrQpDFvcKkjrHpJ38v1RTMQWwWu8JMybiD/AJB9VbVwjTrOoGeh8p/X6KL6DA2JNrwBNh69FyTOCKVFv+6Z/gM9roepiROlhMzBEX2FxB7hTp4QkWPAg7AbWvHb2KI+DoFjeT6e/ROAra0tBJgudvFwDzxYkLsa6ABEBoiZ0/p5njZVvxbKboHzHcz4YifbzS7Mc4Dd7GARzxeIKNpIAtz90DUDMRII487jpf8AeFic0xuvoeh0gH6QtBm+eMOxGxiBG828u32WZr1Q4rDlzbpCyS8HmHqBEPKWPbeQURTriN15k1LtM5aRY3MzSrMcLwbjqDutPjsC2oGubEOEg/oVhMRV1VAtTkuZaBofdh+h6p6tJS7HUtUC4gaZB4Q+XYncFO82weoGN+D1CRso6RexG6RR9ttPyIUU71k7dWDd0npU/wDUDhsi8WZCq6jJM6PQ4ZWbC5ZtoPVcre+voOxhl2Hinfop4Z0UZ/5EILEZ2NAawSi8LiWtwoLusqU5W4+NjQSSf6K9BdcmAqTiGh0BeV6z6g8IMdULSwLhuRJ7qjkk6szu2NalaGpPj2hw1SiKFKo4wRZEOyrQ2XXHI4RvdladaMq+i4nk/ZN8seebeXAHHmbSewAgBTzDGt2a0nyFvdL/AIjvJVdtDJqPZt6Wdva1o1OdeLOggWHAn27rUZFmYcNRJM/KCWnbvpBA9eq+VYepDTHzbDkyTp26r6BlDhSY2m2JgCSR6k8AcwPqjHO4NRD+WzXNxzHNJA8QE+ewmOvRCsx2oanAgeQm946dDKFwDNQd80RHpeSZuJJ2njyR1HLmcX639T6/ut/YLL6ZBuDEAQ3gDz63P83EpU4JN+pn1iALCCY9BdMPgN0nTAIGwPH8A9lSNun8+3KVrQ6KWlwEmYPPQk6R+p9FKjiyQRps28kQRuNU/SO/e8HYx06Xyfc3tYfX2Km+iWtgNgE+nU/U/wDyuiqRzYLQpCQ0Rc7xAMESTwAAP5x2YUSXOFxInjsvfgtcYnmLdRePqjG0nNE7xGm4NrRdGrFKn0CHOiLyfUGY72CnhaV9/f7dVd8Nzj4tiLkmbRF4U6rIBuBO8GeDyjxOPXYT4jbPOk+hE8HouIFMEG/nBE7bA+ful+JxulhI6XHPXbrufQpDjM5cWzqhwJFtjpJHyncEQS3vZddHWNc1zOnydJjZ09rG/ks7VxAqEMB1Bu1+NrGPPvdB47PG1GFtRokbEHzFpvEOkT13VX4Yc0MfUceTF+iyZ8uqQYqwD8QYWCs7hsVpdB2TLNc2+I5x4lJ2U9UrJiXbYs68Dj4YeJCqdREbqGWSLFF4uhLSQp5IcWTloUsrQ5NRjQQkoBab7p1l2ED26inmuVHLehtlmPJhjj4eD0XuY4U369eqTYdpGqDZO8rx4ez4b/m4P6IpRkuLCzP5Zi7uYdwmNKkXTKrzfKy1/wARog891fgK4I7puEZOmBSBH0TPK5Hvp3XJvaRTmhBl1S0QNQsn2HbNBgIBNvS6SYWi5rnVDZp4O/VPcJVApyeQs2f5SSGxKhPmuYvDtOr0RWBq2GoSUI7LQXGq92loO0bqf9XqIDbDqjxjWgNcNyHDMaGGWgSrcfimup/Eu5mxA4PdAYbBCJPKIwVQNqFh+Rwgj6ArXGGvl0xFkbdFdLNWtHhpie6liC1zdRaJjYdVZVykMJm/RLMfiQYaJtdx8ljyZHz9uPjsepJbB8FQ1VWwJDfG7p/xHun1LMDTl2kbevodx/OpWXGbGmXlty4jjorcNnLiDrHFoVmpLcR4capm7/D+aCs0O1BoBvqI328LSdgOSOXbo/E/iYNIZTMm4ny6dTNvdfPvw9q0PdqieO28KYxRNQAdft/kq8vUOOiVPR9M/D+cfEn/AKtMdjMjumdfFBjZNyLdy7j2hYDJsyFN094P/XdM8wzvxC/BMdZ3P03VlnjxsvDG2zRtxmoXjtGwiZ81N2PaNWoyJ/t9DCzH/lQGtuAJJMdLCP50UKuahomZMWHrAN/KfVOsqonJUzVVabfmv5c34HsApU8zA1i3XtJcfbYrKf8AnwZE7NtfloAvPeD7oLD5zdxB4A+sbeRJTe4hHI2OIx8TB49pMbfy6V185LdyCJi422jzG5Sh+bS0nmIPvv8A38lmcfnM6gDY9fX+yjPN9BtUa458yoDMgtJDhuDax2n/AAUhxmOBDvEYvz6pFlGKh8Sis5plokKEsrbpicmAVsahHY94BaCQDur8DS1GTsLpbi8TLz0lLFXI69Fzqtkblw6pU2rKvp4uCB1VFHVC0N6uYBpRdHMA5sys1mL+ipwGO/KUZQ5QKOOrRp8XhA8SFVTxJYzRyqsPmIbYrnjUSViVx7JrWyLKxDh5onMgWNkGDuCgxSuJTXM6E0p7JX8ZJjU6GmS48Yqlpf8AOB7oB1E0nnpz+6SZdXdTIc2xBstR8Vtdmsb/AJh0K21e/Ij09ALsaF4qX5dJkGFy6zrYvxmJe6mXbNmw7JvTeA1vTSECHgtiB2/dF1KtNsF+wG3dY8qUmoRN2P4vkwTFk1L/AJeB+qFpgtix3VdXMNdXw/KrGZkHHSB6rRGKgkjHOTlK2PMJXL7Abb9lXQrEOfIlSoYwUqR0i6z1fOnMBHU7qEsmT1Fxj0UUFGn5NXi8aamGc9t3Uvm6x1WZxtbSwkkS6B3A3KO/DWLl5adqjS0id7T+6S5vhqmosgnQY/RaVjVp+fJ1tosoODhZAvrua+OFPA0HtOyNq4SRMJqUQtaPKGIcwANO+6a5PhDUeTMAcpT8E+E8Jhlj3TDTEndTpSkLB/JWPDkzab5Li4xOkc+fZRpFznajY3t2GwUDjYeGtuY8R+yOYy3ZQlt2epga3QozLFFoPcdeqBOcF5GrgD+fp6BFZw2XgcEJTiKMbbrTBXGjD6jWRhFTHku3n+SmGAw5c7VySkWColzoWsDhTZ6ITXF0QivIqzqu5g8J7JLUcSEXjMVrddV5fQL3aYsN134o5fJlTWOpkOOy1DXCtS62SjOI06R/IUsmxugX24Sy2uQZQp0V4gfDpnhZzSXEwJWrxTmPEu2QbMzpU7NEpIZWrpWwwSa2xdhMqqHiFa/JXTJcArqueuO1vok2Y455vKtFZpvwh6x+B8cBTjxOlCAYdp7oPKahcIM3sq8bhdNSEVilbTkznJVVD6nXp2MI9mNYdgkVGgYCaYCmBus7wqT7BypdDAFu5arRimPaQRZKsVjYMcKeT1A4EdFLLiSWm9BeVp7SGBwdIsgGFPKsEabyQ8Fp3HVQo07OCz+IqOa8iSFojCdJxkIpwb+Uf8G1qYAEmDZcsGc6qCweVy1U/onxQxpVmtIBu4/ZLs5xM1PRcuWfFBXf8Fpfidl9KWk9UVQoNYLb8rlylkbcmiBTWzQnwjZc1jHjZcuVlFRWikdssoVfhua7/YQfbhOPxZiA2uwsb4atMPH2/ZcuRgr7Gi6sylTM3BxsFZh82L7Lly0uC4gcnJbDm1vCB0TzLajRR1R/Nl6uWB+RsO5v9EKLm655KclpE+i5clbPS9OkhTmdYNdPolxZK9XLVjXwPN9UqysY5bgQLqrHh1U6Wi3muXKDezktFbPw9eXO9kYK1HDjaT5LlynOTbSY1KKtAv8A5dpdan9lXiM20kB1Ox7herlTguiPuN9hGKwlOpS8IifRZGvhNB9Vy5PgfgdbjZWN1YcvlcuWpuiaLWUjTiyYf0AqObUXq5Rm6VnNhQaBfgICnjv9SOFy5FRXEPYdmVAFs9kJ+GK0VHN6rlylSeNnSNKxsOSDOWAPlcuRwbxk12KH0RK5cuVrYbZ//9k="/>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
        <p:nvSpPr>
          <p:cNvPr id="9" name="AutoShape 6" descr="data:image/jpeg;base64,/9j/4AAQSkZJRgABAQAAAQABAAD/2wCEAAkGBhQSERUUExQWFRQWFxgYFxgYFRoaFxcYFxcYFBgXGhgYHCYgGBojGhgXHy8gJCcpLCwsFx8xNTAqNSYrLCkBCQoKDgwOGg8PGiwkHCQsLCksLCkpLCwsKSwsKSwpLCwsLCkpLCwpLCkpLCwpLCksLCwsLCksLCwsLCwsLCksKf/AABEIALcBEwMBIgACEQEDEQH/xAAbAAACAwEBAQAAAAAAAAAAAAAEBQIDBgABB//EADkQAAEDAgUCBAQFAwQDAQEAAAEAAhEDIQQFEjFBUWEicYGREzKhsQZCwdHwFOHxI1JichWSojMW/8QAGQEAAwEBAQAAAAAAAAAAAAAAAQIDBAAF/8QAKBEAAgICAgEEAgEFAAAAAAAAAAECEQMhEjFBBBMiUTJxYSOBkaGx/9oADAMBAAIRAxEAPwDPNwhIRNKlpTUYINF90txtZeHGDrYuSSZI1VTXxCra6VRiWWV8e9GdFdapK9wVCTfZUBX08VAVJukU7Q9wxa1HFwIssy3GIzDZjpNzZSjlp00T70NwVY1QokPEhW0mrRdKzmqYPjjaErwzPEmONchKDbrFj3Oy+RLig80AQqwwBXMaY/nurcpwnxKgBPPrY3HtPstOTFzaEg6QtxDTI77fz+bIjAYdxO3J+m61mK/DTW12wLGkYPGq4HtIV9XJPhgiIk38hJPqTPt3RXpqBViSlQOkHqrqbdIk8z9LJ5hMq10jH5XD6H+/0Q2a5WQAAPlE+5JP1TZMb46KY9MSYiuEmxz52TrMMHFNsXLqkTyQAJMdCXCPL2W18udF7WB9D/Pv0WZwk9FNGYrl0qFN87phXokXjyVNNoUpRpFYT8AdaivcMYKIrMUaWFcTZpKWFjzaolVal9R0FaFuTVC28D1SzHZW9o2nyVdrsyzh5AqNe6ZMbKztUlpTjKsVqRcWtkUqKMyw3IS9rStRVwuoJRXwOkp4hopw1aLFEGoqHMhEYWgDulcvBOTp6Koko3K6ZFQdkTTwjVe1obdLKOrDB7GJrBcgg0rlg42b/eX0G4yuklcGZR9YndDOErepOTM2RUqBmfRSLZVjqa9YinxZnYI/CqAwkJnplWNphVyP4jwYjfQIKjBlPKuFkGEE/CIONrQLpksuxb2nsnrcTKT0qcI4WTW1GmdytksQZTHJsqLyDvOof+tj7oBtEuNgT/n6L6D+Hsu0wXNv8NoPf8x7fmld6fHvZeVOIFln4e1tMnc79CLH+cInLfwkaOIFTgCxBsQZifIfp66LBPYIDIdqJMgdBtPX+6PIDmw4COhHTt5r0UkTUSLKTXbi4PRDZjgfiAxv+tr/AERNfFaROn3MR0S52anWWkgQY8JB26z+6610M6LMrw3wgQRYnpuSY/naFdmGAbUaWXEgSQOJkfVEBjTf6T0v17KilVMkCR0MWHPeVzroZIU1sk1QxsjST/8ARJ/b37IHOfw94dIgARNrvIEDyaL2734T+viKjYuDaXEDgXMeajVx+pgLbEgb8T35g/y6HFCswGZZC1jL2c6Re+kCTcDkxMWjlYp+FeHmAYtfaLTfuvsb8vp1R4iQ4jaOv7977JLjsjaJ8INwBI1ARd0iw9+qz5MCkzk6Pm0T3TRlYaAGDxcmFLM8uIfA3BuAIAJ7bNAHrtYSqKTg0wvOcXjlQ7botrVXx8xSetjXgwTITbGYm1kpNME3TKPLsCzOIPicBrGoKvAt0FNMOyLJdmTNJkJYum4MbKlKKnH+42ZiBCCxdQJfRxB2U6zHEIyfgyNsGr1vZX4fEiExoZcKtAgi4SA4ctMFdilGVryjQ8VJP7HNHMgiTiZjzSjD4TlHsEQhlnppA4pbGX9QuS81lyRR0HixuLtQjmwVbUxMgOmdW/8A2EBw+x8iqw/UCitMpkjaLtEqh9KFdhjKsrU7KjVoyMDJUqT7quqV7RKRy5fFioYU32VNYq6kLKmrTW2CpUFuyobprlVAOdDoj+TCDwuCLnRN+kGeePTiVsMhyCXj624PMm4hUWNs6KHmUfhnDhgBBJ8xJ36b7/RNsTWYRpEiRBjvYDtP1UsNQaxpAFm2J677e6CAa+o5xbcWEEQdrRvqiAQe0StFVpF0McDhWsbIBge5n05S7HZzDwQ3yk3jf2tN0ZicbpaNQ34B779xsPNZTMsUfimYAcJBAtHW/Qi4PB845yS0FjqrmZqy0/JH0IgHzDgqHUWh51CTAvNrNAJHmZuqctxTng02M2mbXMgzHW8e5R+YYeGtBgkeFzvIfXcpV9g8E6jwQXa4ADjA3AIiY9fqhX4tzaYLBOogD+BdTgWgnYRNzzAHGwv/AIR9R4ZAazcAdrSLQIjc8bodjrRKnXcWVNbQNw29yGi5PSTsl+U4tlV2l1i6/YRHPE2F+ibf0cUzJ3Zp99z7kpVisEWA6Y1P5GwJ+Z08D5j69lToRh2IexriSNJtqInYSAAR3tCtqN1AbGRIIETyf0SWhqc5rTOn/cd3HbU70nfiEzdhX0qcj5oA3s2B81zfyRTAZrO8nBnwuJN4EAN46XMT5eqzGOygg2GkAAQdp3Mnnovp9Ia2y6HOAEjrHJ54WTzXBFxhol/XeNrm0ASZjoJKhkxqWwr6MVj6Ghurjr1/slrcUDyn34nZ8PDm+oxxz68rEYHES4SIE3WGKaux2o0OPjQZV9elrbKhWwJm3ylGYSnaFm9R1a8D+ne3H7FWBwcOumjsMOilUaAUPVxN4VINNWzPOHFtB+WMAJHCT5nhIqFNsuN0PndnXWdrjl/ZpW8P6YlqVNIXHEw0k9F5XAKhmVQfDAG6vGHLTFUuihmKMCx9lyvoZi0NA08LlppD2G4d5DS3gkeh4I9JHsi6YICrq0YFun90W10snspTx1KiSnyh/o8wlijKpsl1Cr4kZUenj0ZgSo1VtqgIqqyyUVwQVnmt2BWO6FWQiqdIyDcdDH+UpyyrBElbvKsmDg1zSbTwSI6TY24kdF6GH5KzqDfw5lrKml4aQ6IIa6GG28cf9eo6LQDFU6ZLQCCbSJO/22VOV0KdAW+Z022gbny4VeLim07hz4E7dTIgb94nr1WvpFUqGTsSKg0sAOmLT62I8v7FQpFrTu3vYGO5ie/uhcprgA6SDa/bp++w6wvMNWLzEXjkb294QscjmGLFUkMs4AxPykzpI8+3MygMHjC9xpPG06CfmDgLsM/msfMbcqzMcD8MkNkn5iBM7kiCbWJJjieVbQwpqwS0gg2dYOHcTu3txFuInuwg9LMagdoHhJJB6iJ59B6dNkc7EOveSIInqJYfqJ9VZisTSYXvaWuffVe0gETAki7YJ9UswNY1a0B7A0gOgOab+EnnYwLeRkXnmFRZZiKxLjPG8dIH1iVVQzZzf+RGwkgybi/QbbWQ2b45gdpa/dxBhpkukANkwGGY+YobA1DVEhpYQ4gj8xJGiSYEnmwi2yVaYa0PqmcOePEdOmJjaYkgzY+k3IHJXOzV5bphukbggkgEW8zO47oF7AHuad9WqPI3d2G1+o8oKrYwEAMAbxItAibdPNUsRokMz0gDReZAt4bgX7yRZSfmz28aiRt0Hn/IjuvMtwQeC4AdTHPkPQAqWHwwL4dABvH6m9/t57rk2c0GZdjGN7TuSbT5ndU53l5cIAJk7T4byASNueei9xeHE+G8c8eXYK7B4wHwvII4tsY6/wA37qn7FPm34iyd7mlol0zeJnqInYCLnosxSyYAi39+9vsvqmb5dOxtFhsL9CBfzWaxOVFgnTAH384WHLjro6xLogQoueG+qsxFQAFLaj5WZK9M5T4uwjECRIVLKPJReHBi6WZnjfhlZsMeMuLNPqHyqS8llPMgyqB6Kr8U1zqaeqRY55+Mx3dP86pamMPl+yfJrJGQML/pSQDhgCpVMMCZ4VmHpQFdQbIlM5UjPyoAOFHRepoGLxdzZ3uopqYghTZWOn0Uq+HO8IR7yFoyOponD8We0K0OTWk6bpBTqeJNW1vDb1KWTUItsCYbUdZDGgCZKq1O34VFaoeqzLk9yA2xxhWAG8R6fstx+F801aaTQbEgmCN7gAbTveFgcrpteYe+BbYunzt/ZfTcgy9tNs0wQCImZJ/b+eS3+mgu0NENxNPS8Q0Fo/NqEyZkRMqrH4gP0hzZgn5mSAPD2NjYfdH1MLLtOnVyZ2nf0hBYzAAVviNHSSCNwOhv+m62sqUNw4aNTgQG9gBPYAT9vqvcHnUTAsBvM8d7lTzHGCrAbBMRBEahF49xB9Evr4fR+U37zH/tPNvVI5UNQczNWOFzHTm387IOvjX3+EQ4tJLoN9IuQAJJPf0CAxmWVBTPwbGDALZExEb/AEhY/Ms/FJ2g6dbN3io1p/LYSS9zbAS0GSzkQl5NjqNjJjqlR3xqbjDnagJgjWdNRpA2dcW7COIqZj6jaszEBjqrnAhrGGw1P21Ft4NzDRcwm2T581lGrUNFmo0nOEuLp8JcC90CJsBubg2tOVObtxT6ZYXOb8STTAHgDiGzpkRBnxb3vsYFKI9tjvHYKpUfNEOc8aml5donS5wBDhMMgNcXHUXB2wuBfj/xdTwTW06YbVrW+JUBIDGgeLTezjYDb5ptCEOYAUfhtLg/mrGoua3Zz7EimCbATtJDtll89y4Ah73eKXTTaJDS2ZOrdxdqDib7iSS64clWgx29m2y/NKbtAa9z/iXAAlwiJFSOWyJ4uDyFssJRp/BJ3MxcWN+QPyyvkOQ1xrfTY0hjn+MkgGZgG5s64AIE7gyDB+qZo1mhoY6RA31XnnwkEjceYXQlYuSFEqDqmowd7AgiBa1hsPPorKtKN5Dje1mk7iTxsL9u5QGDoO5eLQYAAAi/BNkTVxDjbSTG0WgeZkj+elL0RoOw1U1GDUAC3299p8ijq2BljYgdfZL2scH3bE3My4xvz6/RH4fHguuIi4B8tv50VF/INA2Jp/DpSTxG1vPmPNYjNnhxJDpvwQ7y2mPdbXGanAloDmuNoG52g+yy2b4QCznweRqbbtHPmAp5VaJtmKxZMx+iGa7SZ4TTMGtG10prVhELDONCdsKZjJQOa4fVdRwrPEUbiXAC6wptZbNkneFC4YLVB6JnWpy0BC4WuCT0RgqrRkSaVkoXtAemF7S7LsabLqClKSWiai+gsMXij8Vcj70PoXizw4iQRwL/AKJRUqah5Is1TBjfSf3S6jOmTyVoe5fopPUE15X/AAnh6Ooo81ADHA+qqojS2eSgK9Yyobyz/hEkrY3qVULVegqWJKMpYcuTTA1bG/4ewoLmlwIvZ0gDyJPkvqOSUtDQ68cQdQjexb80/wB+6+WZTWfQeYbqad2m7DtdzHAg+y+nZJmvxNOoaHG8C7D6xb3t9t/pa4jx0Pqny6p0zc9pS7FYp7SQBba538hFutz9oV+KJpgnVYg8mLck+R6pXha7b6ng3i3zDycdonutJZA7cYNRNQU+s+KbBsl2loA9z9U3/rm1WBwHhveCLDz5i/ukeO+HRfrYRDpcdY1tcd7n5iRsLHtCaYN76khzG6Y+ZlwbDcAyDtv7CUi+mEAx+esoUXuaAQYaTpEOkgEQS1pHr6lYnPMVS/8A1bQaZu6rpAey4EVGkkzf5gy/XhbrF5DSqkB5LWss0Mvv18Np5Ha6yudAYd5FJnhEE1S9jAGzp8ReD4ZPbcxJSsdMAy2oakuc1rNQLdXgcHucNO0Alp1Cw31QoZTkjqZY99TDNqU3Aa2lzXCm5znOaNH5idp4nzWlGFw7qQeXBtcggEEkBsfl+IBpOkmJtfyWUq4sUXMa1jmBuoNbpDfiuaNWpz5JESDIAufYOIb+jd0ciof0ul7fBSI0tEy7S7UCRDebwBHZZWvk1Ws8U6cfBMaW05ixtqd+c6bGdr22j3L81qHSwE+KSWhwhrHRME7BuoHVzMr3LM1OHdLHanF2moQNLQBY6NpBHivxMADSCeKZytCfH4CrQ1MDHh7zDpcW6QXfKwx3ILp8IJAJ422WP+JSGoEQ54Gp2qDrFrXE+QiAsrSzt+Ia17axY924Ia5j958Jgg/9SN7AzK0uUUXtZ/rNpB8kh1N7nBwMA+F7Q4Gwtc+q6q6DJ632aPAmlTZZo1Hy2kcD0VNUgGQD5QIvfgfdA4kOMEzHJDrDoTO09+ndVPYC2CZE2JAjbv35A9EeRJjuvjXNJOqZGxnjp4bH7qmgwui4DjxHBky4cdOJg2VOUscKh+JBYRMAHp0nb0HCZUqJqOcdp6NIt1N9/snWxCOY4jQwQZJHOx3EHt2WIzbH7gAjrFm+hnb6LcYqiXtho+W38KwX4iwu4LiCLxpDv/kH6iPJDJ0JIyuNxpmFVhMMSZKGpHU/1TnD0ohecrkLEg/DxcIfGVNTUyrEQlOGh9bTwVDKk5Jo1JNRKMHTITCh3THFZF8JmoJUHFKk5S2O6i2ijGv+6uYPDKFrjxI8DwhJKHIyynbKNS5TMdl4l9ob3V9ADKpt6q6jSEAdEFgCDcnlNH4fSXD19FplOm0uwNP2V+xbjsdDvJDDxu81LG4cbqzLmgEHonilCNIWHQUzL4iUzwOZsYdIahKuJ1eSEpYdxeNIn7e5UVNu6FTqWjZZbjJcNu9v5+i2WApMtcCbhuoHvMWPrCxuR5aYl7tImJBMkxJAGn67XHVazLsIxs6Drcdyfm8pIM+kL0fTSfD5FZLdjfGgaHucSQAIHSIAItY+h2SrC4T4tmw2ZuQYM+gnz+ya0HOMDRpAMQR8w6X80mxQ01NR1ugyLzt1JMdB9traGGys4bSS3XJH5QINotMQJiYvf8y9r5pUp6WgQCBJIkxza5NoABvvKA/rwajvE0ubBLi03FphwufmEcSQITHB1KVQONRpBdsSYJA2s6eoEHaelymvAUz11VzgYdpsT80N8zp4uOm89Jz+YVmUyGsknU57qhDidQEatiNiYBEeID5jKZVsQHGBIHA0yb7OcCQQehM3MgqjC5YKrixzppetzO+w2G1yJv2E1KmOjL4vFVKzNbLAOhtr2eC95mS4Q18uFibAcKeJoyG1GF7mO0gBpmAHCWvvd821G8b7OK1ub5HTpM00hI0zcmXGDYkX34Wfo5SIYRqpmjuxg3gCGmAPDrkRE3O26fmuhrF5r1XMrBoa55ZTIaB4S46HuBFiQBA8rFV1HfFZronUGgh/Lw7SdLrCfFZ4cLmx6reYDKaIc81ANbhAIaWA+EWLZcJF+m580HlGQMZWdGlodawJ1QZJJtPcxyb3lMDkJcm/DekAwZ1CQWga273ERq5852m+wy2nTbYglrbRYQTsLcfQ8XV1fBMpiGkmLX32tt2hDsDn3YNpmPlgiZPbr0N0FoWTsKx9H4jHCk4Mqi9OQI1DZp6hwlt/93KHbm1F9Gm8NLd2v3DmVGkB7CByDb2XOouPiAsQQ8buBAgxxtE7TPsPl2STUrP8Y+IBa2kuH5i03kg6T1A63Tbuxb1QTVzNlRmkGJHzC0DaRvqEj/EymeSt8JEyDeZ4AGn1IMrMDAFlTwiSSNU/KR2+v2K1WWeFhO4PPHNus8fVGLfkUozRzR8z4I20ggNB4PDvXqvn34rrMP5nz0cyLG8jxEjzmL7Far8QVXajp02kbw/yBJsOw7r5zmzPETI3vBvfebkpMrdUTkA4JkFMviwhMO3lXOXmuVRpBgtntdx0kqnL6MDVyNkRUY5zCGCTBKjgRDINjyp0orZbJJy6NDVzUVKGk77FLMywwDGkb/uhKro2XprmpbgBJzTXJHc77FmJf4gjGE2CCDP9UDunVSj0TJ00iCV2DiguRjWW/suV+AKM2MvOnSPKe+6b1MOSGjkj7Fdlrx8MTe0pnQLdLXb2S8dxvttlk7g0IMdlhjuhhS0Bal+k3KQZiJfDQqZEkqRLaCcqwrXXd7J1DBZsfoluX4aGqvGZlosPvClCFB5UqRpcBpdZxbA4BBj0WgwdJ0g0dIb+Z0QQOIke/K+b/wD9BobALd5O7z53NvNH5V+IXOc12owIMjoId+9h/tWyLjDseDcuzfYjO6gEMI7AuANrHnfy8lcaHxoDwZgTeQYvaD58X9kppNNdoqafET8xsOBM8WtZEjDlthBfvDeNrydgN+PJa07QCGJyZlMgyH37fMJF29AJFpmTtKEdlb6gc4AOJAaBuOZbF7CSb7nc7ozGZY6oXF3yk79gRexsY57oirqpgAEzsCeP1P1P6zdIdKxCykbNdIqE+Nxa5vzAGDOxPvFjBLk7wmBe25bDYBB31XE/cedu8BZlRfq1N8RMSfEGt2Gwu5xv09U0w9d4DWHxQDN7A8ccC/r2UvaXbHi66K6pDmkmbERG/iMfsfRVhtPRtFVzhfppJAkepmOiNqYZzWE2JJO35bQPW5ShuWuDybgabT/ucdIEDoBPumjH7AyZqB9VsE6S9zZ6SQANt5789VNmMBIH/KNjOoOjni8qWVMY0kuncnaJnz237cq3E4VoedJG83B3MnjblUrQpDFvcKkjrHpJ38v1RTMQWwWu8JMybiD/AJB9VbVwjTrOoGeh8p/X6KL6DA2JNrwBNh69FyTOCKVFv+6Z/gM9roepiROlhMzBEX2FxB7hTp4QkWPAg7AbWvHb2KI+DoFjeT6e/ROAra0tBJgudvFwDzxYkLsa6ABEBoiZ0/p5njZVvxbKboHzHcz4YifbzS7Mc4Dd7GARzxeIKNpIAtz90DUDMRII487jpf8AeFic0xuvoeh0gH6QtBm+eMOxGxiBG828u32WZr1Q4rDlzbpCyS8HmHqBEPKWPbeQURTriN15k1LtM5aRY3MzSrMcLwbjqDutPjsC2oGubEOEg/oVhMRV1VAtTkuZaBofdh+h6p6tJS7HUtUC4gaZB4Q+XYncFO82weoGN+D1CRso6RexG6RR9ttPyIUU71k7dWDd0npU/wDUDhsi8WZCq6jJM6PQ4ZWbC5ZtoPVcre+voOxhl2Hinfop4Z0UZ/5EILEZ2NAawSi8LiWtwoLusqU5W4+NjQSSf6K9BdcmAqTiGh0BeV6z6g8IMdULSwLhuRJ7qjkk6szu2NalaGpPj2hw1SiKFKo4wRZEOyrQ2XXHI4RvdladaMq+i4nk/ZN8seebeXAHHmbSewAgBTzDGt2a0nyFvdL/AIjvJVdtDJqPZt6Wdva1o1OdeLOggWHAn27rUZFmYcNRJM/KCWnbvpBA9eq+VYepDTHzbDkyTp26r6BlDhSY2m2JgCSR6k8AcwPqjHO4NRD+WzXNxzHNJA8QE+ewmOvRCsx2oanAgeQm946dDKFwDNQd80RHpeSZuJJ2njyR1HLmcX639T6/ut/YLL6ZBuDEAQ3gDz63P83EpU4JN+pn1iALCCY9BdMPgN0nTAIGwPH8A9lSNun8+3KVrQ6KWlwEmYPPQk6R+p9FKjiyQRps28kQRuNU/SO/e8HYx06Xyfc3tYfX2Km+iWtgNgE+nU/U/wDyuiqRzYLQpCQ0Rc7xAMESTwAAP5x2YUSXOFxInjsvfgtcYnmLdRePqjG0nNE7xGm4NrRdGrFKn0CHOiLyfUGY72CnhaV9/f7dVd8Nzj4tiLkmbRF4U6rIBuBO8GeDyjxOPXYT4jbPOk+hE8HouIFMEG/nBE7bA+ful+JxulhI6XHPXbrufQpDjM5cWzqhwJFtjpJHyncEQS3vZddHWNc1zOnydJjZ09rG/ks7VxAqEMB1Bu1+NrGPPvdB47PG1GFtRokbEHzFpvEOkT13VX4Yc0MfUceTF+iyZ8uqQYqwD8QYWCs7hsVpdB2TLNc2+I5x4lJ2U9UrJiXbYs68Dj4YeJCqdREbqGWSLFF4uhLSQp5IcWTloUsrQ5NRjQQkoBab7p1l2ED26inmuVHLehtlmPJhjj4eD0XuY4U369eqTYdpGqDZO8rx4ez4b/m4P6IpRkuLCzP5Zi7uYdwmNKkXTKrzfKy1/wARog891fgK4I7puEZOmBSBH0TPK5Hvp3XJvaRTmhBl1S0QNQsn2HbNBgIBNvS6SYWi5rnVDZp4O/VPcJVApyeQs2f5SSGxKhPmuYvDtOr0RWBq2GoSUI7LQXGq92loO0bqf9XqIDbDqjxjWgNcNyHDMaGGWgSrcfimup/Eu5mxA4PdAYbBCJPKIwVQNqFh+Rwgj6ArXGGvl0xFkbdFdLNWtHhpie6liC1zdRaJjYdVZVykMJm/RLMfiQYaJtdx8ljyZHz9uPjsepJbB8FQ1VWwJDfG7p/xHun1LMDTl2kbevodx/OpWXGbGmXlty4jjorcNnLiDrHFoVmpLcR4capm7/D+aCs0O1BoBvqI328LSdgOSOXbo/E/iYNIZTMm4ny6dTNvdfPvw9q0PdqieO28KYxRNQAdft/kq8vUOOiVPR9M/D+cfEn/AKtMdjMjumdfFBjZNyLdy7j2hYDJsyFN094P/XdM8wzvxC/BMdZ3P03VlnjxsvDG2zRtxmoXjtGwiZ81N2PaNWoyJ/t9DCzH/lQGtuAJJMdLCP50UKuahomZMWHrAN/KfVOsqonJUzVVabfmv5c34HsApU8zA1i3XtJcfbYrKf8AnwZE7NtfloAvPeD7oLD5zdxB4A+sbeRJTe4hHI2OIx8TB49pMbfy6V185LdyCJi422jzG5Sh+bS0nmIPvv8A38lmcfnM6gDY9fX+yjPN9BtUa458yoDMgtJDhuDax2n/AAUhxmOBDvEYvz6pFlGKh8Sis5plokKEsrbpicmAVsahHY94BaCQDur8DS1GTsLpbi8TLz0lLFXI69Fzqtkblw6pU2rKvp4uCB1VFHVC0N6uYBpRdHMA5sys1mL+ipwGO/KUZQ5QKOOrRp8XhA8SFVTxJYzRyqsPmIbYrnjUSViVx7JrWyLKxDh5onMgWNkGDuCgxSuJTXM6E0p7JX8ZJjU6GmS48Yqlpf8AOB7oB1E0nnpz+6SZdXdTIc2xBstR8Vtdmsb/AJh0K21e/Ij09ALsaF4qX5dJkGFy6zrYvxmJe6mXbNmw7JvTeA1vTSECHgtiB2/dF1KtNsF+wG3dY8qUmoRN2P4vkwTFk1L/AJeB+qFpgtix3VdXMNdXw/KrGZkHHSB6rRGKgkjHOTlK2PMJXL7Abb9lXQrEOfIlSoYwUqR0i6z1fOnMBHU7qEsmT1Fxj0UUFGn5NXi8aamGc9t3Uvm6x1WZxtbSwkkS6B3A3KO/DWLl5adqjS0id7T+6S5vhqmosgnQY/RaVjVp+fJ1tosoODhZAvrua+OFPA0HtOyNq4SRMJqUQtaPKGIcwANO+6a5PhDUeTMAcpT8E+E8Jhlj3TDTEndTpSkLB/JWPDkzab5Li4xOkc+fZRpFznajY3t2GwUDjYeGtuY8R+yOYy3ZQlt2epga3QozLFFoPcdeqBOcF5GrgD+fp6BFZw2XgcEJTiKMbbrTBXGjD6jWRhFTHku3n+SmGAw5c7VySkWColzoWsDhTZ6ITXF0QivIqzqu5g8J7JLUcSEXjMVrddV5fQL3aYsN134o5fJlTWOpkOOy1DXCtS62SjOI06R/IUsmxugX24Sy2uQZQp0V4gfDpnhZzSXEwJWrxTmPEu2QbMzpU7NEpIZWrpWwwSa2xdhMqqHiFa/JXTJcArqueuO1vok2Y455vKtFZpvwh6x+B8cBTjxOlCAYdp7oPKahcIM3sq8bhdNSEVilbTkznJVVD6nXp2MI9mNYdgkVGgYCaYCmBus7wqT7BypdDAFu5arRimPaQRZKsVjYMcKeT1A4EdFLLiSWm9BeVp7SGBwdIsgGFPKsEabyQ8Fp3HVQo07OCz+IqOa8iSFojCdJxkIpwb+Uf8G1qYAEmDZcsGc6qCweVy1U/onxQxpVmtIBu4/ZLs5xM1PRcuWfFBXf8Fpfidl9KWk9UVQoNYLb8rlylkbcmiBTWzQnwjZc1jHjZcuVlFRWikdssoVfhua7/YQfbhOPxZiA2uwsb4atMPH2/ZcuRgr7Gi6sylTM3BxsFZh82L7Lly0uC4gcnJbDm1vCB0TzLajRR1R/Nl6uWB+RsO5v9EKLm655KclpE+i5clbPS9OkhTmdYNdPolxZK9XLVjXwPN9UqysY5bgQLqrHh1U6Wi3muXKDezktFbPw9eXO9kYK1HDjaT5LlynOTbSY1KKtAv8A5dpdan9lXiM20kB1Ox7herlTguiPuN9hGKwlOpS8IifRZGvhNB9Vy5PgfgdbjZWN1YcvlcuWpuiaLWUjTiyYf0AqObUXq5Rm6VnNhQaBfgICnjv9SOFy5FRXEPYdmVAFs9kJ+GK0VHN6rlylSeNnSNKxsOSDOWAPlcuRwbxk12KH0RK5cuVrYbZ//9k="/>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pic>
        <p:nvPicPr>
          <p:cNvPr id="5128" name="Picture 8" descr="http://www.commanster.eu/commanster/Plants/Flowers/WFlowers/Taraxacum.campylodes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51055" y="2968409"/>
            <a:ext cx="1998222" cy="133214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30" name="Picture 10" descr="http://upload.wikimedia.org/wikipedia/commons/e/e5/Taraxacum_094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49277" y="2810149"/>
            <a:ext cx="1998222" cy="14401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35" name="Picture 15" descr="http://www.swcoloradowildflowers.com/Yellow%20Enlarged%20Photos/9taof.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08739" y="1545540"/>
            <a:ext cx="1944216" cy="133214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37" name="Picture 17" descr="https://encrypted-tbn1.gstatic.com/images?q=tbn:ANd9GcQMz0UM569URD34gymUGCEMQejvBLTBLfkkyImmdaXCU8CPaVN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0295" y="1508925"/>
            <a:ext cx="1944216" cy="14725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Nadpis 1"/>
          <p:cNvSpPr txBox="1">
            <a:spLocks/>
          </p:cNvSpPr>
          <p:nvPr/>
        </p:nvSpPr>
        <p:spPr>
          <a:xfrm>
            <a:off x="0" y="-71646"/>
            <a:ext cx="11523838" cy="1036413"/>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a:lstStyle>
          <a:p>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
            </a:r>
            <a:br>
              <a:rPr lang="cs-CZ" sz="4400" b="1" dirty="0" smtClean="0"/>
            </a:br>
            <a:r>
              <a:rPr lang="cs-CZ" sz="4400" b="1" dirty="0" smtClean="0"/>
              <a:t>Rozloučení a proměny pampelišek</a:t>
            </a:r>
            <a:endParaRPr lang="cs-CZ" sz="4400" b="1" dirty="0"/>
          </a:p>
        </p:txBody>
      </p:sp>
      <p:sp>
        <p:nvSpPr>
          <p:cNvPr id="3" name="TextovéPole 2"/>
          <p:cNvSpPr txBox="1"/>
          <p:nvPr/>
        </p:nvSpPr>
        <p:spPr>
          <a:xfrm>
            <a:off x="209550" y="5262870"/>
            <a:ext cx="9510937" cy="2062103"/>
          </a:xfrm>
          <a:prstGeom prst="rect">
            <a:avLst/>
          </a:prstGeom>
          <a:noFill/>
        </p:spPr>
        <p:txBody>
          <a:bodyPr wrap="none" rtlCol="0">
            <a:spAutoFit/>
          </a:bodyPr>
          <a:lstStyle/>
          <a:p>
            <a:r>
              <a:rPr lang="cs-CZ" sz="3200" b="1" dirty="0"/>
              <a:t>Kdyby tu nic nebylo, jenom slunce svítilo, </a:t>
            </a:r>
            <a:br>
              <a:rPr lang="cs-CZ" sz="3200" b="1" dirty="0"/>
            </a:br>
            <a:r>
              <a:rPr lang="cs-CZ" sz="3200" b="1" dirty="0"/>
              <a:t>                                        </a:t>
            </a:r>
            <a:r>
              <a:rPr lang="cs-CZ" sz="3200" b="1" dirty="0" smtClean="0"/>
              <a:t>    </a:t>
            </a:r>
            <a:r>
              <a:rPr lang="cs-CZ" sz="3200" b="1" dirty="0"/>
              <a:t>mně by se tu líbilo ….</a:t>
            </a:r>
            <a:br>
              <a:rPr lang="cs-CZ" sz="3200" b="1" dirty="0"/>
            </a:br>
            <a:r>
              <a:rPr lang="cs-CZ" sz="3200" b="1" dirty="0"/>
              <a:t/>
            </a:r>
            <a:br>
              <a:rPr lang="cs-CZ" sz="3200" b="1" dirty="0"/>
            </a:br>
            <a:endParaRPr lang="cs-CZ" sz="3200" dirty="0"/>
          </a:p>
        </p:txBody>
      </p:sp>
    </p:spTree>
    <p:extLst>
      <p:ext uri="{BB962C8B-B14F-4D97-AF65-F5344CB8AC3E}">
        <p14:creationId xmlns:p14="http://schemas.microsoft.com/office/powerpoint/2010/main" val="3044191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Použité odkazy</a:t>
            </a:r>
            <a:endParaRPr lang="cs-CZ" b="1" dirty="0"/>
          </a:p>
        </p:txBody>
      </p:sp>
      <p:sp>
        <p:nvSpPr>
          <p:cNvPr id="3" name="Zástupný symbol pro obsah 2"/>
          <p:cNvSpPr>
            <a:spLocks noGrp="1"/>
          </p:cNvSpPr>
          <p:nvPr>
            <p:ph idx="1"/>
          </p:nvPr>
        </p:nvSpPr>
        <p:spPr/>
        <p:txBody>
          <a:bodyPr/>
          <a:lstStyle/>
          <a:p>
            <a:r>
              <a:rPr lang="cs-CZ" dirty="0">
                <a:solidFill>
                  <a:schemeClr val="tx2">
                    <a:lumMod val="50000"/>
                  </a:schemeClr>
                </a:solidFill>
              </a:rPr>
              <a:t>METODICKÝ PORTÁL </a:t>
            </a:r>
            <a:r>
              <a:rPr lang="cs-CZ" dirty="0">
                <a:solidFill>
                  <a:schemeClr val="tx2">
                    <a:lumMod val="50000"/>
                  </a:schemeClr>
                </a:solidFill>
                <a:hlinkClick r:id="rId2"/>
              </a:rPr>
              <a:t>http://rvp.cz/</a:t>
            </a:r>
            <a:r>
              <a:rPr lang="cs-CZ" dirty="0">
                <a:solidFill>
                  <a:schemeClr val="tx2">
                    <a:lumMod val="50000"/>
                  </a:schemeClr>
                </a:solidFill>
              </a:rPr>
              <a:t> - PŘEDŠKOLNÍ VZDĚLÁVÁNÍ</a:t>
            </a:r>
            <a:br>
              <a:rPr lang="cs-CZ" dirty="0">
                <a:solidFill>
                  <a:schemeClr val="tx2">
                    <a:lumMod val="50000"/>
                  </a:schemeClr>
                </a:solidFill>
              </a:rPr>
            </a:br>
            <a:r>
              <a:rPr lang="cs-CZ" dirty="0">
                <a:solidFill>
                  <a:schemeClr val="tx2">
                    <a:lumMod val="50000"/>
                  </a:schemeClr>
                </a:solidFill>
              </a:rPr>
              <a:t>METODICKÁ PUBLIKACE PRO MATEŘSKÉ ŠKOLY – KAFOMET</a:t>
            </a:r>
            <a:br>
              <a:rPr lang="cs-CZ" dirty="0">
                <a:solidFill>
                  <a:schemeClr val="tx2">
                    <a:lumMod val="50000"/>
                  </a:schemeClr>
                </a:solidFill>
              </a:rPr>
            </a:br>
            <a:r>
              <a:rPr lang="cs-CZ" dirty="0">
                <a:solidFill>
                  <a:schemeClr val="tx2">
                    <a:lumMod val="50000"/>
                  </a:schemeClr>
                </a:solidFill>
              </a:rPr>
              <a:t>ILUSTRACE  - http://www.janamodra.cz/</a:t>
            </a:r>
            <a:br>
              <a:rPr lang="cs-CZ" dirty="0">
                <a:solidFill>
                  <a:schemeClr val="tx2">
                    <a:lumMod val="50000"/>
                  </a:schemeClr>
                </a:solidFill>
              </a:rPr>
            </a:br>
            <a:r>
              <a:rPr lang="cs-CZ" dirty="0">
                <a:solidFill>
                  <a:schemeClr val="tx2">
                    <a:lumMod val="50000"/>
                  </a:schemeClr>
                </a:solidFill>
              </a:rPr>
              <a:t/>
            </a:r>
            <a:br>
              <a:rPr lang="cs-CZ" dirty="0">
                <a:solidFill>
                  <a:schemeClr val="tx2">
                    <a:lumMod val="50000"/>
                  </a:schemeClr>
                </a:solidFill>
              </a:rPr>
            </a:br>
            <a:r>
              <a:rPr lang="cs-CZ" dirty="0">
                <a:solidFill>
                  <a:schemeClr val="tx2">
                    <a:lumMod val="50000"/>
                  </a:schemeClr>
                </a:solidFill>
              </a:rPr>
              <a:t>VLASTNÍ FOTODOKUMENTACE</a:t>
            </a:r>
            <a:endParaRPr lang="cs-CZ" dirty="0"/>
          </a:p>
        </p:txBody>
      </p:sp>
    </p:spTree>
    <p:extLst>
      <p:ext uri="{BB962C8B-B14F-4D97-AF65-F5344CB8AC3E}">
        <p14:creationId xmlns:p14="http://schemas.microsoft.com/office/powerpoint/2010/main" val="155300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a:t>
            </a:r>
            <a:r>
              <a:rPr lang="cs-CZ" dirty="0"/>
              <a:t> </a:t>
            </a:r>
            <a:r>
              <a:rPr lang="cs-CZ" dirty="0" smtClean="0"/>
              <a:t>Příroda kolem nás</a:t>
            </a:r>
            <a:endParaRPr lang="cs-CZ" sz="2700" dirty="0"/>
          </a:p>
        </p:txBody>
      </p:sp>
      <p:sp>
        <p:nvSpPr>
          <p:cNvPr id="3" name="Zástupný symbol pro obsah 2"/>
          <p:cNvSpPr>
            <a:spLocks noGrp="1"/>
          </p:cNvSpPr>
          <p:nvPr>
            <p:ph idx="1"/>
          </p:nvPr>
        </p:nvSpPr>
        <p:spPr/>
        <p:txBody>
          <a:bodyPr>
            <a:normAutofit fontScale="92500" lnSpcReduction="10000"/>
          </a:bodyPr>
          <a:lstStyle/>
          <a:p>
            <a:pPr marL="45720" indent="0">
              <a:buNone/>
            </a:pPr>
            <a:endParaRPr lang="cs-CZ" b="1" dirty="0"/>
          </a:p>
          <a:p>
            <a:r>
              <a:rPr lang="cs-CZ" b="1" dirty="0"/>
              <a:t>Popis</a:t>
            </a:r>
          </a:p>
          <a:p>
            <a:r>
              <a:rPr lang="cs-CZ" b="1" dirty="0">
                <a:solidFill>
                  <a:schemeClr val="tx2"/>
                </a:solidFill>
              </a:rPr>
              <a:t>Prezentace je inspirací pro pedagoga                                                                                                    při plánování poznávací činnosti dětí v přírodě</a:t>
            </a:r>
            <a:br>
              <a:rPr lang="cs-CZ" b="1" dirty="0">
                <a:solidFill>
                  <a:schemeClr val="tx2"/>
                </a:solidFill>
              </a:rPr>
            </a:br>
            <a:endParaRPr lang="cs-CZ" b="1" dirty="0" smtClean="0">
              <a:solidFill>
                <a:schemeClr val="tx2"/>
              </a:solidFill>
            </a:endParaRPr>
          </a:p>
          <a:p>
            <a:r>
              <a:rPr lang="cs-CZ" dirty="0" smtClean="0">
                <a:solidFill>
                  <a:schemeClr val="tx2"/>
                </a:solidFill>
              </a:rPr>
              <a:t>Vychází </a:t>
            </a:r>
            <a:r>
              <a:rPr lang="cs-CZ" dirty="0">
                <a:solidFill>
                  <a:schemeClr val="tx2"/>
                </a:solidFill>
              </a:rPr>
              <a:t>z interaktivních prožitkových  metod,                                                                       činnosti </a:t>
            </a:r>
            <a:r>
              <a:rPr lang="cs-CZ" b="1" dirty="0">
                <a:solidFill>
                  <a:schemeClr val="tx2"/>
                </a:solidFill>
              </a:rPr>
              <a:t>jsou zaměřeny na dítě, jeho potřeby, zájmy a schopnosti</a:t>
            </a:r>
            <a:r>
              <a:rPr lang="cs-CZ" dirty="0">
                <a:solidFill>
                  <a:schemeClr val="tx2"/>
                </a:solidFill>
              </a:rPr>
              <a:t>.                              Úkolem pedagoga je umožnit každému dítěti rozvinout maximálně svůj potenciál v takových podmínkách, které respektují jeho individualitu.                                                   </a:t>
            </a:r>
            <a:br>
              <a:rPr lang="cs-CZ" dirty="0">
                <a:solidFill>
                  <a:schemeClr val="tx2"/>
                </a:solidFill>
              </a:rPr>
            </a:br>
            <a:r>
              <a:rPr lang="cs-CZ" dirty="0">
                <a:solidFill>
                  <a:schemeClr val="tx2"/>
                </a:solidFill>
              </a:rPr>
              <a:t/>
            </a:r>
            <a:br>
              <a:rPr lang="cs-CZ" dirty="0">
                <a:solidFill>
                  <a:schemeClr val="tx2"/>
                </a:solidFill>
              </a:rPr>
            </a:br>
            <a:r>
              <a:rPr lang="cs-CZ" b="1" dirty="0">
                <a:solidFill>
                  <a:schemeClr val="tx2"/>
                </a:solidFill>
              </a:rPr>
              <a:t>Nabízí dětem podněty z oblasti ekologického a polytechnického vzdělávání.</a:t>
            </a:r>
            <a:endParaRPr lang="cs-CZ" dirty="0"/>
          </a:p>
          <a:p>
            <a:pPr marL="45720" indent="0">
              <a:buNone/>
            </a:pP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9</a:t>
            </a:fld>
            <a:endParaRPr lang="cs-CZ" dirty="0"/>
          </a:p>
        </p:txBody>
      </p:sp>
    </p:spTree>
    <p:extLst>
      <p:ext uri="{BB962C8B-B14F-4D97-AF65-F5344CB8AC3E}">
        <p14:creationId xmlns:p14="http://schemas.microsoft.com/office/powerpoint/2010/main" val="1601244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p:txBody>
          <a:bodyPr/>
          <a:lstStyle/>
          <a:p>
            <a:r>
              <a:rPr lang="cs-CZ" b="1" dirty="0" smtClean="0"/>
              <a:t>Očekávání a cíle</a:t>
            </a:r>
            <a:endParaRPr lang="cs-CZ" b="1" dirty="0"/>
          </a:p>
        </p:txBody>
      </p:sp>
      <p:sp>
        <p:nvSpPr>
          <p:cNvPr id="7" name="Zástupný symbol pro obsah 6"/>
          <p:cNvSpPr>
            <a:spLocks noGrp="1"/>
          </p:cNvSpPr>
          <p:nvPr>
            <p:ph idx="1"/>
          </p:nvPr>
        </p:nvSpPr>
        <p:spPr/>
        <p:txBody>
          <a:bodyPr>
            <a:normAutofit lnSpcReduction="10000"/>
          </a:bodyPr>
          <a:lstStyle/>
          <a:p>
            <a:pPr fontAlgn="base"/>
            <a:r>
              <a:rPr lang="cs-CZ" dirty="0" smtClean="0"/>
              <a:t>Získá </a:t>
            </a:r>
            <a:r>
              <a:rPr lang="cs-CZ" dirty="0"/>
              <a:t>povědomí o významu životního prostředí ​</a:t>
            </a:r>
            <a:br>
              <a:rPr lang="cs-CZ" dirty="0"/>
            </a:br>
            <a:r>
              <a:rPr lang="cs-CZ" dirty="0"/>
              <a:t>Praktickou zkušeností se naučí vnímat přírodu všemi smysly a chránit ji​</a:t>
            </a:r>
            <a:br>
              <a:rPr lang="cs-CZ" dirty="0"/>
            </a:br>
            <a:r>
              <a:rPr lang="cs-CZ" dirty="0"/>
              <a:t>Interaktivním přístupem získá soubor dovedností, které nás vedou k umění nakládat s dary přírody​</a:t>
            </a:r>
            <a:br>
              <a:rPr lang="cs-CZ" dirty="0"/>
            </a:br>
            <a:r>
              <a:rPr lang="cs-CZ" dirty="0"/>
              <a:t>Prožitkem se naučí soustředěně pozorovat, zkoumat a všímat si souvislostí​</a:t>
            </a:r>
            <a:br>
              <a:rPr lang="cs-CZ" dirty="0"/>
            </a:br>
            <a:r>
              <a:rPr lang="cs-CZ" dirty="0"/>
              <a:t>Má možnost experimentovat ​</a:t>
            </a:r>
            <a:br>
              <a:rPr lang="cs-CZ" dirty="0"/>
            </a:br>
            <a:r>
              <a:rPr lang="cs-CZ" dirty="0"/>
              <a:t>Naučí se užívat nové pojmy​</a:t>
            </a:r>
            <a:br>
              <a:rPr lang="cs-CZ" dirty="0"/>
            </a:br>
            <a:r>
              <a:rPr lang="cs-CZ" dirty="0"/>
              <a:t>Spolupracuje ve skupině​</a:t>
            </a:r>
          </a:p>
          <a:p>
            <a:pPr fontAlgn="base"/>
            <a:r>
              <a:rPr lang="cs-CZ" dirty="0"/>
              <a:t>Seznámí se s postupem výroby pampeliškového medu s možností aktívního zapojení​</a:t>
            </a:r>
            <a:br>
              <a:rPr lang="cs-CZ" dirty="0"/>
            </a:br>
            <a:r>
              <a:rPr lang="cs-CZ" dirty="0"/>
              <a:t>Získá dovednosti v ovládání interaktivní obrazovky​</a:t>
            </a:r>
            <a:br>
              <a:rPr lang="cs-CZ" dirty="0"/>
            </a:br>
            <a:r>
              <a:rPr lang="cs-CZ" dirty="0"/>
              <a:t>Dokáže zhodnotit své postupy a nalézt řešení nových situací</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10</a:t>
            </a:fld>
            <a:endParaRPr lang="cs-CZ" dirty="0"/>
          </a:p>
        </p:txBody>
      </p:sp>
    </p:spTree>
    <p:extLst>
      <p:ext uri="{BB962C8B-B14F-4D97-AF65-F5344CB8AC3E}">
        <p14:creationId xmlns:p14="http://schemas.microsoft.com/office/powerpoint/2010/main" val="357862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a:xfrm>
            <a:off x="1341120" y="1136822"/>
            <a:ext cx="9509760" cy="4061343"/>
          </a:xfrm>
        </p:spPr>
        <p:txBody>
          <a:bodyPr>
            <a:normAutofit fontScale="92500" lnSpcReduction="10000"/>
          </a:bodyPr>
          <a:lstStyle/>
          <a:p>
            <a:r>
              <a:rPr lang="cs-CZ" sz="3200" b="1" dirty="0"/>
              <a:t>Příprava pomůcek  a technického vybavení</a:t>
            </a:r>
            <a:r>
              <a:rPr lang="cs-CZ" sz="2400" b="1" dirty="0"/>
              <a:t/>
            </a:r>
            <a:br>
              <a:rPr lang="cs-CZ" sz="2400" b="1" dirty="0"/>
            </a:br>
            <a:r>
              <a:rPr lang="cs-CZ" sz="2400" dirty="0"/>
              <a:t/>
            </a:r>
            <a:br>
              <a:rPr lang="cs-CZ" sz="2400" dirty="0"/>
            </a:br>
            <a:r>
              <a:rPr lang="cs-CZ" sz="2400" dirty="0"/>
              <a:t/>
            </a:r>
            <a:br>
              <a:rPr lang="cs-CZ" sz="2400" dirty="0"/>
            </a:br>
            <a:r>
              <a:rPr lang="cs-CZ" sz="2400" dirty="0"/>
              <a:t>Informace dětí o bezpečnosti před zahájením činnosti</a:t>
            </a:r>
            <a:br>
              <a:rPr lang="cs-CZ" sz="2400" dirty="0"/>
            </a:br>
            <a:r>
              <a:rPr lang="cs-CZ" sz="2400" dirty="0"/>
              <a:t>Eliminace rizik</a:t>
            </a:r>
            <a:br>
              <a:rPr lang="cs-CZ" sz="2400" dirty="0"/>
            </a:br>
            <a:r>
              <a:rPr lang="cs-CZ" sz="2400" dirty="0"/>
              <a:t>Vaření medu za přítomnosti dospělé osoby</a:t>
            </a:r>
            <a:br>
              <a:rPr lang="cs-CZ" sz="2400" dirty="0"/>
            </a:br>
            <a:r>
              <a:rPr lang="cs-CZ" sz="2400" dirty="0"/>
              <a:t>Lékárna</a:t>
            </a:r>
            <a:br>
              <a:rPr lang="cs-CZ" sz="2400" dirty="0"/>
            </a:br>
            <a:r>
              <a:rPr lang="cs-CZ" b="1" dirty="0"/>
              <a:t/>
            </a:r>
            <a:br>
              <a:rPr lang="cs-CZ" b="1" dirty="0"/>
            </a:br>
            <a:r>
              <a:rPr lang="cs-CZ" b="1" dirty="0"/>
              <a:t>Další zdroje</a:t>
            </a:r>
            <a:r>
              <a:rPr lang="cs-CZ" dirty="0"/>
              <a:t> </a:t>
            </a:r>
            <a:r>
              <a:rPr lang="cs-CZ" u="sng" dirty="0">
                <a:hlinkClick r:id="rId2"/>
              </a:rPr>
              <a:t>www.dumy.cz</a:t>
            </a:r>
            <a:r>
              <a:rPr lang="cs-CZ" dirty="0"/>
              <a:t/>
            </a:r>
            <a:br>
              <a:rPr lang="cs-CZ" dirty="0"/>
            </a:br>
            <a:r>
              <a:rPr lang="cs-CZ" dirty="0"/>
              <a:t>Dotyková obrazovka, připojená k PC</a:t>
            </a:r>
            <a:br>
              <a:rPr lang="cs-CZ" dirty="0"/>
            </a:br>
            <a:r>
              <a:rPr lang="cs-CZ" dirty="0"/>
              <a:t/>
            </a:r>
            <a:br>
              <a:rPr lang="cs-CZ" dirty="0"/>
            </a:br>
            <a:r>
              <a:rPr lang="cs-CZ" dirty="0"/>
              <a:t>Didaktický kufřík – KUMUČ</a:t>
            </a:r>
            <a:br>
              <a:rPr lang="cs-CZ" dirty="0"/>
            </a:br>
            <a:r>
              <a:rPr lang="cs-CZ" dirty="0"/>
              <a:t>lupy, nádoby na sběr pampelišek, plátno, síto, sběračky, lžíce</a:t>
            </a:r>
            <a:r>
              <a:rPr lang="cs-CZ" dirty="0" smtClean="0"/>
              <a:t>, hrnec</a:t>
            </a:r>
            <a:r>
              <a:rPr lang="cs-CZ" dirty="0"/>
              <a:t/>
            </a:r>
            <a:br>
              <a:rPr lang="cs-CZ" dirty="0"/>
            </a:br>
            <a:r>
              <a:rPr lang="cs-CZ" dirty="0"/>
              <a:t>cukr, pomeranč, citrón</a:t>
            </a:r>
            <a:br>
              <a:rPr lang="cs-CZ" dirty="0"/>
            </a:br>
            <a:r>
              <a:rPr lang="cs-CZ" dirty="0"/>
              <a:t>encyklopedie</a:t>
            </a:r>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11</a:t>
            </a:fld>
            <a:endParaRPr lang="cs-CZ" dirty="0"/>
          </a:p>
        </p:txBody>
      </p:sp>
    </p:spTree>
    <p:extLst>
      <p:ext uri="{BB962C8B-B14F-4D97-AF65-F5344CB8AC3E}">
        <p14:creationId xmlns:p14="http://schemas.microsoft.com/office/powerpoint/2010/main" val="29780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lstStyle/>
          <a:p>
            <a:r>
              <a:rPr lang="cs-CZ" b="1" dirty="0"/>
              <a:t>Směrovat děti k získávání základních pracovních dovedností a návyků</a:t>
            </a:r>
            <a:br>
              <a:rPr lang="cs-CZ" b="1" dirty="0"/>
            </a:br>
            <a:r>
              <a:rPr lang="cs-CZ" b="1" dirty="0"/>
              <a:t>Vnímat pomoc techniky při objevování přírody</a:t>
            </a:r>
            <a:br>
              <a:rPr lang="cs-CZ" b="1" dirty="0"/>
            </a:br>
            <a:r>
              <a:rPr lang="cs-CZ" b="1" dirty="0"/>
              <a:t>Podpořit rozvoj myšlenkového potenciálu dětí</a:t>
            </a:r>
            <a:br>
              <a:rPr lang="cs-CZ" b="1" dirty="0"/>
            </a:br>
            <a:r>
              <a:rPr lang="cs-CZ" b="1" dirty="0"/>
              <a:t>Vést děti ke kooperativnímu hodnocení a </a:t>
            </a:r>
            <a:r>
              <a:rPr lang="cs-CZ" b="1" dirty="0" smtClean="0"/>
              <a:t>sebehodnocení</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12</a:t>
            </a:fld>
            <a:endParaRPr lang="cs-CZ" dirty="0"/>
          </a:p>
        </p:txBody>
      </p:sp>
    </p:spTree>
    <p:extLst>
      <p:ext uri="{BB962C8B-B14F-4D97-AF65-F5344CB8AC3E}">
        <p14:creationId xmlns:p14="http://schemas.microsoft.com/office/powerpoint/2010/main" val="1622563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197709" y="143486"/>
            <a:ext cx="9588842" cy="4570482"/>
          </a:xfrm>
          <a:prstGeom prst="rect">
            <a:avLst/>
          </a:prstGeom>
        </p:spPr>
        <p:txBody>
          <a:bodyPr wrap="square">
            <a:spAutoFit/>
          </a:bodyPr>
          <a:lstStyle/>
          <a:p>
            <a:r>
              <a:rPr lang="cs-CZ" sz="3100" b="1" dirty="0"/>
              <a:t>Dosažené</a:t>
            </a:r>
            <a:r>
              <a:rPr lang="cs-CZ" sz="3100" dirty="0"/>
              <a:t> </a:t>
            </a:r>
            <a:r>
              <a:rPr lang="cs-CZ" sz="3100" b="1" dirty="0"/>
              <a:t>konkretizované</a:t>
            </a:r>
            <a:r>
              <a:rPr lang="cs-CZ" sz="3100" dirty="0"/>
              <a:t> </a:t>
            </a:r>
            <a:r>
              <a:rPr lang="cs-CZ" sz="3100" b="1" dirty="0"/>
              <a:t>výstupy</a:t>
            </a:r>
            <a:r>
              <a:rPr lang="cs-CZ" dirty="0"/>
              <a:t/>
            </a:r>
            <a:br>
              <a:rPr lang="cs-CZ" dirty="0"/>
            </a:br>
            <a:r>
              <a:rPr lang="cs-CZ" sz="2000" dirty="0"/>
              <a:t/>
            </a:r>
            <a:br>
              <a:rPr lang="cs-CZ" sz="2000" dirty="0"/>
            </a:br>
            <a:r>
              <a:rPr lang="cs-CZ" sz="2000" dirty="0"/>
              <a:t>Děti si uvědomují, že člověk a příroda se navzájem </a:t>
            </a:r>
            <a:r>
              <a:rPr lang="cs-CZ" sz="2000" dirty="0" smtClean="0"/>
              <a:t>ovlivňují </a:t>
            </a:r>
            <a:r>
              <a:rPr lang="cs-CZ" sz="2000" dirty="0"/>
              <a:t>a že každý může svým chováním působit na životní prostředí </a:t>
            </a:r>
            <a:br>
              <a:rPr lang="cs-CZ" sz="2000" dirty="0"/>
            </a:br>
            <a:r>
              <a:rPr lang="cs-CZ" sz="2000" dirty="0"/>
              <a:t>Každý z nás, tedy i </a:t>
            </a:r>
            <a:r>
              <a:rPr lang="cs-CZ" sz="2000" dirty="0" smtClean="0"/>
              <a:t>děti, </a:t>
            </a:r>
            <a:r>
              <a:rPr lang="cs-CZ" sz="2000" dirty="0"/>
              <a:t>již dokáží spoluvytvářet pohodu při společných aktivitách</a:t>
            </a:r>
            <a:br>
              <a:rPr lang="cs-CZ" sz="2000" dirty="0"/>
            </a:br>
            <a:r>
              <a:rPr lang="cs-CZ" sz="2000" dirty="0"/>
              <a:t>(verbálně i nonverbálně  sdělují okolí, že se cítí spokojeně a bezpečně)</a:t>
            </a:r>
            <a:br>
              <a:rPr lang="cs-CZ" sz="2000" dirty="0"/>
            </a:br>
            <a:r>
              <a:rPr lang="cs-CZ" sz="2000" dirty="0"/>
              <a:t>Děti umí být citlivé k přírodě a vnímají ji všemi smysly</a:t>
            </a:r>
            <a:br>
              <a:rPr lang="cs-CZ" sz="2000" dirty="0"/>
            </a:br>
            <a:r>
              <a:rPr lang="cs-CZ" sz="2000" dirty="0"/>
              <a:t>Dokáží si uvědomit předem nebezpečí a rizika</a:t>
            </a:r>
            <a:br>
              <a:rPr lang="cs-CZ" sz="2000" dirty="0"/>
            </a:br>
            <a:r>
              <a:rPr lang="cs-CZ" sz="2000" dirty="0"/>
              <a:t>Mají povědomí o obnově životního prostředí</a:t>
            </a:r>
            <a:br>
              <a:rPr lang="cs-CZ" sz="2000" dirty="0"/>
            </a:br>
            <a:r>
              <a:rPr lang="cs-CZ" sz="2000" dirty="0"/>
              <a:t>Dokáží zacházet s dary přírody </a:t>
            </a:r>
          </a:p>
          <a:p>
            <a:r>
              <a:rPr lang="cs-CZ" sz="2000" dirty="0"/>
              <a:t>Manipulují s nástroji a nádobím v přítomnosti dospělé osoby</a:t>
            </a:r>
          </a:p>
          <a:p>
            <a:r>
              <a:rPr lang="cs-CZ" sz="2000" dirty="0"/>
              <a:t>Pomáhají při výrobě pampeliškového medu</a:t>
            </a:r>
            <a:br>
              <a:rPr lang="cs-CZ" sz="2000" dirty="0"/>
            </a:br>
            <a:r>
              <a:rPr lang="cs-CZ" sz="2000" dirty="0"/>
              <a:t>Zvládají spontánně ovládat interaktivní obrazovku</a:t>
            </a:r>
          </a:p>
        </p:txBody>
      </p:sp>
    </p:spTree>
    <p:extLst>
      <p:ext uri="{BB962C8B-B14F-4D97-AF65-F5344CB8AC3E}">
        <p14:creationId xmlns:p14="http://schemas.microsoft.com/office/powerpoint/2010/main" val="403233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14</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val="191560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212</Words>
  <Application>Microsoft Office PowerPoint</Application>
  <PresentationFormat>Vlastní</PresentationFormat>
  <Paragraphs>52</Paragraphs>
  <Slides>14</Slides>
  <Notes>2</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Sheer Green 16x9</vt:lpstr>
      <vt:lpstr>Pampelišky</vt:lpstr>
      <vt:lpstr>Věková skupina :  děti 4 – 7 let  OBSAH    </vt:lpstr>
      <vt:lpstr>    Pam, pam, pampelišky …..  Motivace  Ptám se, ptám se, pampeliško  Už si vrabci koupou bříško, už se káča točí, kde jsi byla pampeliško, od čeho máš oči?  Od slunce, od zlata! Jak jsem se tam zahleděla, hned jsem byla zlatá celá jako housata.  Pampelišky, povězte mi, podruhé se ptám: Čím otvírá slunko zemi, kudy pouští jaro k nám?  Žežulky si povídají, že jsou vrátka v jednom háji,                       Smetánka  lékařská ke vrátkům je zlatý klíč, petr-petr-petrklíč  Aktivity  Atlas rostlin – hledáme, jaké má pojmenování a jak vypadá  rostlina pampeliška Dozvídáme se, čím nám je smetánka lékařská prospěšná  kořen – výroba léčiv, listy – jarní salát, květ poskytuje pyl pro včely  a z květů vaříme med     </vt:lpstr>
      <vt:lpstr>Hry s pampeliškami ….</vt:lpstr>
      <vt:lpstr>Pozorování  a sběr pampelišek …</vt:lpstr>
      <vt:lpstr>Výroba pampeliškového medu...  ﻿        Postup přípravy receptu 1. den - květy čistě opereme pod tekoucí vodou a vložíme do  4 litrového hrnce. Zalijeme je vodou. Citrony pečlivě omyjeme, nakrájíme na kolečka, zbavíme je pecek a přidáme je do hrnce s pampeliškami. Vše dáme vařit. Od bodu varu vaříme asi 15 minut. Pak necháme směs vylouhovat do dalšího dne. 2. den - směs přecedíme přes plátno do čistého většího hrnce. Do získané pampeliškové šťávy přidáme cukr a za častého míchání směs vaříme 1,5 hodiny, než se med začne táhnout. Hotový med nalijeme do čistých sklenic a uzavřeme víčkem.  Ingredience 2 l        voda ﻿2 kg     cukr krystal ﻿2 ks     citron ﻿200 ks hlavičky květů pampelišek </vt:lpstr>
      <vt:lpstr>                                               </vt:lpstr>
      <vt:lpstr>Použité odkazy</vt:lpstr>
      <vt:lpstr>Metodický pokyn Integrovaný blok:  Příroda kolem nás</vt:lpstr>
      <vt:lpstr>Očekávání a cíle</vt:lpstr>
      <vt:lpstr>Studijní materiály </vt:lpstr>
      <vt:lpstr>Prvky polytechnické výchovy</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2015-06-30T14:56:54Z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