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7.7.2015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AFRIKA</a:t>
            </a:r>
          </a:p>
          <a:p>
            <a:r>
              <a:rPr lang="cs-CZ" sz="3600" dirty="0"/>
              <a:t>VČERA, DNES A ZÍTRA</a:t>
            </a:r>
          </a:p>
          <a:p>
            <a:endParaRPr lang="cs-CZ" sz="3600" b="1" dirty="0" smtClean="0"/>
          </a:p>
        </p:txBody>
      </p:sp>
      <p:pic>
        <p:nvPicPr>
          <p:cNvPr id="4" name="Picture 4" descr="C:\Users\grycova\AppData\Local\Microsoft\Windows\Temporary Internet Files\Content.IE5\1KAQNJ33\MC9004352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990873"/>
            <a:ext cx="1440160" cy="13164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grycova\AppData\Local\Microsoft\Windows\Temporary Internet Files\Content.IE5\1KAQNJ33\MC900326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8113" y="2307308"/>
            <a:ext cx="1721815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ZŠ Husova 788, Chodov</a:t>
            </a:r>
          </a:p>
          <a:p>
            <a:pPr algn="l"/>
            <a:r>
              <a:rPr lang="cs-CZ" dirty="0" smtClean="0"/>
              <a:t>IČ: </a:t>
            </a:r>
            <a:r>
              <a:rPr lang="cs-CZ" dirty="0"/>
              <a:t>606 10 </a:t>
            </a:r>
            <a:r>
              <a:rPr lang="cs-CZ" dirty="0" smtClean="0"/>
              <a:t>221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Miloslava Holubová</a:t>
            </a:r>
          </a:p>
          <a:p>
            <a:pPr algn="l"/>
            <a:r>
              <a:rPr lang="cs-CZ" dirty="0" smtClean="0"/>
              <a:t>Předmět: Zeměpis</a:t>
            </a:r>
            <a:endParaRPr lang="cs-CZ" dirty="0"/>
          </a:p>
          <a:p>
            <a:pPr algn="l"/>
            <a:r>
              <a:rPr lang="cs-CZ" dirty="0" smtClean="0"/>
              <a:t>Anotace:  </a:t>
            </a:r>
            <a:r>
              <a:rPr lang="cs-CZ" dirty="0"/>
              <a:t>Žáci se nejprve seznámí s </a:t>
            </a:r>
            <a:r>
              <a:rPr lang="cs-CZ" dirty="0" smtClean="0"/>
              <a:t>obyvatelstvem v</a:t>
            </a:r>
            <a:r>
              <a:rPr lang="cs-CZ" dirty="0"/>
              <a:t> Africe – rozmístění, </a:t>
            </a:r>
            <a:r>
              <a:rPr lang="cs-CZ" dirty="0" smtClean="0"/>
              <a:t>počet</a:t>
            </a:r>
            <a:r>
              <a:rPr lang="cs-CZ" dirty="0" smtClean="0"/>
              <a:t>, složení</a:t>
            </a:r>
            <a:r>
              <a:rPr lang="cs-CZ" dirty="0"/>
              <a:t>. </a:t>
            </a:r>
            <a:r>
              <a:rPr lang="cs-CZ" dirty="0" smtClean="0"/>
              <a:t> </a:t>
            </a:r>
            <a:r>
              <a:rPr lang="cs-CZ" dirty="0" smtClean="0"/>
              <a:t>Potom </a:t>
            </a:r>
            <a:r>
              <a:rPr lang="cs-CZ" dirty="0"/>
              <a:t>s různými </a:t>
            </a:r>
            <a:r>
              <a:rPr lang="cs-CZ" dirty="0" smtClean="0"/>
              <a:t>jazyky, </a:t>
            </a:r>
            <a:r>
              <a:rPr lang="cs-CZ" dirty="0"/>
              <a:t>jimiž se v </a:t>
            </a:r>
            <a:r>
              <a:rPr lang="cs-CZ" dirty="0" smtClean="0"/>
              <a:t>Africe mluví, vzdělaností a náboženstvím.</a:t>
            </a:r>
            <a:r>
              <a:rPr lang="cs-CZ" b="1" dirty="0" smtClean="0"/>
              <a:t>                     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tablety, </a:t>
            </a:r>
            <a:r>
              <a:rPr lang="cs-CZ" sz="1800" i="1" dirty="0" smtClean="0"/>
              <a:t>internetem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dirty="0"/>
              <a:t>Žáci  </a:t>
            </a:r>
            <a:r>
              <a:rPr lang="cs-CZ" sz="1800" dirty="0" smtClean="0"/>
              <a:t>ví, </a:t>
            </a:r>
            <a:r>
              <a:rPr lang="cs-CZ" sz="1800" dirty="0"/>
              <a:t>ve kterých oblastech Afriky je vyšší </a:t>
            </a:r>
            <a:r>
              <a:rPr lang="cs-CZ" sz="1800" dirty="0" smtClean="0"/>
              <a:t>či nižší </a:t>
            </a:r>
            <a:r>
              <a:rPr lang="cs-CZ" sz="1800" dirty="0"/>
              <a:t>zalidněnost a proč, složení obyvatelstva a jeho </a:t>
            </a:r>
            <a:r>
              <a:rPr lang="cs-CZ" sz="1800" dirty="0" smtClean="0"/>
              <a:t>vzdělanost</a:t>
            </a:r>
            <a:r>
              <a:rPr lang="cs-CZ" sz="1800" dirty="0"/>
              <a:t>. Dále vyjmenují jazyky, jimiž se v Africe </a:t>
            </a:r>
            <a:r>
              <a:rPr lang="cs-CZ" sz="1800" dirty="0" smtClean="0"/>
              <a:t>mluví,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</a:t>
            </a:r>
            <a:r>
              <a:rPr lang="cs-CZ" sz="1800" dirty="0"/>
              <a:t>a uznávaná náboženství. 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Afrika se nazývá kolébkou lidstva – na několika místech byly nalezeny nejstarší ostatky předchůdce člověka </a:t>
            </a:r>
          </a:p>
          <a:p>
            <a:r>
              <a:rPr lang="cs-CZ" dirty="0"/>
              <a:t>díky přírodním podmínkám je rozmístění obyvatelstva Afriky velmi nerovnoměrné – některá  místa jsou téměř neobydlená, jiná jsou zase přelidněná – hlavně v okolí velkých řek a jezer</a:t>
            </a:r>
          </a:p>
          <a:p>
            <a:r>
              <a:rPr lang="cs-CZ" dirty="0"/>
              <a:t>většina Afričanů žije na venkově, ale snaží se stěhovat do měst (práce)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RŮST POČTU OBYVATEL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počet obyvatel roste v Africe nejrychleji na světě</a:t>
            </a:r>
          </a:p>
          <a:p>
            <a:r>
              <a:rPr lang="cs-CZ" sz="2400" dirty="0"/>
              <a:t>díky zlepšení lékařské péče se snížila úmrtnost – zejména u kojenců, ale přesto je jejich úmrtnost stále nejvyšší na světě</a:t>
            </a:r>
          </a:p>
          <a:p>
            <a:r>
              <a:rPr lang="cs-CZ" sz="2400" dirty="0"/>
              <a:t>i přes snižování počtu dětí v africké rodině má Afrika  stále nejvyšší počet dětí na jednu ženu </a:t>
            </a:r>
            <a:r>
              <a:rPr lang="cs-CZ" sz="2400" dirty="0" smtClean="0"/>
              <a:t>– </a:t>
            </a:r>
            <a:r>
              <a:rPr lang="cs-CZ" sz="2400" b="1" dirty="0" smtClean="0"/>
              <a:t>zjisti kolik?</a:t>
            </a:r>
            <a:endParaRPr lang="cs-CZ" sz="2400" b="1" dirty="0"/>
          </a:p>
          <a:p>
            <a:r>
              <a:rPr lang="cs-CZ" sz="2400" dirty="0"/>
              <a:t>nedostatek potravin, hladomor …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 descr="C:\Users\grycova\AppData\Local\Microsoft\Windows\Temporary Internet Files\Content.IE5\ME6UOLJA\MC900434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075806"/>
            <a:ext cx="1683643" cy="160773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103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SLOŽENÍ OBYVATELSTVA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dnešní Afrika má pestré složení obyvatelstva – celkově převažují:</a:t>
            </a:r>
          </a:p>
          <a:p>
            <a:pPr marL="0" indent="0">
              <a:buNone/>
            </a:pPr>
            <a:r>
              <a:rPr lang="cs-CZ" dirty="0"/>
              <a:t>       </a:t>
            </a:r>
            <a:r>
              <a:rPr lang="cs-CZ" b="1" dirty="0"/>
              <a:t>černoši </a:t>
            </a:r>
            <a:r>
              <a:rPr lang="cs-CZ" dirty="0"/>
              <a:t>(negroidní) – hlavně na jih od Sahary</a:t>
            </a:r>
          </a:p>
          <a:p>
            <a:pPr marL="0" indent="0">
              <a:buNone/>
            </a:pPr>
            <a:r>
              <a:rPr lang="cs-CZ" dirty="0"/>
              <a:t>                                             (např. Křováci)</a:t>
            </a:r>
          </a:p>
          <a:p>
            <a:pPr marL="0" indent="0">
              <a:buNone/>
            </a:pPr>
            <a:r>
              <a:rPr lang="cs-CZ" dirty="0"/>
              <a:t>       </a:t>
            </a:r>
            <a:r>
              <a:rPr lang="cs-CZ" b="1" dirty="0"/>
              <a:t>bílá rasa </a:t>
            </a:r>
            <a:r>
              <a:rPr lang="cs-CZ" dirty="0"/>
              <a:t>(europoidní)</a:t>
            </a:r>
            <a:r>
              <a:rPr lang="cs-CZ" b="1" dirty="0"/>
              <a:t> </a:t>
            </a:r>
            <a:r>
              <a:rPr lang="cs-CZ" dirty="0"/>
              <a:t>– Arabové, Berbeři, </a:t>
            </a:r>
          </a:p>
          <a:p>
            <a:pPr marL="0" indent="0">
              <a:buNone/>
            </a:pPr>
            <a:r>
              <a:rPr lang="cs-CZ" dirty="0"/>
              <a:t>                                                  potomci kolonistů</a:t>
            </a:r>
          </a:p>
          <a:p>
            <a:pPr marL="0" indent="0">
              <a:buNone/>
            </a:pPr>
            <a:r>
              <a:rPr lang="cs-CZ" dirty="0"/>
              <a:t>       </a:t>
            </a:r>
            <a:r>
              <a:rPr lang="cs-CZ" b="1" dirty="0"/>
              <a:t>mongoloidní </a:t>
            </a:r>
            <a:r>
              <a:rPr lang="cs-CZ" dirty="0"/>
              <a:t>(žlutá) – přistěhovalci z Asie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3" descr="C:\Users\grycova\AppData\Local\Microsoft\Windows\Temporary Internet Files\Content.IE5\E6KL2H4S\MC9004349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87824"/>
            <a:ext cx="1008112" cy="9748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grycova\AppData\Local\Microsoft\Windows\Temporary Internet Files\Content.IE5\AA6PC62B\MC9004349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571750"/>
            <a:ext cx="1656184" cy="15969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98436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VZDĚLANOST, JAZYKY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vliv kolonializmu je patrný obzvláště v jazykové struktuře </a:t>
            </a:r>
          </a:p>
          <a:p>
            <a:r>
              <a:rPr lang="cs-CZ" dirty="0"/>
              <a:t>úředními jazyky jsou </a:t>
            </a:r>
            <a:r>
              <a:rPr lang="cs-CZ" b="1" dirty="0"/>
              <a:t>angličtina a francouzština – </a:t>
            </a:r>
            <a:r>
              <a:rPr lang="cs-CZ" dirty="0"/>
              <a:t>v řadě bývalých kolonií</a:t>
            </a:r>
          </a:p>
          <a:p>
            <a:r>
              <a:rPr lang="cs-CZ" dirty="0"/>
              <a:t>na severu je nejčastěji používaná </a:t>
            </a:r>
            <a:r>
              <a:rPr lang="cs-CZ" b="1" dirty="0"/>
              <a:t>arabština</a:t>
            </a:r>
          </a:p>
          <a:p>
            <a:r>
              <a:rPr lang="cs-CZ" dirty="0"/>
              <a:t>domorodé jazyky – </a:t>
            </a:r>
            <a:r>
              <a:rPr lang="cs-CZ" b="1" dirty="0"/>
              <a:t>svahilština …</a:t>
            </a:r>
          </a:p>
          <a:p>
            <a:r>
              <a:rPr lang="cs-CZ" dirty="0"/>
              <a:t>mnoho obyvatel je negramotných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 descr="C:\Users\grycova\AppData\Local\Microsoft\Windows\Temporary Internet Files\Content.IE5\OPXLV0IV\MC9004350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67620"/>
            <a:ext cx="16319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0563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NÁBOŽENSTVÍ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animistické náboženství – </a:t>
            </a:r>
            <a:r>
              <a:rPr lang="cs-CZ" dirty="0" smtClean="0"/>
              <a:t>zjisti princip náboženství</a:t>
            </a:r>
            <a:endParaRPr lang="cs-CZ" dirty="0"/>
          </a:p>
          <a:p>
            <a:r>
              <a:rPr lang="cs-CZ" b="1" dirty="0"/>
              <a:t>islám – </a:t>
            </a:r>
            <a:r>
              <a:rPr lang="cs-CZ" dirty="0" smtClean="0"/>
              <a:t>jaké státy?</a:t>
            </a:r>
            <a:endParaRPr lang="cs-CZ" dirty="0"/>
          </a:p>
          <a:p>
            <a:r>
              <a:rPr lang="cs-CZ" b="1" dirty="0"/>
              <a:t>křesťanství – </a:t>
            </a:r>
            <a:r>
              <a:rPr lang="cs-CZ" dirty="0"/>
              <a:t>j</a:t>
            </a:r>
            <a:r>
              <a:rPr lang="cs-CZ" dirty="0" smtClean="0"/>
              <a:t>aké státy?</a:t>
            </a:r>
            <a:endParaRPr lang="cs-CZ" b="1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 descr="C:\Users\grycova\AppData\Local\Microsoft\Windows\Temporary Internet Files\Content.IE5\112GKC79\MP9004009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787774"/>
            <a:ext cx="1296144" cy="16205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588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vlastní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3b69c5411a9c12896ef5f2b127d33c07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b69544d933cbceb926b82bf196d92b3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75A0C4-DE3C-4F4F-829E-59F473E25E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308</Words>
  <Application>Microsoft Office PowerPoint</Application>
  <PresentationFormat>Předvádění na obrazovce (16:9)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OBYVATELSTVO</vt:lpstr>
      <vt:lpstr>RŮST POČTU OBYVATEL</vt:lpstr>
      <vt:lpstr>SLOŽENÍ OBYVATELSTVA</vt:lpstr>
      <vt:lpstr>VZDĚLANOST, JAZYKY</vt:lpstr>
      <vt:lpstr>NÁBOŽENSTVÍ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22</cp:revision>
  <dcterms:created xsi:type="dcterms:W3CDTF">2014-10-07T08:27:59Z</dcterms:created>
  <dcterms:modified xsi:type="dcterms:W3CDTF">2015-07-07T17:35:41Z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