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7"/>
  </p:notesMasterIdLst>
  <p:sldIdLst>
    <p:sldId id="256" r:id="rId2"/>
    <p:sldId id="260" r:id="rId3"/>
    <p:sldId id="258" r:id="rId4"/>
    <p:sldId id="259" r:id="rId5"/>
    <p:sldId id="257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21" autoAdjust="0"/>
  </p:normalViewPr>
  <p:slideViewPr>
    <p:cSldViewPr>
      <p:cViewPr>
        <p:scale>
          <a:sx n="100" d="100"/>
          <a:sy n="100" d="100"/>
        </p:scale>
        <p:origin x="-51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79E9440-EC3E-4294-AB19-B781940FC618}" type="datetimeFigureOut">
              <a:rPr lang="cs-CZ"/>
              <a:pPr>
                <a:defRPr/>
              </a:pPr>
              <a:t>19.4.2012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AFFDCA3-474C-4A75-BA6D-3EADC38CD8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22080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AFFDCA3-474C-4A75-BA6D-3EADC38CD8B1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CD9766-54BE-4E6C-A9C4-15ABA6ED0C3D}" type="datetime1">
              <a:rPr lang="cs-CZ" smtClean="0"/>
              <a:t>19.4.2012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DC78EF-6784-458F-8309-ED720D208358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C3A357E-00C5-481E-A1E2-81E3CE0074E7}" type="datetime1">
              <a:rPr lang="cs-CZ" smtClean="0"/>
              <a:t>19.4.2012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26A447-1A7E-4367-B507-C118BFAA8699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D5FC808-8BF4-41B7-9993-87D031CFCC10}" type="datetime1">
              <a:rPr lang="cs-CZ" smtClean="0"/>
              <a:t>19.4.2012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6D9FC2-E624-4D69-86D0-307F8B265B18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A53F87-531F-4B61-9EE7-44B29D26005E}" type="datetime1">
              <a:rPr lang="cs-CZ" smtClean="0"/>
              <a:t>19.4.2012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67D13B-E871-49FA-A35B-AE0076C62441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FF469C-98D3-416B-B669-B6CD1AA645E8}" type="datetime1">
              <a:rPr lang="cs-CZ" smtClean="0"/>
              <a:t>19.4.2012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5CBE57-B732-449F-A47C-15FC53E27EF8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BC2131-EA4B-4AC8-8878-A5D058C9FB83}" type="datetime1">
              <a:rPr lang="cs-CZ" smtClean="0"/>
              <a:t>19.4.2012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17508E-AF94-460F-9C36-D6F3DB8BF121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2DC4C4-84F7-4203-860E-9EA87AF532F3}" type="datetime1">
              <a:rPr lang="cs-CZ" smtClean="0"/>
              <a:t>19.4.2012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602223-63F1-4CFE-A546-91102A4CE947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7DD953F-7BDD-45A1-B548-ED3BB8A63EA6}" type="datetime1">
              <a:rPr lang="cs-CZ" smtClean="0"/>
              <a:t>19.4.2012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63F778-5DE0-4380-80C7-7D26EC492C0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41C8E6-C906-48CF-921F-AFE07B9DAD15}" type="datetime1">
              <a:rPr lang="cs-CZ" smtClean="0"/>
              <a:t>19.4.2012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01FAC56-001A-4C46-A4E9-D9113E47E82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BF593C-A3E9-4788-8360-9C73BCCEF8B1}" type="datetime1">
              <a:rPr lang="cs-CZ" smtClean="0"/>
              <a:t>19.4.2012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53CA84-E983-4E9A-A185-E71979509E53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5DA48DD-52F4-4937-9C56-9BBBDCFC17F8}" type="datetime1">
              <a:rPr lang="cs-CZ" smtClean="0"/>
              <a:t>19.4.2012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8763B3-D8F9-422E-86A5-53E72F5937E0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CC061C0-AB34-403C-8BA1-71829B64BAB8}" type="datetime1">
              <a:rPr lang="cs-CZ" smtClean="0"/>
              <a:t>19.4.2012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94C9B4A-CD3C-4FDC-8EAB-563CE69519E9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200" b="1" dirty="0" smtClean="0">
                <a:latin typeface="+mn-lt"/>
              </a:rPr>
              <a:t>Základní škola, Hořice, Husova 11</a:t>
            </a:r>
            <a:br>
              <a:rPr lang="cs-CZ" sz="3200" b="1" dirty="0" smtClean="0">
                <a:latin typeface="+mn-lt"/>
              </a:rPr>
            </a:br>
            <a:r>
              <a:rPr lang="cs-CZ" sz="3200" b="1" dirty="0" smtClean="0">
                <a:latin typeface="+mn-lt"/>
              </a:rPr>
              <a:t>VY_12_inovace 1_32 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2339975" y="1498600"/>
            <a:ext cx="42481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Český </a:t>
            </a:r>
            <a:r>
              <a:rPr lang="cs-CZ" dirty="0" smtClean="0">
                <a:latin typeface="+mn-lt"/>
              </a:rPr>
              <a:t>jazyk - čtení</a:t>
            </a:r>
            <a:endParaRPr lang="cs-CZ" dirty="0" smtClean="0">
              <a:latin typeface="+mn-lt"/>
            </a:endParaRPr>
          </a:p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Z pohádky do pohádky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0" y="0"/>
            <a:ext cx="91440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NÁZEV DIGITÁLNÍHO UČEBNÍHO MATERIÁLU: Český </a:t>
            </a:r>
            <a:r>
              <a:rPr lang="cs-CZ" sz="1200" dirty="0" smtClean="0"/>
              <a:t>jazyk - čtení </a:t>
            </a:r>
            <a:r>
              <a:rPr lang="cs-CZ" sz="1200" dirty="0" smtClean="0"/>
              <a:t>- Z pohádky do pohádky</a:t>
            </a:r>
          </a:p>
          <a:p>
            <a:r>
              <a:rPr lang="cs-CZ" sz="1200" dirty="0" smtClean="0"/>
              <a:t> </a:t>
            </a:r>
          </a:p>
          <a:p>
            <a:r>
              <a:rPr lang="cs-CZ" sz="1200" dirty="0" smtClean="0"/>
              <a:t>AUTOR: Mgr. Jarmila Luštická</a:t>
            </a:r>
          </a:p>
          <a:p>
            <a:r>
              <a:rPr lang="cs-CZ" sz="1200" dirty="0" smtClean="0"/>
              <a:t> </a:t>
            </a:r>
          </a:p>
          <a:p>
            <a:r>
              <a:rPr lang="cs-CZ" sz="1200" dirty="0" smtClean="0"/>
              <a:t>STRUČNÁ ANOTACE (DATUM PILOTÁŽE, OBSAH): 28. 2. 2012 Veršovaný text určený k hlasitému čtení po rolích</a:t>
            </a:r>
          </a:p>
          <a:p>
            <a:r>
              <a:rPr lang="cs-CZ" sz="1200" dirty="0" smtClean="0"/>
              <a:t> </a:t>
            </a:r>
          </a:p>
          <a:p>
            <a:r>
              <a:rPr lang="cs-CZ" sz="1200" dirty="0" smtClean="0"/>
              <a:t>VZDĚLÁVACÍ PŘEDMĚT (VE KTERÉM BYL MATERIÁL ODUČEN): Český jazyk - literární výchova</a:t>
            </a:r>
          </a:p>
          <a:p>
            <a:r>
              <a:rPr lang="cs-CZ" sz="1200" dirty="0" smtClean="0"/>
              <a:t> </a:t>
            </a:r>
          </a:p>
          <a:p>
            <a:r>
              <a:rPr lang="cs-CZ" sz="1200" dirty="0" smtClean="0"/>
              <a:t>KLÍČOVÉ KOMPETENCE: </a:t>
            </a:r>
            <a:r>
              <a:rPr lang="cs-CZ" sz="1200" dirty="0" err="1" smtClean="0"/>
              <a:t>Kompetence</a:t>
            </a:r>
            <a:r>
              <a:rPr lang="cs-CZ" sz="1200" dirty="0" smtClean="0"/>
              <a:t> k učení, kompetence k řešení problému, kompetence komunikativní, kompetence občanské</a:t>
            </a:r>
          </a:p>
          <a:p>
            <a:r>
              <a:rPr lang="cs-CZ" sz="1200" dirty="0" smtClean="0"/>
              <a:t> </a:t>
            </a:r>
          </a:p>
          <a:p>
            <a:r>
              <a:rPr lang="cs-CZ" sz="1200" dirty="0" smtClean="0"/>
              <a:t>MEZIPŘEDMĚTOVÉ VZTAHY: Přírodověda</a:t>
            </a:r>
          </a:p>
          <a:p>
            <a:r>
              <a:rPr lang="cs-CZ" sz="1200" dirty="0" smtClean="0"/>
              <a:t> </a:t>
            </a:r>
          </a:p>
          <a:p>
            <a:r>
              <a:rPr lang="cs-CZ" sz="1200" dirty="0" smtClean="0"/>
              <a:t>OČEKÁVANÝ VÝSTUP: Rozlišování prózy od verše, rozlišování pohádkového prostředí od reálného, určení hlavní postavy a její vlastnosti</a:t>
            </a:r>
          </a:p>
          <a:p>
            <a:r>
              <a:rPr lang="cs-CZ" sz="1200" dirty="0" smtClean="0"/>
              <a:t> </a:t>
            </a:r>
          </a:p>
          <a:p>
            <a:r>
              <a:rPr lang="cs-CZ" sz="1200" dirty="0" smtClean="0"/>
              <a:t>TYPICKÁ VĚKOVÁ SKUPINA: 4. </a:t>
            </a:r>
            <a:r>
              <a:rPr lang="cs-CZ" sz="1200" dirty="0" smtClean="0"/>
              <a:t>- 5</a:t>
            </a:r>
            <a:r>
              <a:rPr lang="cs-CZ" sz="1200" dirty="0" smtClean="0"/>
              <a:t>. ročník Praktická škola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>
                <a:solidFill>
                  <a:schemeClr val="accent2">
                    <a:lumMod val="75000"/>
                  </a:schemeClr>
                </a:solidFill>
              </a:rPr>
              <a:t>O dvanácti měsíčkách</a:t>
            </a:r>
            <a:br>
              <a:rPr lang="cs-CZ" sz="20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1600" b="1" dirty="0" smtClean="0">
                <a:solidFill>
                  <a:schemeClr val="accent2">
                    <a:lumMod val="75000"/>
                  </a:schemeClr>
                </a:solidFill>
              </a:rPr>
              <a:t>Michal Černík</a:t>
            </a:r>
            <a:endParaRPr lang="cs-CZ" sz="1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19256" cy="5001419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1800" dirty="0" smtClean="0"/>
              <a:t>Potichoučku, pomaloučku			,,Že se takhle vůbec ptáte…</a:t>
            </a:r>
          </a:p>
          <a:p>
            <a:pPr>
              <a:buNone/>
            </a:pPr>
            <a:r>
              <a:rPr lang="cs-CZ" sz="1800" dirty="0" smtClean="0"/>
              <a:t>jde Maruška po paloučku,			Maminka má přeci svátek.</a:t>
            </a:r>
          </a:p>
          <a:p>
            <a:pPr>
              <a:buNone/>
            </a:pPr>
            <a:r>
              <a:rPr lang="cs-CZ" sz="1800" dirty="0" smtClean="0"/>
              <a:t>les je sněhem zavátý			Mám ji ráda, je mi vším,</a:t>
            </a:r>
          </a:p>
          <a:p>
            <a:pPr>
              <a:buNone/>
            </a:pPr>
            <a:r>
              <a:rPr lang="cs-CZ" sz="1800" dirty="0" smtClean="0"/>
              <a:t>a mráz leze pod šaty.			vím, že ji tím potěším.“</a:t>
            </a:r>
          </a:p>
          <a:p>
            <a:pPr>
              <a:buNone/>
            </a:pPr>
            <a:r>
              <a:rPr lang="cs-CZ" sz="1800" dirty="0" smtClean="0"/>
              <a:t>Kolem ohně, ohníčku,			Měsíčkové zahlaholí:</a:t>
            </a:r>
          </a:p>
          <a:p>
            <a:pPr>
              <a:buNone/>
            </a:pPr>
            <a:r>
              <a:rPr lang="cs-CZ" sz="1800" dirty="0" smtClean="0"/>
              <a:t>vidí dvanáct měsíčků.			,,Kamarádi, zkusíme to?“</a:t>
            </a:r>
          </a:p>
          <a:p>
            <a:pPr>
              <a:buNone/>
            </a:pPr>
            <a:r>
              <a:rPr lang="cs-CZ" sz="1800" dirty="0" smtClean="0"/>
              <a:t>Na kamenech sedí mlčky.			Povstal Červen, máchl holí</a:t>
            </a:r>
          </a:p>
          <a:p>
            <a:pPr>
              <a:buNone/>
            </a:pPr>
            <a:r>
              <a:rPr lang="cs-CZ" sz="1800" dirty="0" smtClean="0"/>
              <a:t>Už zaslechli její krůčky.			a hned bylo všude léto.</a:t>
            </a:r>
          </a:p>
          <a:p>
            <a:pPr>
              <a:buNone/>
            </a:pPr>
            <a:r>
              <a:rPr lang="cs-CZ" sz="1800" dirty="0" smtClean="0"/>
              <a:t>Milí páni, to je mráz,			Mezi trávou u vody</a:t>
            </a:r>
          </a:p>
          <a:p>
            <a:pPr>
              <a:buNone/>
            </a:pPr>
            <a:r>
              <a:rPr lang="cs-CZ" sz="1800" dirty="0" smtClean="0"/>
              <a:t>ohřeji se, půjdu zas,			červenají jahody							a maliny na stráni	  </a:t>
            </a:r>
          </a:p>
          <a:p>
            <a:pPr>
              <a:buNone/>
            </a:pPr>
            <a:r>
              <a:rPr lang="cs-CZ" sz="1800" dirty="0" smtClean="0"/>
              <a:t>jen co v lese natrhám			vybízejí k mlsání.</a:t>
            </a:r>
          </a:p>
          <a:p>
            <a:pPr>
              <a:buNone/>
            </a:pPr>
            <a:r>
              <a:rPr lang="cs-CZ" sz="1800" dirty="0" smtClean="0"/>
              <a:t>jahod, malin plný džbán.“ 			Jen si trhej, jen si jez,</a:t>
            </a:r>
          </a:p>
          <a:p>
            <a:pPr>
              <a:buNone/>
            </a:pPr>
            <a:r>
              <a:rPr lang="cs-CZ" sz="1800" dirty="0" smtClean="0"/>
              <a:t>,,I ty jedna popleto,				tobě patří celý les.</a:t>
            </a:r>
          </a:p>
          <a:p>
            <a:pPr>
              <a:buNone/>
            </a:pPr>
            <a:r>
              <a:rPr lang="cs-CZ" sz="1800" dirty="0" smtClean="0"/>
              <a:t>proč nepočkáš na léto?“			Ale pouze chvilinku.</a:t>
            </a:r>
          </a:p>
          <a:p>
            <a:pPr>
              <a:buNone/>
            </a:pPr>
            <a:r>
              <a:rPr lang="cs-CZ" sz="1800" dirty="0" smtClean="0"/>
              <a:t>						A pozdravuj maminku!“</a:t>
            </a:r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Otázky a úkoly</a:t>
            </a:r>
            <a:endParaRPr lang="cs-CZ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jaké ročním období se vydala Maruška do lesa?</a:t>
            </a:r>
          </a:p>
          <a:p>
            <a:r>
              <a:rPr lang="cs-CZ" dirty="0" smtClean="0"/>
              <a:t>Koho uviděla na paloučku?</a:t>
            </a:r>
          </a:p>
          <a:p>
            <a:r>
              <a:rPr lang="cs-CZ" dirty="0" smtClean="0"/>
              <a:t>Jaké plody chtěla natrhat a pro koho?</a:t>
            </a:r>
          </a:p>
          <a:p>
            <a:r>
              <a:rPr lang="cs-CZ" dirty="0" smtClean="0"/>
              <a:t>Jaký měsíc ji pomohl ?</a:t>
            </a:r>
          </a:p>
          <a:p>
            <a:r>
              <a:rPr lang="cs-CZ" dirty="0" smtClean="0"/>
              <a:t>Nakresli obrázek .</a:t>
            </a:r>
          </a:p>
          <a:p>
            <a:r>
              <a:rPr lang="cs-CZ" dirty="0" smtClean="0"/>
              <a:t>Znáš pohádku O dvanácti měsíčkách?</a:t>
            </a:r>
          </a:p>
          <a:p>
            <a:endParaRPr lang="cs-CZ" dirty="0"/>
          </a:p>
        </p:txBody>
      </p:sp>
      <p:pic>
        <p:nvPicPr>
          <p:cNvPr id="1027" name="Picture 3" descr="C:\Documents and Settings\Správce\Local Settings\Temporary Internet Files\Content.IE5\PNIHW2Q0\MC90019355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3861048"/>
            <a:ext cx="2628746" cy="1292297"/>
          </a:xfrm>
          <a:prstGeom prst="rect">
            <a:avLst/>
          </a:prstGeom>
          <a:noFill/>
        </p:spPr>
      </p:pic>
      <p:pic>
        <p:nvPicPr>
          <p:cNvPr id="1029" name="Picture 5" descr="C:\Documents and Settings\Správce\Local Settings\Temporary Internet Files\Content.IE5\HI9PQ8AK\MC90043690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5332140"/>
            <a:ext cx="1525860" cy="15258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 a citace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sz="1000" i="1" dirty="0" smtClean="0"/>
              <a:t>Zima</a:t>
            </a:r>
            <a:r>
              <a:rPr lang="cs-CZ" sz="1000" dirty="0" smtClean="0"/>
              <a:t>. Olomouc: </a:t>
            </a:r>
            <a:r>
              <a:rPr lang="cs-CZ" sz="1000" dirty="0" err="1" smtClean="0"/>
              <a:t>Rubico</a:t>
            </a:r>
            <a:r>
              <a:rPr lang="cs-CZ" sz="1000" dirty="0" smtClean="0"/>
              <a:t>, 2005. ISBN 80-7346-059-9.</a:t>
            </a:r>
          </a:p>
          <a:p>
            <a:pPr marL="0" indent="0">
              <a:buNone/>
            </a:pPr>
            <a:r>
              <a:rPr lang="cs-CZ" sz="1000" smtClean="0"/>
              <a:t>ILUSTRACE – OTEVŘENÁ GALERIE MICROSOFT OFFICE </a:t>
            </a:r>
          </a:p>
          <a:p>
            <a:pPr marL="0" indent="0">
              <a:buNone/>
            </a:pPr>
            <a:endParaRPr lang="cs-CZ" sz="1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469</TotalTime>
  <Words>103</Words>
  <Application>Microsoft Office PowerPoint</Application>
  <PresentationFormat>Předvádění na obrazovce (4:3)</PresentationFormat>
  <Paragraphs>45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Základní škola, Hořice, Husova 11 VY_12_inovace 1_32 </vt:lpstr>
      <vt:lpstr>Prezentace aplikace PowerPoint</vt:lpstr>
      <vt:lpstr>O dvanácti měsíčkách Michal Černík</vt:lpstr>
      <vt:lpstr>Otázky a úkoly</vt:lpstr>
      <vt:lpstr>Odkazy a 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Tereza Bížová</dc:creator>
  <dc:description>Dostupné z Metodického portálu www.rvp.cz, ISSN: 1802-4785, financovaného z ESF a státního rozpočtu ČR. Provozováno Výzkumným ústavem pedagogickým v Praze.</dc:description>
  <cp:lastModifiedBy>Martin Králík</cp:lastModifiedBy>
  <cp:revision>67</cp:revision>
  <dcterms:created xsi:type="dcterms:W3CDTF">2010-10-19T08:27:42Z</dcterms:created>
  <dcterms:modified xsi:type="dcterms:W3CDTF">2012-04-19T05:52:18Z</dcterms:modified>
</cp:coreProperties>
</file>