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24" r:id="rId2"/>
    <p:sldId id="267" r:id="rId3"/>
    <p:sldId id="256" r:id="rId4"/>
    <p:sldId id="257" r:id="rId5"/>
    <p:sldId id="258" r:id="rId6"/>
    <p:sldId id="262" r:id="rId7"/>
    <p:sldId id="259" r:id="rId8"/>
    <p:sldId id="263" r:id="rId9"/>
    <p:sldId id="260" r:id="rId10"/>
    <p:sldId id="264" r:id="rId11"/>
    <p:sldId id="261" r:id="rId12"/>
    <p:sldId id="265" r:id="rId13"/>
    <p:sldId id="266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595F2C3-CC3F-4FA7-A760-FCB75A4B3887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2C86E4A-66D4-4F5F-AB39-1CE0241DAC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4280" y="1412776"/>
            <a:ext cx="8214184" cy="46085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Název projektu: 	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Modernizace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vzdělávání</a:t>
            </a: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Pořadové číslo projektu: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	CZ.1.07/1.4.00/21.3811</a:t>
            </a:r>
            <a:endParaRPr lang="cs-CZ" sz="1400" dirty="0">
              <a:solidFill>
                <a:srgbClr val="0000CC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Název klíčové aktivity:	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INOVACE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A ZKVALITNĚNÍ VÝUKY V OBLASTI PŘÍRODNÍCH VĚD</a:t>
            </a: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Číslo klíčové aktivity:		 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V/2</a:t>
            </a:r>
            <a:endParaRPr lang="cs-CZ" sz="1400" dirty="0">
              <a:solidFill>
                <a:srgbClr val="0000CC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Název DUM: 	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ŽIVOČICHOVÉ</a:t>
            </a:r>
            <a:endParaRPr lang="cs-CZ" sz="1400" dirty="0">
              <a:solidFill>
                <a:srgbClr val="0000CC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Číslo DUM:	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	V/2/PC/2/1/20</a:t>
            </a:r>
            <a:endParaRPr lang="cs-CZ" sz="1400" dirty="0">
              <a:solidFill>
                <a:srgbClr val="0000CC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Vzdělávací předmět:	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PŘÍRODOPIS</a:t>
            </a:r>
            <a:endParaRPr lang="cs-CZ" sz="1400" dirty="0">
              <a:solidFill>
                <a:srgbClr val="0000CC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Tematická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oblast:	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ZOOLOGIE</a:t>
            </a:r>
            <a:endParaRPr lang="cs-CZ" sz="1400" dirty="0">
              <a:solidFill>
                <a:srgbClr val="0000CC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Jméno autora:	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Mgr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. Ilona Korandová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Anotace:			Žák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si 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 ověří  své znalosti ze zoologie.</a:t>
            </a:r>
            <a:endParaRPr lang="cs-CZ" sz="1400" dirty="0">
              <a:solidFill>
                <a:srgbClr val="0000CC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Klíčová slova: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	Šelma, savec, soumračný živočich, echolokace, tlustokožec, blanokřídlí.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Metodické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pokyny: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	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Postupným odkrýváním jednotlivých charakteristik daného 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živočicha,  			má žák poznat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a zapsat 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jeho jméno.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Na základě odkrytých 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				charakteristik se přiřazují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body. Žák s nejvyšším dosaženým počtem 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			bodů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vyhrává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. </a:t>
            </a:r>
            <a:endParaRPr lang="cs-CZ" sz="1400" dirty="0">
              <a:solidFill>
                <a:srgbClr val="0000CC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Druh učebního materiálu: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PL - prezentace</a:t>
            </a:r>
            <a:endParaRPr lang="cs-CZ" sz="1400" dirty="0">
              <a:solidFill>
                <a:srgbClr val="0000CC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Druh interaktivity:		K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ombinovaná  -  soutěž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Cílová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skupina:	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Žáci 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7. ročníku</a:t>
            </a:r>
          </a:p>
          <a:p>
            <a:pPr marL="0" indent="0">
              <a:buNone/>
            </a:pP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Datum vzniku šablony:	</a:t>
            </a:r>
            <a:r>
              <a:rPr lang="cs-CZ" sz="1400" dirty="0" smtClean="0">
                <a:solidFill>
                  <a:srgbClr val="0000CC"/>
                </a:solidFill>
                <a:latin typeface="Calibri" panose="020F0502020204030204" pitchFamily="34" charset="0"/>
              </a:rPr>
              <a:t> 	10</a:t>
            </a:r>
            <a:r>
              <a:rPr lang="cs-CZ" sz="1400" dirty="0">
                <a:solidFill>
                  <a:srgbClr val="0000CC"/>
                </a:solidFill>
                <a:latin typeface="Calibri" panose="020F0502020204030204" pitchFamily="34" charset="0"/>
              </a:rPr>
              <a:t>. 5. 2014</a:t>
            </a:r>
          </a:p>
          <a:p>
            <a:endParaRPr lang="cs-CZ" dirty="0">
              <a:solidFill>
                <a:srgbClr val="0000CC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493134" y="6021288"/>
            <a:ext cx="79928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1200" dirty="0">
                <a:latin typeface="Calibri"/>
                <a:ea typeface="Times New Roman"/>
                <a:cs typeface="Arial"/>
              </a:rPr>
              <a:t>Autorem materiálu a všech jeho částí, není-li uvedeno jinak, je Mgr. Ilona Korandová. </a:t>
            </a:r>
            <a:endParaRPr lang="cs-CZ" sz="12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1851470" y="260648"/>
            <a:ext cx="5456834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124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ctr">
              <a:buNone/>
            </a:pPr>
            <a:r>
              <a:rPr lang="cs-CZ" dirty="0" smtClean="0">
                <a:latin typeface="Comic Sans MS" panose="030F0702030302020204" pitchFamily="66" charset="0"/>
              </a:rPr>
              <a:t>Živočichové</a:t>
            </a:r>
            <a:endParaRPr lang="cs-CZ" sz="8000" dirty="0">
              <a:latin typeface="Comic Sans MS" panose="030F0702030302020204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cs-CZ" sz="4000" dirty="0" smtClean="0">
                <a:latin typeface="Comic Sans MS" panose="030F0702030302020204" pitchFamily="66" charset="0"/>
              </a:rPr>
              <a:t>soutěž</a:t>
            </a:r>
            <a:endParaRPr lang="cs-CZ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646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4000" dirty="0">
                <a:latin typeface="Comic Sans MS" panose="030F0702030302020204" pitchFamily="66" charset="0"/>
              </a:rPr>
              <a:t>Je to šelma.</a:t>
            </a:r>
          </a:p>
        </p:txBody>
      </p:sp>
    </p:spTree>
    <p:extLst>
      <p:ext uri="{BB962C8B-B14F-4D97-AF65-F5344CB8AC3E}">
        <p14:creationId xmlns:p14="http://schemas.microsoft.com/office/powerpoint/2010/main" xmlns="" val="71142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5 bodů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4422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4509119"/>
            <a:ext cx="6840760" cy="1425545"/>
          </a:xfrm>
        </p:spPr>
        <p:txBody>
          <a:bodyPr>
            <a:noAutofit/>
          </a:bodyPr>
          <a:lstStyle/>
          <a:p>
            <a:r>
              <a:rPr lang="cs-CZ" sz="4000" dirty="0">
                <a:latin typeface="Comic Sans MS" panose="030F0702030302020204" pitchFamily="66" charset="0"/>
              </a:rPr>
              <a:t>Patří mezi menší živočichy.</a:t>
            </a:r>
          </a:p>
        </p:txBody>
      </p:sp>
    </p:spTree>
    <p:extLst>
      <p:ext uri="{BB962C8B-B14F-4D97-AF65-F5344CB8AC3E}">
        <p14:creationId xmlns:p14="http://schemas.microsoft.com/office/powerpoint/2010/main" xmlns="" val="256567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4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290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293095"/>
            <a:ext cx="7704856" cy="1641569"/>
          </a:xfrm>
        </p:spPr>
        <p:txBody>
          <a:bodyPr>
            <a:normAutofit/>
          </a:bodyPr>
          <a:lstStyle/>
          <a:p>
            <a:pPr algn="l"/>
            <a:r>
              <a:rPr lang="cs-CZ" sz="4000" dirty="0">
                <a:latin typeface="Comic Sans MS" panose="030F0702030302020204" pitchFamily="66" charset="0"/>
              </a:rPr>
              <a:t>Rozšířena na všech kontinentech mimo Antarktidy.	</a:t>
            </a:r>
          </a:p>
        </p:txBody>
      </p:sp>
    </p:spTree>
    <p:extLst>
      <p:ext uri="{BB962C8B-B14F-4D97-AF65-F5344CB8AC3E}">
        <p14:creationId xmlns:p14="http://schemas.microsoft.com/office/powerpoint/2010/main" xmlns="" val="305256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3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290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365104"/>
            <a:ext cx="6480720" cy="1641569"/>
          </a:xfrm>
        </p:spPr>
        <p:txBody>
          <a:bodyPr>
            <a:noAutofit/>
          </a:bodyPr>
          <a:lstStyle/>
          <a:p>
            <a:pPr lvl="0"/>
            <a:r>
              <a:rPr lang="cs-CZ" sz="4000" dirty="0">
                <a:latin typeface="Comic Sans MS" panose="030F0702030302020204" pitchFamily="66" charset="0"/>
              </a:rPr>
              <a:t>Má zatahovací drápy.</a:t>
            </a:r>
          </a:p>
        </p:txBody>
      </p:sp>
    </p:spTree>
    <p:extLst>
      <p:ext uri="{BB962C8B-B14F-4D97-AF65-F5344CB8AC3E}">
        <p14:creationId xmlns:p14="http://schemas.microsoft.com/office/powerpoint/2010/main" xmlns="" val="305256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/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290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944816" cy="1219200"/>
          </a:xfrm>
        </p:spPr>
        <p:txBody>
          <a:bodyPr>
            <a:normAutofit/>
          </a:bodyPr>
          <a:lstStyle/>
          <a:p>
            <a:pPr lvl="0" algn="l"/>
            <a:r>
              <a:rPr lang="cs-CZ" sz="4000" dirty="0">
                <a:latin typeface="Comic Sans MS" panose="030F0702030302020204" pitchFamily="66" charset="0"/>
              </a:rPr>
              <a:t>Prakticky nemá klíční kosti.</a:t>
            </a:r>
          </a:p>
        </p:txBody>
      </p:sp>
    </p:spTree>
    <p:extLst>
      <p:ext uri="{BB962C8B-B14F-4D97-AF65-F5344CB8AC3E}">
        <p14:creationId xmlns:p14="http://schemas.microsoft.com/office/powerpoint/2010/main" xmlns="" val="305256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1 bod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269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501008"/>
            <a:ext cx="7556376" cy="1584176"/>
          </a:xfrm>
        </p:spPr>
        <p:txBody>
          <a:bodyPr>
            <a:noAutofit/>
          </a:bodyPr>
          <a:lstStyle/>
          <a:p>
            <a:pPr marL="182880" lvl="0" indent="0">
              <a:buNone/>
            </a:pPr>
            <a:r>
              <a:rPr lang="cs-CZ" sz="6000" cap="all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 kočka </a:t>
            </a:r>
            <a:r>
              <a:rPr lang="cs-CZ" sz="6000" cap="all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domácí</a:t>
            </a:r>
          </a:p>
        </p:txBody>
      </p:sp>
    </p:spTree>
    <p:extLst>
      <p:ext uri="{BB962C8B-B14F-4D97-AF65-F5344CB8AC3E}">
        <p14:creationId xmlns:p14="http://schemas.microsoft.com/office/powerpoint/2010/main" xmlns="" val="417586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4" y="4149079"/>
            <a:ext cx="6482581" cy="1785585"/>
          </a:xfrm>
        </p:spPr>
        <p:txBody>
          <a:bodyPr>
            <a:noAutofit/>
          </a:bodyPr>
          <a:lstStyle/>
          <a:p>
            <a:pPr lvl="0"/>
            <a:r>
              <a:rPr lang="cs-CZ" sz="4000" dirty="0">
                <a:latin typeface="Comic Sans MS" panose="030F0702030302020204" pitchFamily="66" charset="0"/>
              </a:rPr>
              <a:t>Je to savec.</a:t>
            </a:r>
          </a:p>
        </p:txBody>
      </p:sp>
    </p:spTree>
    <p:extLst>
      <p:ext uri="{BB962C8B-B14F-4D97-AF65-F5344CB8AC3E}">
        <p14:creationId xmlns:p14="http://schemas.microsoft.com/office/powerpoint/2010/main" xmlns="" val="256924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5 bodů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7243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4365104"/>
            <a:ext cx="7200800" cy="1569560"/>
          </a:xfrm>
        </p:spPr>
        <p:txBody>
          <a:bodyPr>
            <a:noAutofit/>
          </a:bodyPr>
          <a:lstStyle/>
          <a:p>
            <a:pPr lvl="0" algn="l"/>
            <a:r>
              <a:rPr lang="cs-CZ" sz="4000" dirty="0">
                <a:latin typeface="Comic Sans MS" panose="030F0702030302020204" pitchFamily="66" charset="0"/>
              </a:rPr>
              <a:t>Tělo je kryto srstí, pohybuje se ve vzduchu.</a:t>
            </a:r>
          </a:p>
        </p:txBody>
      </p:sp>
    </p:spTree>
    <p:extLst>
      <p:ext uri="{BB962C8B-B14F-4D97-AF65-F5344CB8AC3E}">
        <p14:creationId xmlns:p14="http://schemas.microsoft.com/office/powerpoint/2010/main" xmlns="" val="159816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4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404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789040"/>
            <a:ext cx="7848872" cy="2145624"/>
          </a:xfrm>
        </p:spPr>
        <p:txBody>
          <a:bodyPr>
            <a:noAutofit/>
          </a:bodyPr>
          <a:lstStyle/>
          <a:p>
            <a:pPr lvl="0" algn="l"/>
            <a:r>
              <a:rPr lang="cs-CZ" sz="4000" dirty="0">
                <a:latin typeface="Comic Sans MS" panose="030F0702030302020204" pitchFamily="66" charset="0"/>
              </a:rPr>
              <a:t>Je to soumračný živočich </a:t>
            </a:r>
            <a:r>
              <a:rPr lang="cs-CZ" sz="4000" dirty="0" smtClean="0">
                <a:latin typeface="Comic Sans MS" panose="030F0702030302020204" pitchFamily="66" charset="0"/>
              </a:rPr>
              <a:t>        (</a:t>
            </a:r>
            <a:r>
              <a:rPr lang="cs-CZ" sz="4000" dirty="0">
                <a:latin typeface="Comic Sans MS" panose="030F0702030302020204" pitchFamily="66" charset="0"/>
              </a:rPr>
              <a:t>v přírodě ho můžeme vidět v pohybu brzy ráno nebo večer).</a:t>
            </a:r>
          </a:p>
        </p:txBody>
      </p:sp>
    </p:spTree>
    <p:extLst>
      <p:ext uri="{BB962C8B-B14F-4D97-AF65-F5344CB8AC3E}">
        <p14:creationId xmlns:p14="http://schemas.microsoft.com/office/powerpoint/2010/main" xmlns="" val="400497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3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8655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5" y="4365104"/>
            <a:ext cx="5637010" cy="1569560"/>
          </a:xfrm>
        </p:spPr>
        <p:txBody>
          <a:bodyPr>
            <a:noAutofit/>
          </a:bodyPr>
          <a:lstStyle/>
          <a:p>
            <a:pPr lvl="0"/>
            <a:r>
              <a:rPr lang="cs-CZ" sz="4000" dirty="0">
                <a:latin typeface="Comic Sans MS" panose="030F0702030302020204" pitchFamily="66" charset="0"/>
              </a:rPr>
              <a:t>Používá echolokaci.</a:t>
            </a:r>
          </a:p>
          <a:p>
            <a:r>
              <a:rPr lang="cs-CZ" sz="4000" dirty="0">
                <a:latin typeface="Comic Sans MS" panose="030F0702030302020204" pitchFamily="66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xmlns="" val="258404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/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3181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365105"/>
            <a:ext cx="7560840" cy="1569560"/>
          </a:xfrm>
        </p:spPr>
        <p:txBody>
          <a:bodyPr>
            <a:noAutofit/>
          </a:bodyPr>
          <a:lstStyle/>
          <a:p>
            <a:pPr algn="l"/>
            <a:r>
              <a:rPr lang="cs-CZ" sz="4000" dirty="0" smtClean="0">
                <a:latin typeface="Comic Sans MS" panose="030F0702030302020204" pitchFamily="66" charset="0"/>
              </a:rPr>
              <a:t>Má </a:t>
            </a:r>
            <a:r>
              <a:rPr lang="cs-CZ" sz="4000" dirty="0">
                <a:latin typeface="Comic Sans MS" panose="030F0702030302020204" pitchFamily="66" charset="0"/>
              </a:rPr>
              <a:t>přední končetiny opatřeny blánou.</a:t>
            </a:r>
          </a:p>
        </p:txBody>
      </p:sp>
    </p:spTree>
    <p:extLst>
      <p:ext uri="{BB962C8B-B14F-4D97-AF65-F5344CB8AC3E}">
        <p14:creationId xmlns:p14="http://schemas.microsoft.com/office/powerpoint/2010/main" xmlns="" val="302762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1 bod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5665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NETOPÝR</a:t>
            </a:r>
            <a:r>
              <a:rPr lang="cs-CZ" sz="60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sz="60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304427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4" y="5052545"/>
            <a:ext cx="6050533" cy="882119"/>
          </a:xfrm>
        </p:spPr>
        <p:txBody>
          <a:bodyPr>
            <a:noAutofit/>
          </a:bodyPr>
          <a:lstStyle/>
          <a:p>
            <a:pPr lvl="0"/>
            <a:r>
              <a:rPr lang="pl-PL" sz="4000" dirty="0" smtClean="0">
                <a:latin typeface="Comic Sans MS" panose="030F0702030302020204" pitchFamily="66" charset="0"/>
              </a:rPr>
              <a:t>Je </a:t>
            </a:r>
            <a:r>
              <a:rPr lang="pl-PL" sz="4000" dirty="0">
                <a:latin typeface="Comic Sans MS" panose="030F0702030302020204" pitchFamily="66" charset="0"/>
              </a:rPr>
              <a:t>to velký živočich.</a:t>
            </a:r>
            <a:endParaRPr lang="cs-CZ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090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5 bodů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216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5" y="4581127"/>
            <a:ext cx="5637010" cy="1353537"/>
          </a:xfrm>
        </p:spPr>
        <p:txBody>
          <a:bodyPr>
            <a:noAutofit/>
          </a:bodyPr>
          <a:lstStyle/>
          <a:p>
            <a:pPr lvl="0"/>
            <a:r>
              <a:rPr lang="cs-CZ" sz="4000" dirty="0" smtClean="0">
                <a:latin typeface="Comic Sans MS" panose="030F0702030302020204" pitchFamily="66" charset="0"/>
              </a:rPr>
              <a:t>Má </a:t>
            </a:r>
            <a:r>
              <a:rPr lang="cs-CZ" sz="4000" dirty="0">
                <a:latin typeface="Comic Sans MS" panose="030F0702030302020204" pitchFamily="66" charset="0"/>
              </a:rPr>
              <a:t>tělo kryto peřím.</a:t>
            </a:r>
          </a:p>
        </p:txBody>
      </p:sp>
    </p:spTree>
    <p:extLst>
      <p:ext uri="{BB962C8B-B14F-4D97-AF65-F5344CB8AC3E}">
        <p14:creationId xmlns:p14="http://schemas.microsoft.com/office/powerpoint/2010/main" xmlns="" val="410783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4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3454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4" y="4509119"/>
            <a:ext cx="6770614" cy="1425545"/>
          </a:xfrm>
        </p:spPr>
        <p:txBody>
          <a:bodyPr>
            <a:normAutofit/>
          </a:bodyPr>
          <a:lstStyle/>
          <a:p>
            <a:pPr lvl="0"/>
            <a:r>
              <a:rPr lang="pl-PL" sz="4000" dirty="0" smtClean="0">
                <a:latin typeface="Comic Sans MS" panose="030F0702030302020204" pitchFamily="66" charset="0"/>
              </a:rPr>
              <a:t>Je </a:t>
            </a:r>
            <a:r>
              <a:rPr lang="pl-PL" sz="4000" dirty="0">
                <a:latin typeface="Comic Sans MS" panose="030F0702030302020204" pitchFamily="66" charset="0"/>
              </a:rPr>
              <a:t>to stěhovavý živočich.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68189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3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3386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4797152"/>
            <a:ext cx="7560840" cy="1641568"/>
          </a:xfrm>
        </p:spPr>
        <p:txBody>
          <a:bodyPr>
            <a:noAutofit/>
          </a:bodyPr>
          <a:lstStyle/>
          <a:p>
            <a:pPr lvl="0" algn="l"/>
            <a:r>
              <a:rPr lang="cs-CZ" sz="4000" dirty="0" smtClean="0">
                <a:latin typeface="Comic Sans MS" panose="030F0702030302020204" pitchFamily="66" charset="0"/>
              </a:rPr>
              <a:t>Je </a:t>
            </a:r>
            <a:r>
              <a:rPr lang="cs-CZ" sz="4000" dirty="0">
                <a:latin typeface="Comic Sans MS" panose="030F0702030302020204" pitchFamily="66" charset="0"/>
              </a:rPr>
              <a:t>chráněný (vyhledává oblasti mokřadů a rybníků).</a:t>
            </a:r>
          </a:p>
        </p:txBody>
      </p:sp>
    </p:spTree>
    <p:extLst>
      <p:ext uri="{BB962C8B-B14F-4D97-AF65-F5344CB8AC3E}">
        <p14:creationId xmlns:p14="http://schemas.microsoft.com/office/powerpoint/2010/main" xmlns="" val="139740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/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917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365104"/>
            <a:ext cx="7632848" cy="1713577"/>
          </a:xfrm>
        </p:spPr>
        <p:txBody>
          <a:bodyPr>
            <a:noAutofit/>
          </a:bodyPr>
          <a:lstStyle/>
          <a:p>
            <a:pPr lvl="0" algn="l"/>
            <a:r>
              <a:rPr lang="cs-CZ" sz="4000" dirty="0" smtClean="0">
                <a:latin typeface="Comic Sans MS" panose="030F0702030302020204" pitchFamily="66" charset="0"/>
              </a:rPr>
              <a:t>Má </a:t>
            </a:r>
            <a:r>
              <a:rPr lang="cs-CZ" sz="4000" dirty="0">
                <a:latin typeface="Comic Sans MS" panose="030F0702030302020204" pitchFamily="66" charset="0"/>
              </a:rPr>
              <a:t>dlouhé červené zadní končetiny a úzký dlouhý zobák.</a:t>
            </a:r>
          </a:p>
        </p:txBody>
      </p:sp>
    </p:spTree>
    <p:extLst>
      <p:ext uri="{BB962C8B-B14F-4D97-AF65-F5344CB8AC3E}">
        <p14:creationId xmlns:p14="http://schemas.microsoft.com/office/powerpoint/2010/main" xmlns="" val="236754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1 bod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9486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284984"/>
            <a:ext cx="7772400" cy="965969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ČÁP</a:t>
            </a:r>
            <a:r>
              <a:rPr lang="cs-CZ" sz="6000" b="1" dirty="0"/>
              <a:t/>
            </a:r>
            <a:br>
              <a:rPr lang="cs-CZ" sz="6000" b="1" dirty="0"/>
            </a:b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201935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5052545"/>
            <a:ext cx="7416824" cy="882119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Comic Sans MS" panose="030F0702030302020204" pitchFamily="66" charset="0"/>
              </a:rPr>
              <a:t>Je </a:t>
            </a:r>
            <a:r>
              <a:rPr lang="cs-CZ" sz="4000" dirty="0">
                <a:latin typeface="Comic Sans MS" panose="030F0702030302020204" pitchFamily="66" charset="0"/>
              </a:rPr>
              <a:t>kriticky ohrožený živočich.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00259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5 bodů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019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941167"/>
            <a:ext cx="6984775" cy="993497"/>
          </a:xfrm>
        </p:spPr>
        <p:txBody>
          <a:bodyPr>
            <a:noAutofit/>
          </a:bodyPr>
          <a:lstStyle/>
          <a:p>
            <a:pPr lvl="0"/>
            <a:r>
              <a:rPr lang="cs-CZ" sz="4000" dirty="0" smtClean="0">
                <a:latin typeface="Comic Sans MS" panose="030F0702030302020204" pitchFamily="66" charset="0"/>
              </a:rPr>
              <a:t>Patří </a:t>
            </a:r>
            <a:r>
              <a:rPr lang="cs-CZ" sz="4000" dirty="0">
                <a:latin typeface="Comic Sans MS" panose="030F0702030302020204" pitchFamily="66" charset="0"/>
              </a:rPr>
              <a:t>mezi tlustokožce.</a:t>
            </a:r>
          </a:p>
        </p:txBody>
      </p:sp>
    </p:spTree>
    <p:extLst>
      <p:ext uri="{BB962C8B-B14F-4D97-AF65-F5344CB8AC3E}">
        <p14:creationId xmlns:p14="http://schemas.microsoft.com/office/powerpoint/2010/main" xmlns="" val="265399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4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4400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4581128"/>
            <a:ext cx="7344816" cy="1857592"/>
          </a:xfrm>
        </p:spPr>
        <p:txBody>
          <a:bodyPr>
            <a:normAutofit/>
          </a:bodyPr>
          <a:lstStyle/>
          <a:p>
            <a:pPr lvl="0"/>
            <a:r>
              <a:rPr lang="pt-BR" sz="4300" dirty="0" smtClean="0">
                <a:latin typeface="Comic Sans MS" panose="030F0702030302020204" pitchFamily="66" charset="0"/>
              </a:rPr>
              <a:t>Živí </a:t>
            </a:r>
            <a:r>
              <a:rPr lang="pt-BR" sz="4300" dirty="0">
                <a:latin typeface="Comic Sans MS" panose="030F0702030302020204" pitchFamily="66" charset="0"/>
              </a:rPr>
              <a:t>se rostlinnou potravou.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883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3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2699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4725144"/>
            <a:ext cx="7272808" cy="1209520"/>
          </a:xfrm>
        </p:spPr>
        <p:txBody>
          <a:bodyPr>
            <a:noAutofit/>
          </a:bodyPr>
          <a:lstStyle/>
          <a:p>
            <a:pPr lvl="0"/>
            <a:r>
              <a:rPr lang="cs-CZ" sz="4000" dirty="0" smtClean="0">
                <a:latin typeface="Comic Sans MS" panose="030F0702030302020204" pitchFamily="66" charset="0"/>
              </a:rPr>
              <a:t>Má </a:t>
            </a:r>
            <a:r>
              <a:rPr lang="cs-CZ" sz="4000" dirty="0">
                <a:latin typeface="Comic Sans MS" panose="030F0702030302020204" pitchFamily="66" charset="0"/>
              </a:rPr>
              <a:t>1-2 </a:t>
            </a:r>
            <a:r>
              <a:rPr lang="cs-CZ" sz="4000" dirty="0" smtClean="0">
                <a:latin typeface="Comic Sans MS" panose="030F0702030302020204" pitchFamily="66" charset="0"/>
              </a:rPr>
              <a:t>rohy  </a:t>
            </a:r>
            <a:r>
              <a:rPr lang="cs-CZ" sz="4000" dirty="0">
                <a:latin typeface="Comic Sans MS" panose="030F0702030302020204" pitchFamily="66" charset="0"/>
              </a:rPr>
              <a:t>(kožní výrůstky).</a:t>
            </a:r>
          </a:p>
        </p:txBody>
      </p:sp>
    </p:spTree>
    <p:extLst>
      <p:ext uri="{BB962C8B-B14F-4D97-AF65-F5344CB8AC3E}">
        <p14:creationId xmlns:p14="http://schemas.microsoft.com/office/powerpoint/2010/main" xmlns="" val="23306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/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2292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293096"/>
            <a:ext cx="7560840" cy="1713576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pt-BR" sz="16000" dirty="0" smtClean="0">
                <a:latin typeface="Comic Sans MS" panose="030F0702030302020204" pitchFamily="66" charset="0"/>
              </a:rPr>
              <a:t>Žije </a:t>
            </a:r>
            <a:r>
              <a:rPr lang="pt-BR" sz="16000" dirty="0">
                <a:latin typeface="Comic Sans MS" panose="030F0702030302020204" pitchFamily="66" charset="0"/>
              </a:rPr>
              <a:t>v Africe a ČR napomáhá k jeho návratu do volné přírody.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8863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1 bod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622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NOSOROŽEC</a:t>
            </a:r>
            <a:r>
              <a:rPr lang="cs-CZ" sz="6000" b="1" dirty="0"/>
              <a:t/>
            </a:r>
            <a:br>
              <a:rPr lang="cs-CZ" sz="6000" b="1" dirty="0"/>
            </a:b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252356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4653137"/>
            <a:ext cx="7344815" cy="1281528"/>
          </a:xfrm>
        </p:spPr>
        <p:txBody>
          <a:bodyPr>
            <a:noAutofit/>
          </a:bodyPr>
          <a:lstStyle/>
          <a:p>
            <a:pPr lvl="0" algn="l"/>
            <a:r>
              <a:rPr lang="cs-CZ" sz="4000" dirty="0" smtClean="0">
                <a:latin typeface="Comic Sans MS" panose="030F0702030302020204" pitchFamily="66" charset="0"/>
              </a:rPr>
              <a:t>Živočich </a:t>
            </a:r>
            <a:r>
              <a:rPr lang="cs-CZ" sz="4000" dirty="0">
                <a:latin typeface="Comic Sans MS" panose="030F0702030302020204" pitchFamily="66" charset="0"/>
              </a:rPr>
              <a:t>má typickou kresbu na srsti.</a:t>
            </a:r>
          </a:p>
        </p:txBody>
      </p:sp>
    </p:spTree>
    <p:extLst>
      <p:ext uri="{BB962C8B-B14F-4D97-AF65-F5344CB8AC3E}">
        <p14:creationId xmlns:p14="http://schemas.microsoft.com/office/powerpoint/2010/main" xmlns="" val="200259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5 bodů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019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4" y="4437111"/>
            <a:ext cx="6410573" cy="1497553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Comic Sans MS" panose="030F0702030302020204" pitchFamily="66" charset="0"/>
              </a:rPr>
              <a:t>4 </a:t>
            </a:r>
            <a:r>
              <a:rPr lang="cs-CZ" sz="4000" dirty="0">
                <a:latin typeface="Comic Sans MS" panose="030F0702030302020204" pitchFamily="66" charset="0"/>
              </a:rPr>
              <a:t>končetiny jsou vysoké.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5399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4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4400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4581128"/>
            <a:ext cx="6768752" cy="1353537"/>
          </a:xfrm>
        </p:spPr>
        <p:txBody>
          <a:bodyPr>
            <a:normAutofit/>
          </a:bodyPr>
          <a:lstStyle/>
          <a:p>
            <a:pPr lvl="0"/>
            <a:r>
              <a:rPr lang="pt-BR" sz="4000" dirty="0" smtClean="0">
                <a:latin typeface="Comic Sans MS" panose="030F0702030302020204" pitchFamily="66" charset="0"/>
              </a:rPr>
              <a:t>Živí </a:t>
            </a:r>
            <a:r>
              <a:rPr lang="pt-BR" sz="4000" dirty="0">
                <a:latin typeface="Comic Sans MS" panose="030F0702030302020204" pitchFamily="66" charset="0"/>
              </a:rPr>
              <a:t>se rostlinnou potravou.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883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3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2699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4509120"/>
            <a:ext cx="7920880" cy="1425544"/>
          </a:xfrm>
        </p:spPr>
        <p:txBody>
          <a:bodyPr>
            <a:noAutofit/>
          </a:bodyPr>
          <a:lstStyle/>
          <a:p>
            <a:pPr lvl="0" algn="l"/>
            <a:r>
              <a:rPr lang="cs-CZ" sz="4000" dirty="0" smtClean="0">
                <a:latin typeface="Comic Sans MS" panose="030F0702030302020204" pitchFamily="66" charset="0"/>
              </a:rPr>
              <a:t>V </a:t>
            </a:r>
            <a:r>
              <a:rPr lang="cs-CZ" sz="4000" dirty="0">
                <a:latin typeface="Comic Sans MS" panose="030F0702030302020204" pitchFamily="66" charset="0"/>
              </a:rPr>
              <a:t>přírodě si lehne na zem dvakrát v životě.</a:t>
            </a:r>
          </a:p>
        </p:txBody>
      </p:sp>
    </p:spTree>
    <p:extLst>
      <p:ext uri="{BB962C8B-B14F-4D97-AF65-F5344CB8AC3E}">
        <p14:creationId xmlns:p14="http://schemas.microsoft.com/office/powerpoint/2010/main" xmlns="" val="23306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/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2292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4365105"/>
            <a:ext cx="7776864" cy="1569560"/>
          </a:xfrm>
        </p:spPr>
        <p:txBody>
          <a:bodyPr>
            <a:noAutofit/>
          </a:bodyPr>
          <a:lstStyle/>
          <a:p>
            <a:pPr lvl="0" algn="l"/>
            <a:r>
              <a:rPr lang="cs-CZ" sz="4000" dirty="0" smtClean="0">
                <a:latin typeface="Comic Sans MS" panose="030F0702030302020204" pitchFamily="66" charset="0"/>
              </a:rPr>
              <a:t>Hlavní </a:t>
            </a:r>
            <a:r>
              <a:rPr lang="cs-CZ" sz="4000" dirty="0">
                <a:latin typeface="Comic Sans MS" panose="030F0702030302020204" pitchFamily="66" charset="0"/>
              </a:rPr>
              <a:t>složkou potravy jsou listy akácií.</a:t>
            </a:r>
          </a:p>
        </p:txBody>
      </p:sp>
    </p:spTree>
    <p:extLst>
      <p:ext uri="{BB962C8B-B14F-4D97-AF65-F5344CB8AC3E}">
        <p14:creationId xmlns:p14="http://schemas.microsoft.com/office/powerpoint/2010/main" xmlns="" val="278863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1 bod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622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ŽIRAFA</a:t>
            </a:r>
            <a:r>
              <a:rPr lang="cs-CZ" sz="6000" b="1" dirty="0"/>
              <a:t/>
            </a:r>
            <a:br>
              <a:rPr lang="cs-CZ" sz="6000" b="1" dirty="0"/>
            </a:b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252356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5" y="4509121"/>
            <a:ext cx="5637010" cy="1425544"/>
          </a:xfrm>
        </p:spPr>
        <p:txBody>
          <a:bodyPr>
            <a:noAutofit/>
          </a:bodyPr>
          <a:lstStyle/>
          <a:p>
            <a:pPr lvl="0"/>
            <a:r>
              <a:rPr lang="pl-PL" sz="4000" dirty="0" smtClean="0">
                <a:latin typeface="Comic Sans MS" panose="030F0702030302020204" pitchFamily="66" charset="0"/>
              </a:rPr>
              <a:t>Je </a:t>
            </a:r>
            <a:r>
              <a:rPr lang="pl-PL" sz="4000" dirty="0">
                <a:latin typeface="Comic Sans MS" panose="030F0702030302020204" pitchFamily="66" charset="0"/>
              </a:rPr>
              <a:t>to drobný živočich.</a:t>
            </a:r>
            <a:endParaRPr lang="cs-CZ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259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5 bodů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019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5" y="4365103"/>
            <a:ext cx="5637010" cy="1569561"/>
          </a:xfrm>
        </p:spPr>
        <p:txBody>
          <a:bodyPr>
            <a:noAutofit/>
          </a:bodyPr>
          <a:lstStyle/>
          <a:p>
            <a:pPr lvl="0"/>
            <a:r>
              <a:rPr lang="cs-CZ" sz="4000" dirty="0" smtClean="0">
                <a:latin typeface="Comic Sans MS" panose="030F0702030302020204" pitchFamily="66" charset="0"/>
              </a:rPr>
              <a:t>Nemá </a:t>
            </a:r>
            <a:r>
              <a:rPr lang="cs-CZ" sz="4000" dirty="0">
                <a:latin typeface="Comic Sans MS" panose="030F0702030302020204" pitchFamily="66" charset="0"/>
              </a:rPr>
              <a:t>vnitřní kostru.</a:t>
            </a:r>
          </a:p>
        </p:txBody>
      </p:sp>
    </p:spTree>
    <p:extLst>
      <p:ext uri="{BB962C8B-B14F-4D97-AF65-F5344CB8AC3E}">
        <p14:creationId xmlns:p14="http://schemas.microsoft.com/office/powerpoint/2010/main" xmlns="" val="265399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4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4400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4365103"/>
            <a:ext cx="7632848" cy="1569561"/>
          </a:xfrm>
        </p:spPr>
        <p:txBody>
          <a:bodyPr>
            <a:normAutofit/>
          </a:bodyPr>
          <a:lstStyle/>
          <a:p>
            <a:pPr lvl="0" algn="l"/>
            <a:r>
              <a:rPr lang="cs-CZ" sz="4000" dirty="0" smtClean="0">
                <a:latin typeface="Comic Sans MS" panose="030F0702030302020204" pitchFamily="66" charset="0"/>
              </a:rPr>
              <a:t>Patří </a:t>
            </a:r>
            <a:r>
              <a:rPr lang="cs-CZ" sz="4000" dirty="0">
                <a:latin typeface="Comic Sans MS" panose="030F0702030302020204" pitchFamily="66" charset="0"/>
              </a:rPr>
              <a:t>mezi hmyz, řád blanokřídlí.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883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/>
              <a:t>3</a:t>
            </a:r>
            <a:r>
              <a:rPr lang="cs-CZ" dirty="0" smtClean="0"/>
              <a:t>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2699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4725144"/>
            <a:ext cx="7272808" cy="1209521"/>
          </a:xfrm>
        </p:spPr>
        <p:txBody>
          <a:bodyPr>
            <a:noAutofit/>
          </a:bodyPr>
          <a:lstStyle/>
          <a:p>
            <a:pPr lvl="0" algn="l"/>
            <a:r>
              <a:rPr lang="cs-CZ" sz="4000" dirty="0" smtClean="0">
                <a:latin typeface="Comic Sans MS" panose="030F0702030302020204" pitchFamily="66" charset="0"/>
              </a:rPr>
              <a:t>Žije </a:t>
            </a:r>
            <a:r>
              <a:rPr lang="cs-CZ" sz="4000" dirty="0">
                <a:latin typeface="Comic Sans MS" panose="030F0702030302020204" pitchFamily="66" charset="0"/>
              </a:rPr>
              <a:t>v lesích, ale i v blízkosti člověka.</a:t>
            </a:r>
          </a:p>
        </p:txBody>
      </p:sp>
    </p:spTree>
    <p:extLst>
      <p:ext uri="{BB962C8B-B14F-4D97-AF65-F5344CB8AC3E}">
        <p14:creationId xmlns:p14="http://schemas.microsoft.com/office/powerpoint/2010/main" xmlns="" val="23306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/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2292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4365104"/>
            <a:ext cx="7920880" cy="1248544"/>
          </a:xfrm>
        </p:spPr>
        <p:txBody>
          <a:bodyPr>
            <a:normAutofit lnSpcReduction="10000"/>
          </a:bodyPr>
          <a:lstStyle/>
          <a:p>
            <a:pPr lvl="0" algn="l"/>
            <a:r>
              <a:rPr lang="cs-CZ" sz="4000" dirty="0" smtClean="0">
                <a:latin typeface="Comic Sans MS" panose="030F0702030302020204" pitchFamily="66" charset="0"/>
              </a:rPr>
              <a:t>Využíváme </a:t>
            </a:r>
            <a:r>
              <a:rPr lang="cs-CZ" sz="4000" dirty="0">
                <a:latin typeface="Comic Sans MS" panose="030F0702030302020204" pitchFamily="66" charset="0"/>
              </a:rPr>
              <a:t>propolis, vosk, mateří kašičku i med.</a:t>
            </a:r>
          </a:p>
        </p:txBody>
      </p:sp>
    </p:spTree>
    <p:extLst>
      <p:ext uri="{BB962C8B-B14F-4D97-AF65-F5344CB8AC3E}">
        <p14:creationId xmlns:p14="http://schemas.microsoft.com/office/powerpoint/2010/main" xmlns="" val="278863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 algn="r">
              <a:buNone/>
            </a:pPr>
            <a:r>
              <a:rPr lang="cs-CZ" dirty="0" smtClean="0"/>
              <a:t>1 bod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622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2780928"/>
            <a:ext cx="8568952" cy="1470025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cs-CZ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cs-CZ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VČELA MEDONOSNÁ</a:t>
            </a:r>
            <a:r>
              <a:rPr lang="cs-CZ" sz="6000" b="1" dirty="0"/>
              <a:t/>
            </a:r>
            <a:br>
              <a:rPr lang="cs-CZ" sz="6000" b="1" dirty="0"/>
            </a:b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252356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198</TotalTime>
  <Words>282</Words>
  <Application>Microsoft Office PowerPoint</Application>
  <PresentationFormat>Předvádění na obrazovce (4:3)</PresentationFormat>
  <Paragraphs>93</Paragraphs>
  <Slides>68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68</vt:i4>
      </vt:variant>
    </vt:vector>
  </HeadingPairs>
  <TitlesOfParts>
    <vt:vector size="69" baseType="lpstr">
      <vt:lpstr>Exekutivní</vt:lpstr>
      <vt:lpstr>Snímek 1</vt:lpstr>
      <vt:lpstr>Živočichové</vt:lpstr>
      <vt:lpstr>Snímek 3</vt:lpstr>
      <vt:lpstr>5 bodů</vt:lpstr>
      <vt:lpstr>Snímek 5</vt:lpstr>
      <vt:lpstr>4 body</vt:lpstr>
      <vt:lpstr>Snímek 7</vt:lpstr>
      <vt:lpstr>3 body</vt:lpstr>
      <vt:lpstr>Snímek 9</vt:lpstr>
      <vt:lpstr>2 body</vt:lpstr>
      <vt:lpstr>Snímek 11</vt:lpstr>
      <vt:lpstr>1 bod</vt:lpstr>
      <vt:lpstr> kočka domácí</vt:lpstr>
      <vt:lpstr>Snímek 14</vt:lpstr>
      <vt:lpstr>5 bodů</vt:lpstr>
      <vt:lpstr>Snímek 16</vt:lpstr>
      <vt:lpstr>4 body</vt:lpstr>
      <vt:lpstr>Snímek 18</vt:lpstr>
      <vt:lpstr>3 body</vt:lpstr>
      <vt:lpstr>Snímek 20</vt:lpstr>
      <vt:lpstr>2 body</vt:lpstr>
      <vt:lpstr>Snímek 22</vt:lpstr>
      <vt:lpstr>1 bod</vt:lpstr>
      <vt:lpstr> NETOPÝR </vt:lpstr>
      <vt:lpstr>Snímek 25</vt:lpstr>
      <vt:lpstr>5 bodů</vt:lpstr>
      <vt:lpstr>Snímek 27</vt:lpstr>
      <vt:lpstr>4 body</vt:lpstr>
      <vt:lpstr>Snímek 29</vt:lpstr>
      <vt:lpstr>3 body</vt:lpstr>
      <vt:lpstr>Snímek 31</vt:lpstr>
      <vt:lpstr>2 body</vt:lpstr>
      <vt:lpstr>Snímek 33</vt:lpstr>
      <vt:lpstr>1 bod</vt:lpstr>
      <vt:lpstr> ČÁP </vt:lpstr>
      <vt:lpstr>Snímek 36</vt:lpstr>
      <vt:lpstr>5 bodů</vt:lpstr>
      <vt:lpstr>Snímek 38</vt:lpstr>
      <vt:lpstr>4 body</vt:lpstr>
      <vt:lpstr>Snímek 40</vt:lpstr>
      <vt:lpstr>3 body</vt:lpstr>
      <vt:lpstr>Snímek 42</vt:lpstr>
      <vt:lpstr>2 body</vt:lpstr>
      <vt:lpstr>Snímek 44</vt:lpstr>
      <vt:lpstr>1 bod</vt:lpstr>
      <vt:lpstr> NOSOROŽEC </vt:lpstr>
      <vt:lpstr>Snímek 47</vt:lpstr>
      <vt:lpstr>5 bodů</vt:lpstr>
      <vt:lpstr>Snímek 49</vt:lpstr>
      <vt:lpstr>4 body</vt:lpstr>
      <vt:lpstr>Snímek 51</vt:lpstr>
      <vt:lpstr>3 body</vt:lpstr>
      <vt:lpstr>Snímek 53</vt:lpstr>
      <vt:lpstr>2 body</vt:lpstr>
      <vt:lpstr>Snímek 55</vt:lpstr>
      <vt:lpstr>1 bod</vt:lpstr>
      <vt:lpstr> ŽIRAFA </vt:lpstr>
      <vt:lpstr>Snímek 58</vt:lpstr>
      <vt:lpstr>5 bodů</vt:lpstr>
      <vt:lpstr>Snímek 60</vt:lpstr>
      <vt:lpstr>4 body</vt:lpstr>
      <vt:lpstr>Snímek 62</vt:lpstr>
      <vt:lpstr>3 body</vt:lpstr>
      <vt:lpstr>Snímek 64</vt:lpstr>
      <vt:lpstr>2 body</vt:lpstr>
      <vt:lpstr>Snímek 66</vt:lpstr>
      <vt:lpstr>1 bod</vt:lpstr>
      <vt:lpstr> VČELA MEDONOSNÁ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ilona.korandova</dc:creator>
  <cp:lastModifiedBy>Dum</cp:lastModifiedBy>
  <cp:revision>39</cp:revision>
  <dcterms:created xsi:type="dcterms:W3CDTF">2014-09-29T22:03:02Z</dcterms:created>
  <dcterms:modified xsi:type="dcterms:W3CDTF">2015-07-15T12:15:29Z</dcterms:modified>
</cp:coreProperties>
</file>