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slides/slide76.xml" ContentType="application/vnd.openxmlformats-officedocument.presentationml.slide+xml"/>
  <Override PartName="/ppt/slides/slide94.xml" ContentType="application/vnd.openxmlformats-officedocument.presentationml.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s/slide83.xml" ContentType="application/vnd.openxmlformats-officedocument.presentationml.slide+xml"/>
  <Override PartName="/ppt/slides/slide102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slides/slide72.xml" ContentType="application/vnd.openxmlformats-officedocument.presentationml.slide+xml"/>
  <Override PartName="/ppt/slides/slide90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slides/slide32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s/slide99.xml" ContentType="application/vnd.openxmlformats-officedocument.presentationml.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slides/slide68.xml" ContentType="application/vnd.openxmlformats-officedocument.presentationml.slide+xml"/>
  <Override PartName="/ppt/slides/slide77.xml" ContentType="application/vnd.openxmlformats-officedocument.presentationml.slide+xml"/>
  <Override PartName="/ppt/slides/slide88.xml" ContentType="application/vnd.openxmlformats-officedocument.presentationml.slide+xml"/>
  <Override PartName="/ppt/slides/slide97.xml" ContentType="application/vnd.openxmlformats-officedocument.presentationml.slide+xml"/>
  <Override PartName="/ppt/slides/slide10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s/slide66.xml" ContentType="application/vnd.openxmlformats-officedocument.presentationml.slide+xml"/>
  <Override PartName="/ppt/slides/slide75.xml" ContentType="application/vnd.openxmlformats-officedocument.presentationml.slide+xml"/>
  <Override PartName="/ppt/slides/slide86.xml" ContentType="application/vnd.openxmlformats-officedocument.presentationml.slide+xml"/>
  <Override PartName="/ppt/slides/slide95.xml" ContentType="application/vnd.openxmlformats-officedocument.presentationml.slide+xml"/>
  <Override PartName="/ppt/slides/slide103.xml" ContentType="application/vnd.openxmlformats-officedocument.presentationml.slide+xml"/>
  <Override PartName="/ppt/slides/slide105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slides/slide64.xml" ContentType="application/vnd.openxmlformats-officedocument.presentationml.slide+xml"/>
  <Override PartName="/ppt/slides/slide73.xml" ContentType="application/vnd.openxmlformats-officedocument.presentationml.slide+xml"/>
  <Override PartName="/ppt/slides/slide84.xml" ContentType="application/vnd.openxmlformats-officedocument.presentationml.slide+xml"/>
  <Override PartName="/ppt/slides/slide93.xml" ContentType="application/vnd.openxmlformats-officedocument.presentationml.slide+xml"/>
  <Override PartName="/ppt/slides/slide101.xml" ContentType="application/vnd.openxmlformats-officedocument.presentationml.slide+xml"/>
  <Override PartName="/ppt/slides/slide112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s/slide62.xml" ContentType="application/vnd.openxmlformats-officedocument.presentationml.slide+xml"/>
  <Override PartName="/ppt/slides/slide71.xml" ContentType="application/vnd.openxmlformats-officedocument.presentationml.slide+xml"/>
  <Override PartName="/ppt/slides/slide80.xml" ContentType="application/vnd.openxmlformats-officedocument.presentationml.slide+xml"/>
  <Override PartName="/ppt/slides/slide82.xml" ContentType="application/vnd.openxmlformats-officedocument.presentationml.slide+xml"/>
  <Override PartName="/ppt/slides/slide91.xml" ContentType="application/vnd.openxmlformats-officedocument.presentationml.slide+xml"/>
  <Override PartName="/ppt/slides/slide110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89.xml" ContentType="application/vnd.openxmlformats-officedocument.presentationml.slide+xml"/>
  <Override PartName="/ppt/slides/slide98.xml" ContentType="application/vnd.openxmlformats-officedocument.presentationml.slide+xml"/>
  <Override PartName="/ppt/slides/slide108.xml" ContentType="application/vnd.openxmlformats-officedocument.presentationml.slide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slides/slide69.xml" ContentType="application/vnd.openxmlformats-officedocument.presentationml.slide+xml"/>
  <Override PartName="/ppt/slides/slide78.xml" ContentType="application/vnd.openxmlformats-officedocument.presentationml.slide+xml"/>
  <Override PartName="/ppt/slides/slide87.xml" ContentType="application/vnd.openxmlformats-officedocument.presentationml.slide+xml"/>
  <Override PartName="/ppt/slides/slide96.xml" ContentType="application/vnd.openxmlformats-officedocument.presentationml.slide+xml"/>
  <Override PartName="/ppt/slides/slide106.xml" ContentType="application/vnd.openxmlformats-officedocument.presentationml.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slides/slide85.xml" ContentType="application/vnd.openxmlformats-officedocument.presentationml.slide+xml"/>
  <Override PartName="/ppt/slides/slide104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s/slide74.xml" ContentType="application/vnd.openxmlformats-officedocument.presentationml.slide+xml"/>
  <Override PartName="/ppt/slides/slide92.xml" ContentType="application/vnd.openxmlformats-officedocument.presentationml.slide+xml"/>
  <Override PartName="/ppt/slides/slide111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slides/slide81.xml" ContentType="application/vnd.openxmlformats-officedocument.presentationml.slide+xml"/>
  <Override PartName="/ppt/slides/slide100.xml" ContentType="application/vnd.openxmlformats-officedocument.presentationml.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slides/slide70.xml" ContentType="application/vnd.openxmlformats-officedocument.presentationml.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79.xml" ContentType="application/vnd.openxmlformats-officedocument.presentationml.slide+xml"/>
  <Override PartName="/ppt/slides/slide109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68" r:id="rId2"/>
    <p:sldId id="267" r:id="rId3"/>
    <p:sldId id="256" r:id="rId4"/>
    <p:sldId id="257" r:id="rId5"/>
    <p:sldId id="258" r:id="rId6"/>
    <p:sldId id="262" r:id="rId7"/>
    <p:sldId id="259" r:id="rId8"/>
    <p:sldId id="263" r:id="rId9"/>
    <p:sldId id="260" r:id="rId10"/>
    <p:sldId id="264" r:id="rId11"/>
    <p:sldId id="261" r:id="rId12"/>
    <p:sldId id="265" r:id="rId13"/>
    <p:sldId id="266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4" r:id="rId70"/>
    <p:sldId id="325" r:id="rId71"/>
    <p:sldId id="326" r:id="rId72"/>
    <p:sldId id="327" r:id="rId73"/>
    <p:sldId id="328" r:id="rId74"/>
    <p:sldId id="329" r:id="rId75"/>
    <p:sldId id="330" r:id="rId76"/>
    <p:sldId id="331" r:id="rId77"/>
    <p:sldId id="332" r:id="rId78"/>
    <p:sldId id="333" r:id="rId79"/>
    <p:sldId id="334" r:id="rId80"/>
    <p:sldId id="335" r:id="rId81"/>
    <p:sldId id="336" r:id="rId82"/>
    <p:sldId id="337" r:id="rId83"/>
    <p:sldId id="338" r:id="rId84"/>
    <p:sldId id="339" r:id="rId85"/>
    <p:sldId id="340" r:id="rId86"/>
    <p:sldId id="341" r:id="rId87"/>
    <p:sldId id="342" r:id="rId88"/>
    <p:sldId id="343" r:id="rId89"/>
    <p:sldId id="344" r:id="rId90"/>
    <p:sldId id="345" r:id="rId91"/>
    <p:sldId id="346" r:id="rId92"/>
    <p:sldId id="347" r:id="rId93"/>
    <p:sldId id="348" r:id="rId94"/>
    <p:sldId id="349" r:id="rId95"/>
    <p:sldId id="350" r:id="rId96"/>
    <p:sldId id="351" r:id="rId97"/>
    <p:sldId id="352" r:id="rId98"/>
    <p:sldId id="353" r:id="rId99"/>
    <p:sldId id="354" r:id="rId100"/>
    <p:sldId id="355" r:id="rId101"/>
    <p:sldId id="356" r:id="rId102"/>
    <p:sldId id="357" r:id="rId103"/>
    <p:sldId id="358" r:id="rId104"/>
    <p:sldId id="359" r:id="rId105"/>
    <p:sldId id="360" r:id="rId106"/>
    <p:sldId id="361" r:id="rId107"/>
    <p:sldId id="362" r:id="rId108"/>
    <p:sldId id="363" r:id="rId109"/>
    <p:sldId id="364" r:id="rId110"/>
    <p:sldId id="365" r:id="rId111"/>
    <p:sldId id="366" r:id="rId112"/>
    <p:sldId id="367" r:id="rId1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tableStyles" Target="tableStyles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102" Type="http://schemas.openxmlformats.org/officeDocument/2006/relationships/slide" Target="slides/slide101.xml"/><Relationship Id="rId110" Type="http://schemas.openxmlformats.org/officeDocument/2006/relationships/slide" Target="slides/slide109.xml"/><Relationship Id="rId115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13" Type="http://schemas.openxmlformats.org/officeDocument/2006/relationships/slide" Target="slides/slide112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1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11" Type="http://schemas.openxmlformats.org/officeDocument/2006/relationships/slide" Target="slides/slide11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14" Type="http://schemas.openxmlformats.org/officeDocument/2006/relationships/presProps" Target="pres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5F2C3-CC3F-4FA7-A760-FCB75A4B3887}" type="datetimeFigureOut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86E4A-66D4-4F5F-AB39-1CE0241DAC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5F2C3-CC3F-4FA7-A760-FCB75A4B3887}" type="datetimeFigureOut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86E4A-66D4-4F5F-AB39-1CE0241DAC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5F2C3-CC3F-4FA7-A760-FCB75A4B3887}" type="datetimeFigureOut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86E4A-66D4-4F5F-AB39-1CE0241DAC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5F2C3-CC3F-4FA7-A760-FCB75A4B3887}" type="datetimeFigureOut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86E4A-66D4-4F5F-AB39-1CE0241DAC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5F2C3-CC3F-4FA7-A760-FCB75A4B3887}" type="datetimeFigureOut">
              <a:rPr lang="cs-CZ" smtClean="0"/>
              <a:pPr/>
              <a:t>15.7.2015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86E4A-66D4-4F5F-AB39-1CE0241DAC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5F2C3-CC3F-4FA7-A760-FCB75A4B3887}" type="datetimeFigureOut">
              <a:rPr lang="cs-CZ" smtClean="0"/>
              <a:pPr/>
              <a:t>15.7.2015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86E4A-66D4-4F5F-AB39-1CE0241DAC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5F2C3-CC3F-4FA7-A760-FCB75A4B3887}" type="datetimeFigureOut">
              <a:rPr lang="cs-CZ" smtClean="0"/>
              <a:pPr/>
              <a:t>15.7.2015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86E4A-66D4-4F5F-AB39-1CE0241DAC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5F2C3-CC3F-4FA7-A760-FCB75A4B3887}" type="datetimeFigureOut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86E4A-66D4-4F5F-AB39-1CE0241DAC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5F2C3-CC3F-4FA7-A760-FCB75A4B3887}" type="datetimeFigureOut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86E4A-66D4-4F5F-AB39-1CE0241DAC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5F2C3-CC3F-4FA7-A760-FCB75A4B3887}" type="datetimeFigureOut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86E4A-66D4-4F5F-AB39-1CE0241DAC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5F2C3-CC3F-4FA7-A760-FCB75A4B3887}" type="datetimeFigureOut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86E4A-66D4-4F5F-AB39-1CE0241DAC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595F2C3-CC3F-4FA7-A760-FCB75A4B3887}" type="datetimeFigureOut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2C86E4A-66D4-4F5F-AB39-1CE0241DAC0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1243936"/>
            <a:ext cx="8712968" cy="4777351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1200" dirty="0"/>
              <a:t>Název projektu: 		</a:t>
            </a:r>
            <a:r>
              <a:rPr lang="cs-CZ" sz="1200" dirty="0" smtClean="0"/>
              <a:t>Modernizace </a:t>
            </a:r>
            <a:r>
              <a:rPr lang="cs-CZ" sz="1200" dirty="0"/>
              <a:t>vzdělávání</a:t>
            </a:r>
          </a:p>
          <a:p>
            <a:pPr marL="45720" indent="0">
              <a:buNone/>
            </a:pPr>
            <a:r>
              <a:rPr lang="cs-CZ" sz="1200" dirty="0"/>
              <a:t>Pořadové číslo projektu:	</a:t>
            </a:r>
            <a:r>
              <a:rPr lang="cs-CZ" sz="1200" dirty="0" smtClean="0"/>
              <a:t>	CZ.1.07/1.4.00/21.3811</a:t>
            </a:r>
            <a:endParaRPr lang="cs-CZ" sz="1200" dirty="0"/>
          </a:p>
          <a:p>
            <a:pPr marL="45720" indent="0">
              <a:buNone/>
            </a:pPr>
            <a:r>
              <a:rPr lang="cs-CZ" sz="1200" dirty="0"/>
              <a:t>Název klíčové aktivity:	</a:t>
            </a:r>
            <a:r>
              <a:rPr lang="cs-CZ" sz="1200" dirty="0" smtClean="0"/>
              <a:t>	NOVACE </a:t>
            </a:r>
            <a:r>
              <a:rPr lang="cs-CZ" sz="1200" dirty="0"/>
              <a:t>A ZKVALITNĚNÍ VÝUKY V OBLASTI PŘÍRODNÍCH VĚD</a:t>
            </a:r>
          </a:p>
          <a:p>
            <a:pPr marL="45720" indent="0">
              <a:buNone/>
            </a:pPr>
            <a:r>
              <a:rPr lang="cs-CZ" sz="1200" dirty="0"/>
              <a:t>Číslo klíčové aktivity:		 </a:t>
            </a:r>
            <a:r>
              <a:rPr lang="cs-CZ" sz="1200" dirty="0" smtClean="0"/>
              <a:t>V/2</a:t>
            </a:r>
            <a:endParaRPr lang="cs-CZ" sz="1200" dirty="0"/>
          </a:p>
          <a:p>
            <a:pPr marL="45720" indent="0">
              <a:buNone/>
            </a:pPr>
            <a:r>
              <a:rPr lang="cs-CZ" sz="1200" dirty="0"/>
              <a:t>Název DUM: 		</a:t>
            </a:r>
            <a:r>
              <a:rPr lang="cs-CZ" sz="1200" dirty="0" smtClean="0"/>
              <a:t>	MINERÁLY</a:t>
            </a:r>
            <a:endParaRPr lang="cs-CZ" sz="1200" dirty="0"/>
          </a:p>
          <a:p>
            <a:pPr marL="45720" indent="0">
              <a:buNone/>
            </a:pPr>
            <a:r>
              <a:rPr lang="cs-CZ" sz="1200" dirty="0"/>
              <a:t>Číslo DUM:			</a:t>
            </a:r>
            <a:r>
              <a:rPr lang="cs-CZ" sz="1200" dirty="0" smtClean="0"/>
              <a:t>V/2/PC/2/1/28</a:t>
            </a:r>
            <a:endParaRPr lang="cs-CZ" sz="1200" dirty="0"/>
          </a:p>
          <a:p>
            <a:pPr marL="45720" indent="0">
              <a:buNone/>
            </a:pPr>
            <a:r>
              <a:rPr lang="cs-CZ" sz="1200" dirty="0"/>
              <a:t>Vzdělávací předmět:		</a:t>
            </a:r>
            <a:r>
              <a:rPr lang="cs-CZ" sz="1200" dirty="0" smtClean="0"/>
              <a:t>PŘÍRODOPIS</a:t>
            </a:r>
            <a:endParaRPr lang="cs-CZ" sz="1200" dirty="0"/>
          </a:p>
          <a:p>
            <a:pPr marL="45720" indent="0">
              <a:buNone/>
            </a:pPr>
            <a:r>
              <a:rPr lang="cs-CZ" sz="1200" dirty="0" smtClean="0"/>
              <a:t>Tematická </a:t>
            </a:r>
            <a:r>
              <a:rPr lang="cs-CZ" sz="1200" dirty="0"/>
              <a:t>oblast:		</a:t>
            </a:r>
            <a:r>
              <a:rPr lang="cs-CZ" sz="1200" dirty="0" smtClean="0"/>
              <a:t>MINERALOGIE</a:t>
            </a:r>
            <a:endParaRPr lang="cs-CZ" sz="1200" dirty="0"/>
          </a:p>
          <a:p>
            <a:pPr marL="45720" indent="0">
              <a:buNone/>
            </a:pPr>
            <a:r>
              <a:rPr lang="cs-CZ" sz="1200" dirty="0"/>
              <a:t>Jméno autora:		</a:t>
            </a:r>
            <a:r>
              <a:rPr lang="cs-CZ" sz="1200" dirty="0" smtClean="0"/>
              <a:t>Mgr</a:t>
            </a:r>
            <a:r>
              <a:rPr lang="cs-CZ" sz="1200" dirty="0"/>
              <a:t>. Ilona Korandová</a:t>
            </a:r>
          </a:p>
          <a:p>
            <a:pPr marL="45720" indent="0">
              <a:buNone/>
            </a:pPr>
            <a:r>
              <a:rPr lang="cs-CZ" sz="1200" dirty="0" smtClean="0"/>
              <a:t>Anotace:			Žák </a:t>
            </a:r>
            <a:r>
              <a:rPr lang="cs-CZ" sz="1200" dirty="0"/>
              <a:t>si zopakuje, upevní a prakticky procvičí některé pojmy z </a:t>
            </a:r>
            <a:r>
              <a:rPr lang="cs-CZ" sz="1200" dirty="0" smtClean="0"/>
              <a:t>geologie.</a:t>
            </a:r>
            <a:endParaRPr lang="cs-CZ" sz="1200" dirty="0"/>
          </a:p>
          <a:p>
            <a:pPr marL="45720" indent="0">
              <a:buNone/>
            </a:pPr>
            <a:r>
              <a:rPr lang="cs-CZ" sz="1200" dirty="0"/>
              <a:t>Klíčová slova:	</a:t>
            </a:r>
            <a:r>
              <a:rPr lang="cs-CZ" sz="1200" dirty="0" smtClean="0"/>
              <a:t>	</a:t>
            </a:r>
            <a:r>
              <a:rPr lang="cs-CZ" sz="1200" dirty="0" err="1"/>
              <a:t>O</a:t>
            </a:r>
            <a:r>
              <a:rPr lang="cs-CZ" sz="1200" dirty="0" err="1" smtClean="0"/>
              <a:t>rganolit</a:t>
            </a:r>
            <a:r>
              <a:rPr lang="cs-CZ" sz="1200" dirty="0"/>
              <a:t>, pryskyřice, pyrop, názvy krystalických soustav, </a:t>
            </a:r>
            <a:r>
              <a:rPr lang="cs-CZ" sz="1200" dirty="0" smtClean="0"/>
              <a:t>agregát.</a:t>
            </a:r>
            <a:endParaRPr lang="cs-CZ" sz="1200" dirty="0"/>
          </a:p>
          <a:p>
            <a:pPr marL="45720" indent="0">
              <a:buNone/>
            </a:pPr>
            <a:r>
              <a:rPr lang="cs-CZ" sz="1200" dirty="0"/>
              <a:t>Metodické pokyny:	</a:t>
            </a:r>
            <a:r>
              <a:rPr lang="cs-CZ" sz="1200" dirty="0" smtClean="0"/>
              <a:t>	Postupným </a:t>
            </a:r>
            <a:r>
              <a:rPr lang="cs-CZ" sz="1200" dirty="0"/>
              <a:t>odkrýváním jednotlivých charakteristik daného nerostu, </a:t>
            </a:r>
            <a:r>
              <a:rPr lang="cs-CZ" sz="1200" dirty="0" smtClean="0"/>
              <a:t>				poznat </a:t>
            </a:r>
            <a:r>
              <a:rPr lang="cs-CZ" sz="1200" dirty="0"/>
              <a:t>a zapsat název nerostu. Na základě odkrytých charakteristik </a:t>
            </a:r>
            <a:r>
              <a:rPr lang="cs-CZ" sz="1200" dirty="0" smtClean="0"/>
              <a:t>				přiřadit </a:t>
            </a:r>
            <a:r>
              <a:rPr lang="cs-CZ" sz="1200" dirty="0"/>
              <a:t>body. Žák s nejvyšším dosaženým počtem bodů vyhrává.</a:t>
            </a:r>
          </a:p>
          <a:p>
            <a:pPr marL="45720" indent="0">
              <a:buNone/>
            </a:pPr>
            <a:r>
              <a:rPr lang="cs-CZ" sz="1200" dirty="0"/>
              <a:t>Druh učebního materiálu:	</a:t>
            </a:r>
            <a:r>
              <a:rPr lang="cs-CZ" sz="1200" dirty="0" smtClean="0"/>
              <a:t>	Prezentace - soutěž</a:t>
            </a:r>
            <a:r>
              <a:rPr lang="cs-CZ" sz="1200" dirty="0"/>
              <a:t>, </a:t>
            </a:r>
            <a:r>
              <a:rPr lang="cs-CZ" sz="1200" dirty="0" smtClean="0"/>
              <a:t>opakování.</a:t>
            </a:r>
            <a:endParaRPr lang="cs-CZ" sz="1200" dirty="0"/>
          </a:p>
          <a:p>
            <a:pPr marL="45720" indent="0">
              <a:buNone/>
            </a:pPr>
            <a:r>
              <a:rPr lang="cs-CZ" sz="1200" dirty="0"/>
              <a:t>Druh interaktivity:		</a:t>
            </a:r>
            <a:r>
              <a:rPr lang="cs-CZ" sz="1200" dirty="0" smtClean="0"/>
              <a:t>Kombinovaná</a:t>
            </a:r>
            <a:endParaRPr lang="cs-CZ" sz="1200" dirty="0"/>
          </a:p>
          <a:p>
            <a:pPr marL="45720" indent="0">
              <a:buNone/>
            </a:pPr>
            <a:r>
              <a:rPr lang="cs-CZ" sz="1200" dirty="0"/>
              <a:t>Cílová skupina:		</a:t>
            </a:r>
            <a:r>
              <a:rPr lang="cs-CZ" sz="1200" dirty="0" smtClean="0"/>
              <a:t>Žáci </a:t>
            </a:r>
            <a:r>
              <a:rPr lang="cs-CZ" sz="1200" dirty="0"/>
              <a:t>9. ročníku</a:t>
            </a:r>
          </a:p>
          <a:p>
            <a:pPr marL="45720" indent="0">
              <a:buNone/>
            </a:pPr>
            <a:r>
              <a:rPr lang="cs-CZ" sz="1200" dirty="0"/>
              <a:t>Datum vzniku šablony:	</a:t>
            </a:r>
            <a:r>
              <a:rPr lang="cs-CZ" sz="1200" dirty="0" smtClean="0"/>
              <a:t>	5</a:t>
            </a:r>
            <a:r>
              <a:rPr lang="cs-CZ" sz="1200" dirty="0"/>
              <a:t>. 6. 2014</a:t>
            </a:r>
          </a:p>
        </p:txBody>
      </p:sp>
      <p:pic>
        <p:nvPicPr>
          <p:cNvPr id="4" name="Obrázek 3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1789876" y="164437"/>
            <a:ext cx="5734452" cy="10795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433344" y="5877272"/>
            <a:ext cx="820891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cs-CZ" sz="1200" dirty="0">
                <a:solidFill>
                  <a:prstClr val="black"/>
                </a:solidFill>
                <a:latin typeface="Calibri"/>
                <a:ea typeface="Times New Roman"/>
                <a:cs typeface="Arial"/>
              </a:rPr>
              <a:t>Autorem materiálu a všech jeho částí, není-li uvedeno jinak, je Mgr. Ilona Korandová. </a:t>
            </a:r>
            <a:endParaRPr lang="cs-CZ" sz="1200" dirty="0">
              <a:solidFill>
                <a:prstClr val="black"/>
              </a:solidFill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84620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r"/>
            <a:r>
              <a:rPr lang="cs-CZ" sz="4000" dirty="0" smtClean="0">
                <a:latin typeface="Comic Sans MS" panose="030F0702030302020204" pitchFamily="66" charset="0"/>
              </a:rPr>
              <a:t>soutěž</a:t>
            </a:r>
            <a:endParaRPr lang="cs-CZ" sz="4000" dirty="0">
              <a:latin typeface="Comic Sans MS" panose="030F0702030302020204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ctr">
              <a:buNone/>
            </a:pPr>
            <a:r>
              <a:rPr lang="cs-CZ" sz="8000" dirty="0" smtClean="0">
                <a:latin typeface="Comic Sans MS" panose="030F0702030302020204" pitchFamily="66" charset="0"/>
              </a:rPr>
              <a:t>Minerály</a:t>
            </a:r>
            <a:endParaRPr lang="cs-CZ" sz="8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6460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>
                <a:latin typeface="Comic Sans MS" panose="030F0702030302020204" pitchFamily="66" charset="0"/>
              </a:rPr>
              <a:t>Jedná se o </a:t>
            </a:r>
            <a:r>
              <a:rPr lang="cs-CZ" sz="4000" dirty="0" err="1">
                <a:latin typeface="Comic Sans MS" panose="030F0702030302020204" pitchFamily="66" charset="0"/>
              </a:rPr>
              <a:t>organolit</a:t>
            </a:r>
            <a:r>
              <a:rPr lang="cs-CZ" sz="4000" dirty="0">
                <a:latin typeface="Comic Sans MS" panose="030F0702030302020204" pitchFamily="66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xmlns="" val="711427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5 bodů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4226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5" y="3789041"/>
            <a:ext cx="5637010" cy="2145624"/>
          </a:xfrm>
        </p:spPr>
        <p:txBody>
          <a:bodyPr>
            <a:noAutofit/>
          </a:bodyPr>
          <a:lstStyle/>
          <a:p>
            <a:r>
              <a:rPr lang="cs-CZ" sz="4000" dirty="0">
                <a:latin typeface="Comic Sans MS" panose="030F0702030302020204" pitchFamily="66" charset="0"/>
              </a:rPr>
              <a:t>Vytváří valouny či zrnka žluté až medové barvy. </a:t>
            </a:r>
          </a:p>
        </p:txBody>
      </p:sp>
    </p:spTree>
    <p:extLst>
      <p:ext uri="{BB962C8B-B14F-4D97-AF65-F5344CB8AC3E}">
        <p14:creationId xmlns:p14="http://schemas.microsoft.com/office/powerpoint/2010/main" xmlns="" val="2565670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4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02906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5" y="3645025"/>
            <a:ext cx="5637010" cy="2289640"/>
          </a:xfrm>
        </p:spPr>
        <p:txBody>
          <a:bodyPr>
            <a:normAutofit/>
          </a:bodyPr>
          <a:lstStyle/>
          <a:p>
            <a:r>
              <a:rPr lang="cs-CZ" sz="4000" dirty="0">
                <a:latin typeface="Comic Sans MS" panose="030F0702030302020204" pitchFamily="66" charset="0"/>
              </a:rPr>
              <a:t>Vznikl z pryskyřice třetihorních jehličnatých stromů.</a:t>
            </a:r>
            <a:r>
              <a:rPr lang="cs-CZ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xmlns="" val="3052568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3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02906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780928"/>
            <a:ext cx="6480720" cy="3225745"/>
          </a:xfrm>
        </p:spPr>
        <p:txBody>
          <a:bodyPr>
            <a:noAutofit/>
          </a:bodyPr>
          <a:lstStyle/>
          <a:p>
            <a:r>
              <a:rPr lang="cs-CZ" sz="4000" dirty="0">
                <a:latin typeface="Comic Sans MS" panose="030F0702030302020204" pitchFamily="66" charset="0"/>
              </a:rPr>
              <a:t>Vyskytuje se na pobřeží Baltského moře, na Ukrajině, v Rusku, v Barmě, v Dominikánské republice a ve Švédsku.</a:t>
            </a:r>
          </a:p>
        </p:txBody>
      </p:sp>
    </p:spTree>
    <p:extLst>
      <p:ext uri="{BB962C8B-B14F-4D97-AF65-F5344CB8AC3E}">
        <p14:creationId xmlns:p14="http://schemas.microsoft.com/office/powerpoint/2010/main" xmlns="" val="3052568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/>
              <a:t>2</a:t>
            </a:r>
            <a:r>
              <a:rPr lang="cs-CZ" dirty="0" smtClean="0"/>
              <a:t>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02906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>
                <a:latin typeface="Comic Sans MS" panose="030F0702030302020204" pitchFamily="66" charset="0"/>
              </a:rPr>
              <a:t>Použití – šperkařství.</a:t>
            </a:r>
          </a:p>
        </p:txBody>
      </p:sp>
    </p:spTree>
    <p:extLst>
      <p:ext uri="{BB962C8B-B14F-4D97-AF65-F5344CB8AC3E}">
        <p14:creationId xmlns:p14="http://schemas.microsoft.com/office/powerpoint/2010/main" xmlns="" val="3052568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1 bod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62693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Autofit/>
          </a:bodyPr>
          <a:lstStyle/>
          <a:p>
            <a:pPr marL="182880" indent="0" algn="ctr">
              <a:buNone/>
            </a:pPr>
            <a:r>
              <a:rPr lang="cs-CZ" sz="6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JANTAR</a:t>
            </a:r>
            <a:r>
              <a:rPr lang="cs-CZ" sz="6000" b="1" dirty="0"/>
              <a:t/>
            </a:r>
            <a:br>
              <a:rPr lang="cs-CZ" sz="6000" b="1" dirty="0"/>
            </a:b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xmlns="" val="4175860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4" y="2996953"/>
            <a:ext cx="6482581" cy="2937712"/>
          </a:xfrm>
        </p:spPr>
        <p:txBody>
          <a:bodyPr>
            <a:noAutofit/>
          </a:bodyPr>
          <a:lstStyle/>
          <a:p>
            <a:r>
              <a:rPr lang="cs-CZ" sz="4000" dirty="0">
                <a:latin typeface="Comic Sans MS" panose="030F0702030302020204" pitchFamily="66" charset="0"/>
              </a:rPr>
              <a:t>Patří mezi křemičitany, podle přítomnosti určitého kovu se liší barva nerostu.</a:t>
            </a:r>
          </a:p>
        </p:txBody>
      </p:sp>
    </p:spTree>
    <p:extLst>
      <p:ext uri="{BB962C8B-B14F-4D97-AF65-F5344CB8AC3E}">
        <p14:creationId xmlns:p14="http://schemas.microsoft.com/office/powerpoint/2010/main" xmlns="" val="2569246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5 bodů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72438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5" y="4365105"/>
            <a:ext cx="5637010" cy="1569560"/>
          </a:xfrm>
        </p:spPr>
        <p:txBody>
          <a:bodyPr>
            <a:normAutofit/>
          </a:bodyPr>
          <a:lstStyle/>
          <a:p>
            <a:r>
              <a:rPr lang="cs-CZ" sz="4000" dirty="0">
                <a:latin typeface="Comic Sans MS" panose="030F0702030302020204" pitchFamily="66" charset="0"/>
              </a:rPr>
              <a:t>Krystaluje v krychlové soustavě.</a:t>
            </a:r>
          </a:p>
        </p:txBody>
      </p:sp>
    </p:spTree>
    <p:extLst>
      <p:ext uri="{BB962C8B-B14F-4D97-AF65-F5344CB8AC3E}">
        <p14:creationId xmlns:p14="http://schemas.microsoft.com/office/powerpoint/2010/main" xmlns="" val="1598169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4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4043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4" y="2852935"/>
            <a:ext cx="6194549" cy="3081729"/>
          </a:xfrm>
        </p:spPr>
        <p:txBody>
          <a:bodyPr>
            <a:noAutofit/>
          </a:bodyPr>
          <a:lstStyle/>
          <a:p>
            <a:r>
              <a:rPr lang="cs-CZ" sz="4000" dirty="0">
                <a:latin typeface="Comic Sans MS" panose="030F0702030302020204" pitchFamily="66" charset="0"/>
              </a:rPr>
              <a:t>Jeho barevné odrůdy jsou např. pyrop – tmavě červený, almandin – fialově červený.</a:t>
            </a:r>
          </a:p>
        </p:txBody>
      </p:sp>
    </p:spTree>
    <p:extLst>
      <p:ext uri="{BB962C8B-B14F-4D97-AF65-F5344CB8AC3E}">
        <p14:creationId xmlns:p14="http://schemas.microsoft.com/office/powerpoint/2010/main" xmlns="" val="4004978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3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6558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5" y="3789039"/>
            <a:ext cx="5637010" cy="2145625"/>
          </a:xfrm>
        </p:spPr>
        <p:txBody>
          <a:bodyPr>
            <a:noAutofit/>
          </a:bodyPr>
          <a:lstStyle/>
          <a:p>
            <a:r>
              <a:rPr lang="cs-CZ" sz="4000" dirty="0">
                <a:latin typeface="Comic Sans MS" panose="030F0702030302020204" pitchFamily="66" charset="0"/>
              </a:rPr>
              <a:t>Vyskytuje se na Jičínsku, v Podkrkonoší a v Českém středohoří.	</a:t>
            </a:r>
          </a:p>
        </p:txBody>
      </p:sp>
    </p:spTree>
    <p:extLst>
      <p:ext uri="{BB962C8B-B14F-4D97-AF65-F5344CB8AC3E}">
        <p14:creationId xmlns:p14="http://schemas.microsoft.com/office/powerpoint/2010/main" xmlns="" val="2584048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/>
              <a:t>2</a:t>
            </a:r>
            <a:r>
              <a:rPr lang="cs-CZ" dirty="0" smtClean="0"/>
              <a:t>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1813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5" y="4365105"/>
            <a:ext cx="5637010" cy="1569560"/>
          </a:xfrm>
        </p:spPr>
        <p:txBody>
          <a:bodyPr>
            <a:noAutofit/>
          </a:bodyPr>
          <a:lstStyle/>
          <a:p>
            <a:r>
              <a:rPr lang="cs-CZ" sz="4000" dirty="0">
                <a:latin typeface="Comic Sans MS" panose="030F0702030302020204" pitchFamily="66" charset="0"/>
              </a:rPr>
              <a:t>Používá se ve šperkařství.</a:t>
            </a:r>
          </a:p>
        </p:txBody>
      </p:sp>
    </p:spTree>
    <p:extLst>
      <p:ext uri="{BB962C8B-B14F-4D97-AF65-F5344CB8AC3E}">
        <p14:creationId xmlns:p14="http://schemas.microsoft.com/office/powerpoint/2010/main" xmlns="" val="3027620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1 bod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56651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Autofit/>
          </a:bodyPr>
          <a:lstStyle/>
          <a:p>
            <a:pPr marL="182880" indent="0" algn="ctr">
              <a:buNone/>
            </a:pPr>
            <a:r>
              <a:rPr lang="cs-CZ" sz="6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/>
            </a:r>
            <a:br>
              <a:rPr lang="cs-CZ" sz="6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cs-CZ" sz="6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GRANÁT</a:t>
            </a:r>
            <a:r>
              <a:rPr lang="cs-CZ" sz="6000" dirty="0">
                <a:solidFill>
                  <a:srgbClr val="FF0000"/>
                </a:solidFill>
                <a:latin typeface="Comic Sans MS" panose="030F0702030302020204" pitchFamily="66" charset="0"/>
              </a:rPr>
              <a:t/>
            </a:r>
            <a:br>
              <a:rPr lang="cs-CZ" sz="6000" dirty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xmlns="" val="3044276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4" y="5052545"/>
            <a:ext cx="6050533" cy="882119"/>
          </a:xfrm>
        </p:spPr>
        <p:txBody>
          <a:bodyPr>
            <a:no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Patří mezi křemičitany.</a:t>
            </a:r>
          </a:p>
        </p:txBody>
      </p:sp>
    </p:spTree>
    <p:extLst>
      <p:ext uri="{BB962C8B-B14F-4D97-AF65-F5344CB8AC3E}">
        <p14:creationId xmlns:p14="http://schemas.microsoft.com/office/powerpoint/2010/main" xmlns="" val="1820909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5 bodů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62167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5" y="4077073"/>
            <a:ext cx="5637010" cy="1857592"/>
          </a:xfrm>
        </p:spPr>
        <p:txBody>
          <a:bodyPr>
            <a:no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Vyskytuje se ve dvou barevných odstínech, je žáruvzdorný.</a:t>
            </a:r>
          </a:p>
        </p:txBody>
      </p:sp>
    </p:spTree>
    <p:extLst>
      <p:ext uri="{BB962C8B-B14F-4D97-AF65-F5344CB8AC3E}">
        <p14:creationId xmlns:p14="http://schemas.microsoft.com/office/powerpoint/2010/main" xmlns="" val="4107833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4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34546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4" y="4221089"/>
            <a:ext cx="5906517" cy="1713576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cs-CZ" sz="5700" dirty="0">
                <a:latin typeface="Comic Sans MS" panose="030F0702030302020204" pitchFamily="66" charset="0"/>
              </a:rPr>
              <a:t>Snadno se štípe v tenkých destičkách, je pružný.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81896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3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33867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4" y="2996953"/>
            <a:ext cx="6194549" cy="2937712"/>
          </a:xfrm>
        </p:spPr>
        <p:txBody>
          <a:bodyPr>
            <a:no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Vyskytuje se u Velkého Meziříčí, na Sibiři, v Indii, v USA, ve Švédsku, v Brazílii a Kanadě.</a:t>
            </a:r>
          </a:p>
        </p:txBody>
      </p:sp>
    </p:spTree>
    <p:extLst>
      <p:ext uri="{BB962C8B-B14F-4D97-AF65-F5344CB8AC3E}">
        <p14:creationId xmlns:p14="http://schemas.microsoft.com/office/powerpoint/2010/main" xmlns="" val="1397406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/>
              <a:t>2</a:t>
            </a:r>
            <a:r>
              <a:rPr lang="cs-CZ" dirty="0" smtClean="0"/>
              <a:t>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9175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4" y="3284984"/>
            <a:ext cx="6410573" cy="2649681"/>
          </a:xfrm>
        </p:spPr>
        <p:txBody>
          <a:bodyPr>
            <a:no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Používá se jako žáruvzdorný materiál (vysoká pec), izolační materiál, ochranné brýle.</a:t>
            </a:r>
          </a:p>
        </p:txBody>
      </p:sp>
    </p:spTree>
    <p:extLst>
      <p:ext uri="{BB962C8B-B14F-4D97-AF65-F5344CB8AC3E}">
        <p14:creationId xmlns:p14="http://schemas.microsoft.com/office/powerpoint/2010/main" xmlns="" val="2367544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1 bod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94863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Autofit/>
          </a:bodyPr>
          <a:lstStyle/>
          <a:p>
            <a:pPr marL="182880" indent="0" algn="ctr">
              <a:buNone/>
            </a:pPr>
            <a:r>
              <a:rPr lang="cs-CZ" sz="6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/>
            </a:r>
            <a:br>
              <a:rPr lang="cs-CZ" sz="6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cs-CZ" sz="6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SLÍDY</a:t>
            </a:r>
            <a:r>
              <a:rPr lang="cs-CZ" sz="6000" b="1" dirty="0"/>
              <a:t/>
            </a:r>
            <a:br>
              <a:rPr lang="cs-CZ" sz="6000" b="1" dirty="0"/>
            </a:b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xmlns="" val="2019350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4000" dirty="0">
                <a:latin typeface="Comic Sans MS" panose="030F0702030302020204" pitchFamily="66" charset="0"/>
              </a:rPr>
              <a:t>Patří mezi uhličitany.</a:t>
            </a:r>
          </a:p>
          <a:p>
            <a:pPr lvl="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2594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5 bodů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0019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4" y="3429001"/>
            <a:ext cx="6338565" cy="2505664"/>
          </a:xfrm>
        </p:spPr>
        <p:txBody>
          <a:bodyPr>
            <a:no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Krystaluje v klencové soustavě, nebo v zrnitých, vláknitých a zemitých formách.</a:t>
            </a:r>
          </a:p>
        </p:txBody>
      </p:sp>
    </p:spTree>
    <p:extLst>
      <p:ext uri="{BB962C8B-B14F-4D97-AF65-F5344CB8AC3E}">
        <p14:creationId xmlns:p14="http://schemas.microsoft.com/office/powerpoint/2010/main" xmlns="" val="2653991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4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44005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5" y="3356993"/>
            <a:ext cx="5906518" cy="2577672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cs-CZ" sz="4300" dirty="0">
                <a:latin typeface="Comic Sans MS" panose="030F0702030302020204" pitchFamily="66" charset="0"/>
              </a:rPr>
              <a:t>Je bezbarvý, bílý, zbarvený do žluta nebo do růžova, má stejné chemické složení jako aragonit.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0883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3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6995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5" y="3645024"/>
            <a:ext cx="5637010" cy="2289640"/>
          </a:xfrm>
        </p:spPr>
        <p:txBody>
          <a:bodyPr>
            <a:no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Je křehký, dobře štěpný, vzniká z roztoků srážením.</a:t>
            </a:r>
          </a:p>
        </p:txBody>
      </p:sp>
    </p:spTree>
    <p:extLst>
      <p:ext uri="{BB962C8B-B14F-4D97-AF65-F5344CB8AC3E}">
        <p14:creationId xmlns:p14="http://schemas.microsoft.com/office/powerpoint/2010/main" xmlns="" val="233066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/>
              <a:t>2</a:t>
            </a:r>
            <a:r>
              <a:rPr lang="cs-CZ" dirty="0" smtClean="0"/>
              <a:t>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22929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356992"/>
            <a:ext cx="6624736" cy="2577672"/>
          </a:xfrm>
        </p:spPr>
        <p:txBody>
          <a:bodyPr>
            <a:normAutofit fontScale="25000" lnSpcReduction="20000"/>
          </a:bodyPr>
          <a:lstStyle/>
          <a:p>
            <a:r>
              <a:rPr lang="cs-CZ" sz="16000" dirty="0">
                <a:latin typeface="Comic Sans MS" panose="030F0702030302020204" pitchFamily="66" charset="0"/>
              </a:rPr>
              <a:t>Vyskytuje se v rudných žílách – Příbram, Český a Moravský kras, používá se ve stavebnictví.</a:t>
            </a:r>
          </a:p>
          <a:p>
            <a:pPr lvl="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88631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1 bod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6228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Autofit/>
          </a:bodyPr>
          <a:lstStyle/>
          <a:p>
            <a:pPr marL="182880" indent="0" algn="ctr">
              <a:buNone/>
            </a:pPr>
            <a:r>
              <a:rPr lang="cs-CZ" sz="6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/>
            </a:r>
            <a:br>
              <a:rPr lang="cs-CZ" sz="6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cs-CZ" sz="6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KALCIT</a:t>
            </a:r>
            <a:r>
              <a:rPr lang="cs-CZ" sz="6000" b="1" dirty="0"/>
              <a:t/>
            </a:r>
            <a:br>
              <a:rPr lang="cs-CZ" sz="6000" b="1" dirty="0"/>
            </a:b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xmlns="" val="252356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5" y="4653137"/>
            <a:ext cx="5637010" cy="1281528"/>
          </a:xfrm>
        </p:spPr>
        <p:txBody>
          <a:bodyPr>
            <a:no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Krystaluje v soustavě čtverečné.</a:t>
            </a:r>
          </a:p>
        </p:txBody>
      </p:sp>
    </p:spTree>
    <p:extLst>
      <p:ext uri="{BB962C8B-B14F-4D97-AF65-F5344CB8AC3E}">
        <p14:creationId xmlns:p14="http://schemas.microsoft.com/office/powerpoint/2010/main" xmlns="" val="2002594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5 bodů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0019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5" y="3933057"/>
            <a:ext cx="5637010" cy="2001608"/>
          </a:xfrm>
        </p:spPr>
        <p:txBody>
          <a:bodyPr>
            <a:normAutofit/>
          </a:bodyPr>
          <a:lstStyle/>
          <a:p>
            <a:r>
              <a:rPr lang="cs-CZ" sz="4000" dirty="0">
                <a:latin typeface="Comic Sans MS" panose="030F0702030302020204" pitchFamily="66" charset="0"/>
              </a:rPr>
              <a:t>Je černohnědý až černý, má polokovový lesk.</a:t>
            </a:r>
          </a:p>
          <a:p>
            <a:pPr lvl="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53991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4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44005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5" y="3789040"/>
            <a:ext cx="5637010" cy="2145625"/>
          </a:xfrm>
        </p:spPr>
        <p:txBody>
          <a:bodyPr>
            <a:norm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Je to nejdůležitější ruda </a:t>
            </a:r>
            <a:r>
              <a:rPr lang="cs-CZ" sz="4000" dirty="0" err="1">
                <a:latin typeface="Comic Sans MS" panose="030F0702030302020204" pitchFamily="66" charset="0"/>
              </a:rPr>
              <a:t>Sn</a:t>
            </a:r>
            <a:r>
              <a:rPr lang="cs-CZ" sz="4000" dirty="0">
                <a:latin typeface="Comic Sans MS" panose="030F0702030302020204" pitchFamily="66" charset="0"/>
              </a:rPr>
              <a:t> </a:t>
            </a:r>
            <a:r>
              <a:rPr lang="cs-CZ" sz="4000" dirty="0" smtClean="0">
                <a:latin typeface="Comic Sans MS" panose="030F0702030302020204" pitchFamily="66" charset="0"/>
              </a:rPr>
              <a:t>  (</a:t>
            </a:r>
            <a:r>
              <a:rPr lang="cs-CZ" sz="4000" dirty="0">
                <a:latin typeface="Comic Sans MS" panose="030F0702030302020204" pitchFamily="66" charset="0"/>
              </a:rPr>
              <a:t>obsahuje až 78% </a:t>
            </a:r>
            <a:r>
              <a:rPr lang="cs-CZ" sz="4000" dirty="0" err="1">
                <a:latin typeface="Comic Sans MS" panose="030F0702030302020204" pitchFamily="66" charset="0"/>
              </a:rPr>
              <a:t>Sn</a:t>
            </a:r>
            <a:r>
              <a:rPr lang="cs-CZ" sz="4000" dirty="0">
                <a:latin typeface="Comic Sans MS" panose="030F0702030302020204" pitchFamily="66" charset="0"/>
              </a:rPr>
              <a:t>).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0883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3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6995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4" y="3140967"/>
            <a:ext cx="6338565" cy="2793697"/>
          </a:xfrm>
        </p:spPr>
        <p:txBody>
          <a:bodyPr>
            <a:no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Vyskytuje se v Krušných horách (byla po něm pojmenována obec) a ve Slavkovském lese.</a:t>
            </a:r>
          </a:p>
        </p:txBody>
      </p:sp>
    </p:spTree>
    <p:extLst>
      <p:ext uri="{BB962C8B-B14F-4D97-AF65-F5344CB8AC3E}">
        <p14:creationId xmlns:p14="http://schemas.microsoft.com/office/powerpoint/2010/main" xmlns="" val="233066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/>
              <a:t>2</a:t>
            </a:r>
            <a:r>
              <a:rPr lang="cs-CZ" dirty="0" smtClean="0"/>
              <a:t>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22929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5" y="4365105"/>
            <a:ext cx="5637010" cy="1569560"/>
          </a:xfrm>
        </p:spPr>
        <p:txBody>
          <a:bodyPr>
            <a:no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Používá se k výrobě slitin.</a:t>
            </a:r>
          </a:p>
        </p:txBody>
      </p:sp>
    </p:spTree>
    <p:extLst>
      <p:ext uri="{BB962C8B-B14F-4D97-AF65-F5344CB8AC3E}">
        <p14:creationId xmlns:p14="http://schemas.microsoft.com/office/powerpoint/2010/main" xmlns="" val="2788631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1 bod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6228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Autofit/>
          </a:bodyPr>
          <a:lstStyle/>
          <a:p>
            <a:pPr marL="182880" indent="0" algn="ctr">
              <a:buNone/>
            </a:pPr>
            <a:r>
              <a:rPr lang="cs-CZ" sz="6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/>
            </a:r>
            <a:br>
              <a:rPr lang="cs-CZ" sz="6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cs-CZ" sz="6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CÍNOVEC</a:t>
            </a:r>
            <a:r>
              <a:rPr lang="cs-CZ" sz="6000" b="1" dirty="0"/>
              <a:t/>
            </a:r>
            <a:br>
              <a:rPr lang="cs-CZ" sz="6000" b="1" dirty="0"/>
            </a:b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xmlns="" val="252356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5" y="4509121"/>
            <a:ext cx="5637010" cy="1425544"/>
          </a:xfrm>
        </p:spPr>
        <p:txBody>
          <a:bodyPr>
            <a:no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Krystaluje v soustavě krychlové.</a:t>
            </a:r>
          </a:p>
        </p:txBody>
      </p:sp>
    </p:spTree>
    <p:extLst>
      <p:ext uri="{BB962C8B-B14F-4D97-AF65-F5344CB8AC3E}">
        <p14:creationId xmlns:p14="http://schemas.microsoft.com/office/powerpoint/2010/main" xmlns="" val="2002594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5 bodů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0019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5" y="4077073"/>
            <a:ext cx="5637010" cy="1857592"/>
          </a:xfrm>
        </p:spPr>
        <p:txBody>
          <a:bodyPr>
            <a:no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Má černošedou barvu, kovový lesk a černý vryp.</a:t>
            </a:r>
          </a:p>
        </p:txBody>
      </p:sp>
    </p:spTree>
    <p:extLst>
      <p:ext uri="{BB962C8B-B14F-4D97-AF65-F5344CB8AC3E}">
        <p14:creationId xmlns:p14="http://schemas.microsoft.com/office/powerpoint/2010/main" xmlns="" val="2653991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4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44005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4" y="4365103"/>
            <a:ext cx="6554589" cy="1569561"/>
          </a:xfrm>
        </p:spPr>
        <p:txBody>
          <a:bodyPr>
            <a:norm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Je nejbohatší železnou rudou </a:t>
            </a:r>
            <a:r>
              <a:rPr lang="cs-CZ" sz="4000" dirty="0" smtClean="0">
                <a:latin typeface="Comic Sans MS" panose="030F0702030302020204" pitchFamily="66" charset="0"/>
              </a:rPr>
              <a:t> (</a:t>
            </a:r>
            <a:r>
              <a:rPr lang="cs-CZ" sz="4000" dirty="0">
                <a:latin typeface="Comic Sans MS" panose="030F0702030302020204" pitchFamily="66" charset="0"/>
              </a:rPr>
              <a:t>až 72% železa).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0883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/>
              <a:t>3</a:t>
            </a:r>
            <a:r>
              <a:rPr lang="cs-CZ" dirty="0" smtClean="0"/>
              <a:t>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6995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4" y="2420888"/>
            <a:ext cx="6482581" cy="3513777"/>
          </a:xfrm>
        </p:spPr>
        <p:txBody>
          <a:bodyPr>
            <a:no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Vyskytuje se v Krušných horách, v Kutné Hoře, na Českomoravské vrchovině, velká naleziště jsou na Urale a ve Švédsku.</a:t>
            </a:r>
          </a:p>
        </p:txBody>
      </p:sp>
    </p:spTree>
    <p:extLst>
      <p:ext uri="{BB962C8B-B14F-4D97-AF65-F5344CB8AC3E}">
        <p14:creationId xmlns:p14="http://schemas.microsoft.com/office/powerpoint/2010/main" xmlns="" val="233066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/>
              <a:t>2</a:t>
            </a:r>
            <a:r>
              <a:rPr lang="cs-CZ" dirty="0" smtClean="0"/>
              <a:t>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22929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365104"/>
            <a:ext cx="6400800" cy="1248544"/>
          </a:xfrm>
        </p:spPr>
        <p:txBody>
          <a:bodyPr>
            <a:norm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Má magnetické vlastnosti.</a:t>
            </a:r>
          </a:p>
        </p:txBody>
      </p:sp>
    </p:spTree>
    <p:extLst>
      <p:ext uri="{BB962C8B-B14F-4D97-AF65-F5344CB8AC3E}">
        <p14:creationId xmlns:p14="http://schemas.microsoft.com/office/powerpoint/2010/main" xmlns="" val="2788631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1 bod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6228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Autofit/>
          </a:bodyPr>
          <a:lstStyle/>
          <a:p>
            <a:pPr marL="182880" indent="0" algn="ctr">
              <a:buNone/>
            </a:pPr>
            <a:r>
              <a:rPr lang="cs-CZ" sz="6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/>
            </a:r>
            <a:br>
              <a:rPr lang="cs-CZ" sz="6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cs-CZ" sz="6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MAGNETOVEC</a:t>
            </a:r>
            <a:r>
              <a:rPr lang="cs-CZ" sz="6000" b="1" dirty="0"/>
              <a:t/>
            </a:r>
            <a:br>
              <a:rPr lang="cs-CZ" sz="6000" b="1" dirty="0"/>
            </a:b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xmlns="" val="252356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5" y="4581129"/>
            <a:ext cx="5637010" cy="1353536"/>
          </a:xfrm>
        </p:spPr>
        <p:txBody>
          <a:bodyPr>
            <a:no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Je nejrozšířenějším nerostem.</a:t>
            </a:r>
          </a:p>
        </p:txBody>
      </p:sp>
    </p:spTree>
    <p:extLst>
      <p:ext uri="{BB962C8B-B14F-4D97-AF65-F5344CB8AC3E}">
        <p14:creationId xmlns:p14="http://schemas.microsoft.com/office/powerpoint/2010/main" xmlns="" val="2002594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3140968"/>
            <a:ext cx="7175351" cy="1793167"/>
          </a:xfrm>
        </p:spPr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5 bodů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0019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5" y="3501007"/>
            <a:ext cx="5637010" cy="2433657"/>
          </a:xfrm>
        </p:spPr>
        <p:txBody>
          <a:bodyPr>
            <a:normAutofit lnSpcReduction="10000"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Krystaluje v klencové a šesterečné soustavě, má různé barvy a zbarvení.</a:t>
            </a:r>
          </a:p>
        </p:txBody>
      </p:sp>
    </p:spTree>
    <p:extLst>
      <p:ext uri="{BB962C8B-B14F-4D97-AF65-F5344CB8AC3E}">
        <p14:creationId xmlns:p14="http://schemas.microsoft.com/office/powerpoint/2010/main" xmlns="" val="2653991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>
              <a:buNone/>
            </a:pPr>
            <a:r>
              <a:rPr lang="cs-CZ" dirty="0" smtClean="0"/>
              <a:t>4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44005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5" y="3861049"/>
            <a:ext cx="5637010" cy="2073616"/>
          </a:xfrm>
        </p:spPr>
        <p:txBody>
          <a:bodyPr>
            <a:norm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Má spoustu šperkařských odrůd – ametyst, citrín……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0883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3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6995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4437112"/>
            <a:ext cx="5637010" cy="1458183"/>
          </a:xfrm>
        </p:spPr>
        <p:txBody>
          <a:bodyPr>
            <a:no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Vyskytuje se všude kolem nás.</a:t>
            </a:r>
          </a:p>
        </p:txBody>
      </p:sp>
    </p:spTree>
    <p:extLst>
      <p:ext uri="{BB962C8B-B14F-4D97-AF65-F5344CB8AC3E}">
        <p14:creationId xmlns:p14="http://schemas.microsoft.com/office/powerpoint/2010/main" xmlns="" val="233066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/>
              <a:t>2</a:t>
            </a:r>
            <a:r>
              <a:rPr lang="cs-CZ" dirty="0" smtClean="0"/>
              <a:t>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22929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5" y="4581129"/>
            <a:ext cx="5637010" cy="1353536"/>
          </a:xfrm>
        </p:spPr>
        <p:txBody>
          <a:bodyPr>
            <a:no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Používá se ve sklářství a šperkařství.</a:t>
            </a:r>
          </a:p>
        </p:txBody>
      </p:sp>
    </p:spTree>
    <p:extLst>
      <p:ext uri="{BB962C8B-B14F-4D97-AF65-F5344CB8AC3E}">
        <p14:creationId xmlns:p14="http://schemas.microsoft.com/office/powerpoint/2010/main" xmlns="" val="2788631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1 bod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6228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Autofit/>
          </a:bodyPr>
          <a:lstStyle/>
          <a:p>
            <a:pPr marL="182880" indent="0" algn="ctr">
              <a:buNone/>
            </a:pPr>
            <a:r>
              <a:rPr lang="cs-CZ" sz="6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/>
            </a:r>
            <a:br>
              <a:rPr lang="cs-CZ" sz="6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cs-CZ" sz="6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KŘEMEN</a:t>
            </a:r>
            <a:r>
              <a:rPr lang="cs-CZ" sz="6000" b="1" dirty="0"/>
              <a:t/>
            </a:r>
            <a:br>
              <a:rPr lang="cs-CZ" sz="6000" b="1" dirty="0"/>
            </a:b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xmlns="" val="252356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4" y="4365103"/>
            <a:ext cx="6482582" cy="1569561"/>
          </a:xfrm>
        </p:spPr>
        <p:txBody>
          <a:bodyPr>
            <a:no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Tvoří šesterečné krystaly soudečkovitého tvaru.</a:t>
            </a:r>
          </a:p>
        </p:txBody>
      </p:sp>
    </p:spTree>
    <p:extLst>
      <p:ext uri="{BB962C8B-B14F-4D97-AF65-F5344CB8AC3E}">
        <p14:creationId xmlns:p14="http://schemas.microsoft.com/office/powerpoint/2010/main" xmlns="" val="2002594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5 bodů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0019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5" y="4005064"/>
            <a:ext cx="5637010" cy="1929601"/>
          </a:xfrm>
        </p:spPr>
        <p:txBody>
          <a:bodyPr>
            <a:noAutofit/>
          </a:bodyPr>
          <a:lstStyle/>
          <a:p>
            <a:r>
              <a:rPr lang="cs-CZ" sz="4000" dirty="0">
                <a:latin typeface="Comic Sans MS" panose="030F0702030302020204" pitchFamily="66" charset="0"/>
              </a:rPr>
              <a:t>Průhledné odrůdy tohoto nerostu jsou známé drahokamy.</a:t>
            </a:r>
          </a:p>
          <a:p>
            <a:pPr lvl="0"/>
            <a:endParaRPr lang="cs-CZ" sz="4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3991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4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44005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5" y="4077072"/>
            <a:ext cx="5637010" cy="1857593"/>
          </a:xfrm>
        </p:spPr>
        <p:txBody>
          <a:bodyPr>
            <a:no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Modrá odrůda je safír, červená rubín, zrnitý agregát smirek.</a:t>
            </a:r>
          </a:p>
        </p:txBody>
      </p:sp>
    </p:spTree>
    <p:extLst>
      <p:ext uri="{BB962C8B-B14F-4D97-AF65-F5344CB8AC3E}">
        <p14:creationId xmlns:p14="http://schemas.microsoft.com/office/powerpoint/2010/main" xmlns="" val="60883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3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6995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4" y="2132856"/>
            <a:ext cx="6338565" cy="3801809"/>
          </a:xfrm>
        </p:spPr>
        <p:txBody>
          <a:bodyPr>
            <a:no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Je chemicky odolný, nachází se v Indii, na Srí Lance, v Austrálii a Řecku. V ČR vzácně v Jizerských horách a na Českomoravské vrchovině.</a:t>
            </a:r>
          </a:p>
        </p:txBody>
      </p:sp>
    </p:spTree>
    <p:extLst>
      <p:ext uri="{BB962C8B-B14F-4D97-AF65-F5344CB8AC3E}">
        <p14:creationId xmlns:p14="http://schemas.microsoft.com/office/powerpoint/2010/main" xmlns="" val="233066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/>
              <a:t>2</a:t>
            </a:r>
            <a:r>
              <a:rPr lang="cs-CZ" dirty="0" smtClean="0"/>
              <a:t>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22929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4" y="2564903"/>
            <a:ext cx="6338565" cy="3369761"/>
          </a:xfrm>
        </p:spPr>
        <p:txBody>
          <a:bodyPr>
            <a:norm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Požívá se ve šperkařství (př. korunovační klenoty – KORUNA), mechanické hodinky a přístroje, brusný materiál.</a:t>
            </a:r>
          </a:p>
        </p:txBody>
      </p:sp>
    </p:spTree>
    <p:extLst>
      <p:ext uri="{BB962C8B-B14F-4D97-AF65-F5344CB8AC3E}">
        <p14:creationId xmlns:p14="http://schemas.microsoft.com/office/powerpoint/2010/main" xmlns="" val="2788631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1 bod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6228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Autofit/>
          </a:bodyPr>
          <a:lstStyle/>
          <a:p>
            <a:pPr marL="182880" indent="0" algn="ctr">
              <a:buNone/>
            </a:pPr>
            <a:r>
              <a:rPr lang="cs-CZ" sz="6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/>
            </a:r>
            <a:br>
              <a:rPr lang="cs-CZ" sz="6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cs-CZ" sz="6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KORUND</a:t>
            </a:r>
            <a:r>
              <a:rPr lang="cs-CZ" sz="6000" b="1" dirty="0"/>
              <a:t/>
            </a:r>
            <a:br>
              <a:rPr lang="cs-CZ" sz="6000" b="1" dirty="0"/>
            </a:b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xmlns="" val="252356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5" y="4581129"/>
            <a:ext cx="5637010" cy="1353536"/>
          </a:xfrm>
        </p:spPr>
        <p:txBody>
          <a:bodyPr>
            <a:no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Krystaluje v soustavě krychlové.</a:t>
            </a:r>
          </a:p>
        </p:txBody>
      </p:sp>
    </p:spTree>
    <p:extLst>
      <p:ext uri="{BB962C8B-B14F-4D97-AF65-F5344CB8AC3E}">
        <p14:creationId xmlns:p14="http://schemas.microsoft.com/office/powerpoint/2010/main" xmlns="" val="2002594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5 bodů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0019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4" y="3212976"/>
            <a:ext cx="6338566" cy="2721689"/>
          </a:xfrm>
        </p:spPr>
        <p:txBody>
          <a:bodyPr>
            <a:no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Je průsvitný, průhledný, bezbarvý, ale často zbarvený žlutou, fialovou či zelenou barvou.</a:t>
            </a:r>
          </a:p>
        </p:txBody>
      </p:sp>
    </p:spTree>
    <p:extLst>
      <p:ext uri="{BB962C8B-B14F-4D97-AF65-F5344CB8AC3E}">
        <p14:creationId xmlns:p14="http://schemas.microsoft.com/office/powerpoint/2010/main" xmlns="" val="2653991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4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44005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4" y="4509120"/>
            <a:ext cx="6986638" cy="1425545"/>
          </a:xfrm>
        </p:spPr>
        <p:txBody>
          <a:bodyPr>
            <a:no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Některé krystaly při průchodu světla fluoreskují.</a:t>
            </a:r>
          </a:p>
          <a:p>
            <a:endParaRPr lang="cs-CZ" sz="4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0883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3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6995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4" y="3861049"/>
            <a:ext cx="6482581" cy="2073616"/>
          </a:xfrm>
        </p:spPr>
        <p:txBody>
          <a:bodyPr>
            <a:no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Vyskytuje se v Krušných horách, na Děčínsku, u Harrachova.</a:t>
            </a:r>
          </a:p>
        </p:txBody>
      </p:sp>
    </p:spTree>
    <p:extLst>
      <p:ext uri="{BB962C8B-B14F-4D97-AF65-F5344CB8AC3E}">
        <p14:creationId xmlns:p14="http://schemas.microsoft.com/office/powerpoint/2010/main" xmlns="" val="233066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/>
              <a:t>2</a:t>
            </a:r>
            <a:r>
              <a:rPr lang="cs-CZ" dirty="0" smtClean="0"/>
              <a:t>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22929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4" y="3717032"/>
            <a:ext cx="6914630" cy="2217633"/>
          </a:xfrm>
        </p:spPr>
        <p:txBody>
          <a:bodyPr>
            <a:normAutofit/>
          </a:bodyPr>
          <a:lstStyle/>
          <a:p>
            <a:r>
              <a:rPr lang="cs-CZ" sz="4000" dirty="0">
                <a:latin typeface="Comic Sans MS" panose="030F0702030302020204" pitchFamily="66" charset="0"/>
              </a:rPr>
              <a:t>Používá se ve sklářském průmyslu, při výrobě hliníku, při výrobě kyseliny.</a:t>
            </a:r>
          </a:p>
          <a:p>
            <a:pPr lvl="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88631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1 bod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6228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Autofit/>
          </a:bodyPr>
          <a:lstStyle/>
          <a:p>
            <a:pPr marL="182880" indent="0" algn="ctr">
              <a:buNone/>
            </a:pPr>
            <a:r>
              <a:rPr lang="cs-CZ" sz="6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/>
            </a:r>
            <a:br>
              <a:rPr lang="cs-CZ" sz="6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cs-CZ" sz="6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FLUORIT (</a:t>
            </a:r>
            <a:r>
              <a:rPr lang="cs-CZ" sz="6000" b="1" cap="all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Kazivec</a:t>
            </a:r>
            <a:r>
              <a:rPr lang="cs-CZ" sz="6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)</a:t>
            </a:r>
            <a:r>
              <a:rPr lang="cs-CZ" sz="6000" b="1" dirty="0"/>
              <a:t/>
            </a:r>
            <a:br>
              <a:rPr lang="cs-CZ" sz="6000" b="1" dirty="0"/>
            </a:b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xmlns="" val="252356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5" y="4581129"/>
            <a:ext cx="5637010" cy="1353536"/>
          </a:xfrm>
        </p:spPr>
        <p:txBody>
          <a:bodyPr>
            <a:no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Krystaluje v soustavě krychlové.</a:t>
            </a:r>
          </a:p>
        </p:txBody>
      </p:sp>
    </p:spTree>
    <p:extLst>
      <p:ext uri="{BB962C8B-B14F-4D97-AF65-F5344CB8AC3E}">
        <p14:creationId xmlns:p14="http://schemas.microsoft.com/office/powerpoint/2010/main" xmlns="" val="2002594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5 bodů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0019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4" y="3933057"/>
            <a:ext cx="6482581" cy="2001608"/>
          </a:xfrm>
        </p:spPr>
        <p:txBody>
          <a:bodyPr>
            <a:no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Nejčastěji je bezbarvý nerost, často bývá zbarven přimíšeninami.</a:t>
            </a:r>
          </a:p>
        </p:txBody>
      </p:sp>
    </p:spTree>
    <p:extLst>
      <p:ext uri="{BB962C8B-B14F-4D97-AF65-F5344CB8AC3E}">
        <p14:creationId xmlns:p14="http://schemas.microsoft.com/office/powerpoint/2010/main" xmlns="" val="2653991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4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44005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4" y="4581129"/>
            <a:ext cx="6266557" cy="1353536"/>
          </a:xfrm>
        </p:spPr>
        <p:txBody>
          <a:bodyPr>
            <a:norm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Vzniká odpařováním z</a:t>
            </a:r>
            <a:r>
              <a:rPr lang="cs-CZ" sz="4000">
                <a:latin typeface="Comic Sans MS" panose="030F0702030302020204" pitchFamily="66" charset="0"/>
              </a:rPr>
              <a:t> </a:t>
            </a:r>
            <a:r>
              <a:rPr lang="cs-CZ" sz="4000" smtClean="0">
                <a:latin typeface="Comic Sans MS" panose="030F0702030302020204" pitchFamily="66" charset="0"/>
              </a:rPr>
              <a:t>vodných </a:t>
            </a:r>
            <a:r>
              <a:rPr lang="cs-CZ" sz="4000" dirty="0">
                <a:latin typeface="Comic Sans MS" panose="030F0702030302020204" pitchFamily="66" charset="0"/>
              </a:rPr>
              <a:t>roztoků.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0883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3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6995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4" y="3429000"/>
            <a:ext cx="6482581" cy="2505665"/>
          </a:xfrm>
        </p:spPr>
        <p:txBody>
          <a:bodyPr>
            <a:no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Vyskytuje se na Slovensku, v Polsku, v Rusku, v Rakousku, je důležitější než Au.</a:t>
            </a:r>
          </a:p>
        </p:txBody>
      </p:sp>
    </p:spTree>
    <p:extLst>
      <p:ext uri="{BB962C8B-B14F-4D97-AF65-F5344CB8AC3E}">
        <p14:creationId xmlns:p14="http://schemas.microsoft.com/office/powerpoint/2010/main" xmlns="" val="233066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/>
              <a:t>2</a:t>
            </a:r>
            <a:r>
              <a:rPr lang="cs-CZ" dirty="0" smtClean="0"/>
              <a:t> 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22929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5" y="4077073"/>
            <a:ext cx="5637010" cy="1857592"/>
          </a:xfrm>
        </p:spPr>
        <p:txBody>
          <a:bodyPr>
            <a:noAutofit/>
          </a:bodyPr>
          <a:lstStyle/>
          <a:p>
            <a:pPr lvl="0"/>
            <a:r>
              <a:rPr lang="cs-CZ" sz="4000" dirty="0">
                <a:latin typeface="Comic Sans MS" panose="030F0702030302020204" pitchFamily="66" charset="0"/>
              </a:rPr>
              <a:t>Používá se v potravinářském a chemickém průmyslu.</a:t>
            </a:r>
          </a:p>
        </p:txBody>
      </p:sp>
    </p:spTree>
    <p:extLst>
      <p:ext uri="{BB962C8B-B14F-4D97-AF65-F5344CB8AC3E}">
        <p14:creationId xmlns:p14="http://schemas.microsoft.com/office/powerpoint/2010/main" xmlns="" val="2788631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 algn="r">
              <a:buNone/>
            </a:pPr>
            <a:r>
              <a:rPr lang="cs-CZ" dirty="0" smtClean="0"/>
              <a:t>1 bod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6228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Autofit/>
          </a:bodyPr>
          <a:lstStyle/>
          <a:p>
            <a:pPr marL="182880" indent="0" algn="ctr">
              <a:buNone/>
            </a:pPr>
            <a:r>
              <a:rPr lang="cs-CZ" sz="6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/>
            </a:r>
            <a:br>
              <a:rPr lang="cs-CZ" sz="6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r>
              <a:rPr lang="cs-CZ" sz="6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SŮL  KAMENNÁ  </a:t>
            </a:r>
            <a:r>
              <a:rPr lang="cs-CZ" sz="66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(HALIT)</a:t>
            </a:r>
            <a:r>
              <a:rPr lang="cs-CZ" sz="6000" b="1" dirty="0"/>
              <a:t/>
            </a:r>
            <a:br>
              <a:rPr lang="cs-CZ" sz="6000" b="1" dirty="0"/>
            </a:b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xmlns="" val="252356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122</TotalTime>
  <Words>481</Words>
  <Application>Microsoft Office PowerPoint</Application>
  <PresentationFormat>Předvádění na obrazovce (4:3)</PresentationFormat>
  <Paragraphs>129</Paragraphs>
  <Slides>112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112</vt:i4>
      </vt:variant>
    </vt:vector>
  </HeadingPairs>
  <TitlesOfParts>
    <vt:vector size="113" baseType="lpstr">
      <vt:lpstr>Aerodynamika</vt:lpstr>
      <vt:lpstr>Snímek 1</vt:lpstr>
      <vt:lpstr>Minerály</vt:lpstr>
      <vt:lpstr>Snímek 3</vt:lpstr>
      <vt:lpstr>5 bodů</vt:lpstr>
      <vt:lpstr>Snímek 5</vt:lpstr>
      <vt:lpstr>4 body</vt:lpstr>
      <vt:lpstr>Snímek 7</vt:lpstr>
      <vt:lpstr>3 body</vt:lpstr>
      <vt:lpstr>Snímek 9</vt:lpstr>
      <vt:lpstr>2 body</vt:lpstr>
      <vt:lpstr>Snímek 11</vt:lpstr>
      <vt:lpstr>1 bod</vt:lpstr>
      <vt:lpstr>JANTAR </vt:lpstr>
      <vt:lpstr>Snímek 14</vt:lpstr>
      <vt:lpstr>5 bodů</vt:lpstr>
      <vt:lpstr>Snímek 16</vt:lpstr>
      <vt:lpstr>4 body</vt:lpstr>
      <vt:lpstr>Snímek 18</vt:lpstr>
      <vt:lpstr>3 body</vt:lpstr>
      <vt:lpstr>Snímek 20</vt:lpstr>
      <vt:lpstr>2 body</vt:lpstr>
      <vt:lpstr>Snímek 22</vt:lpstr>
      <vt:lpstr>1 bod</vt:lpstr>
      <vt:lpstr> GRANÁT </vt:lpstr>
      <vt:lpstr>Snímek 25</vt:lpstr>
      <vt:lpstr>5 bodů</vt:lpstr>
      <vt:lpstr>Snímek 27</vt:lpstr>
      <vt:lpstr>4 body</vt:lpstr>
      <vt:lpstr>Snímek 29</vt:lpstr>
      <vt:lpstr>3 body</vt:lpstr>
      <vt:lpstr>Snímek 31</vt:lpstr>
      <vt:lpstr>2 body</vt:lpstr>
      <vt:lpstr>Snímek 33</vt:lpstr>
      <vt:lpstr>1 bod</vt:lpstr>
      <vt:lpstr> SLÍDY </vt:lpstr>
      <vt:lpstr>Snímek 36</vt:lpstr>
      <vt:lpstr>5 bodů</vt:lpstr>
      <vt:lpstr>Snímek 38</vt:lpstr>
      <vt:lpstr>4 body</vt:lpstr>
      <vt:lpstr>Snímek 40</vt:lpstr>
      <vt:lpstr>3 body</vt:lpstr>
      <vt:lpstr>Snímek 42</vt:lpstr>
      <vt:lpstr>2 body</vt:lpstr>
      <vt:lpstr>Snímek 44</vt:lpstr>
      <vt:lpstr>1 bod</vt:lpstr>
      <vt:lpstr> KALCIT </vt:lpstr>
      <vt:lpstr>Snímek 47</vt:lpstr>
      <vt:lpstr>5 bodů</vt:lpstr>
      <vt:lpstr>Snímek 49</vt:lpstr>
      <vt:lpstr>4 body</vt:lpstr>
      <vt:lpstr>Snímek 51</vt:lpstr>
      <vt:lpstr>3 body</vt:lpstr>
      <vt:lpstr>Snímek 53</vt:lpstr>
      <vt:lpstr>2 body</vt:lpstr>
      <vt:lpstr>Snímek 55</vt:lpstr>
      <vt:lpstr>1 bod</vt:lpstr>
      <vt:lpstr> CÍNOVEC </vt:lpstr>
      <vt:lpstr>Snímek 58</vt:lpstr>
      <vt:lpstr>5 bodů</vt:lpstr>
      <vt:lpstr>Snímek 60</vt:lpstr>
      <vt:lpstr>4 body</vt:lpstr>
      <vt:lpstr>Snímek 62</vt:lpstr>
      <vt:lpstr>3 body</vt:lpstr>
      <vt:lpstr>Snímek 64</vt:lpstr>
      <vt:lpstr>2 body</vt:lpstr>
      <vt:lpstr>Snímek 66</vt:lpstr>
      <vt:lpstr>1 bod</vt:lpstr>
      <vt:lpstr> MAGNETOVEC </vt:lpstr>
      <vt:lpstr>Snímek 69</vt:lpstr>
      <vt:lpstr>5 bodů</vt:lpstr>
      <vt:lpstr>Snímek 71</vt:lpstr>
      <vt:lpstr>4 body</vt:lpstr>
      <vt:lpstr>Snímek 73</vt:lpstr>
      <vt:lpstr>3 body</vt:lpstr>
      <vt:lpstr>Snímek 75</vt:lpstr>
      <vt:lpstr>2 body</vt:lpstr>
      <vt:lpstr>Snímek 77</vt:lpstr>
      <vt:lpstr>1 bod</vt:lpstr>
      <vt:lpstr> KŘEMEN </vt:lpstr>
      <vt:lpstr>Snímek 80</vt:lpstr>
      <vt:lpstr>5 bodů</vt:lpstr>
      <vt:lpstr>Snímek 82</vt:lpstr>
      <vt:lpstr>4 body</vt:lpstr>
      <vt:lpstr>Snímek 84</vt:lpstr>
      <vt:lpstr>3 body</vt:lpstr>
      <vt:lpstr>Snímek 86</vt:lpstr>
      <vt:lpstr>2 body</vt:lpstr>
      <vt:lpstr>Snímek 88</vt:lpstr>
      <vt:lpstr>1 bod</vt:lpstr>
      <vt:lpstr> KORUND </vt:lpstr>
      <vt:lpstr>Snímek 91</vt:lpstr>
      <vt:lpstr>5 bodů</vt:lpstr>
      <vt:lpstr>Snímek 93</vt:lpstr>
      <vt:lpstr>4 body</vt:lpstr>
      <vt:lpstr>Snímek 95</vt:lpstr>
      <vt:lpstr>3 body</vt:lpstr>
      <vt:lpstr>Snímek 97</vt:lpstr>
      <vt:lpstr>2 body</vt:lpstr>
      <vt:lpstr>Snímek 99</vt:lpstr>
      <vt:lpstr>1 bod</vt:lpstr>
      <vt:lpstr> FLUORIT (Kazivec) </vt:lpstr>
      <vt:lpstr>Snímek 102</vt:lpstr>
      <vt:lpstr>5 bodů</vt:lpstr>
      <vt:lpstr>Snímek 104</vt:lpstr>
      <vt:lpstr>4 body</vt:lpstr>
      <vt:lpstr>Snímek 106</vt:lpstr>
      <vt:lpstr>3 body</vt:lpstr>
      <vt:lpstr>Snímek 108</vt:lpstr>
      <vt:lpstr>2 body</vt:lpstr>
      <vt:lpstr>Snímek 110</vt:lpstr>
      <vt:lpstr>1 bod</vt:lpstr>
      <vt:lpstr> SŮL  KAMENNÁ  (HALIT)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ilona.korandova</dc:creator>
  <cp:lastModifiedBy>Dum</cp:lastModifiedBy>
  <cp:revision>29</cp:revision>
  <dcterms:created xsi:type="dcterms:W3CDTF">2014-09-29T22:03:02Z</dcterms:created>
  <dcterms:modified xsi:type="dcterms:W3CDTF">2015-07-15T16:31:16Z</dcterms:modified>
</cp:coreProperties>
</file>