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00" r:id="rId1"/>
  </p:sldMasterIdLst>
  <p:notesMasterIdLst>
    <p:notesMasterId r:id="rId14"/>
  </p:notesMasterIdLst>
  <p:sldIdLst>
    <p:sldId id="256" r:id="rId2"/>
    <p:sldId id="262" r:id="rId3"/>
    <p:sldId id="257" r:id="rId4"/>
    <p:sldId id="258" r:id="rId5"/>
    <p:sldId id="261" r:id="rId6"/>
    <p:sldId id="259" r:id="rId7"/>
    <p:sldId id="263" r:id="rId8"/>
    <p:sldId id="264" r:id="rId9"/>
    <p:sldId id="265" r:id="rId10"/>
    <p:sldId id="266" r:id="rId11"/>
    <p:sldId id="267" r:id="rId12"/>
    <p:sldId id="260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 xmlns="">
        <p14:section name="Výchozí oddíl" id="{DBAA44C4-5E2A-4EF6-AD11-98BA64DA3A90}">
          <p14:sldIdLst>
            <p14:sldId id="256"/>
            <p14:sldId id="262"/>
            <p14:sldId id="257"/>
            <p14:sldId id="258"/>
            <p14:sldId id="261"/>
            <p14:sldId id="259"/>
            <p14:sldId id="263"/>
            <p14:sldId id="264"/>
            <p14:sldId id="265"/>
            <p14:sldId id="266"/>
            <p14:sldId id="267"/>
            <p14:sldId id="260"/>
          </p14:sldIdLst>
        </p14:section>
        <p14:section name="Oddíl bez názvu" id="{5C666680-86AC-4519-B1EF-ABA4BCCFD7DE}">
          <p14:sldIdLst/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1" autoAdjust="0"/>
    <p:restoredTop sz="94676" autoAdjust="0"/>
  </p:normalViewPr>
  <p:slideViewPr>
    <p:cSldViewPr>
      <p:cViewPr>
        <p:scale>
          <a:sx n="90" d="100"/>
          <a:sy n="90" d="100"/>
        </p:scale>
        <p:origin x="-504" y="-23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1104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80" d="100"/>
        <a:sy n="80" d="100"/>
      </p:scale>
      <p:origin x="0" y="0"/>
    </p:cViewPr>
  </p:sorterViewPr>
  <p:notesViewPr>
    <p:cSldViewPr>
      <p:cViewPr varScale="1">
        <p:scale>
          <a:sx n="70" d="100"/>
          <a:sy n="70" d="100"/>
        </p:scale>
        <p:origin x="-3246" y="-90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EAC04FF-F2AD-4D03-B083-525C695CD0FE}" type="datetimeFigureOut">
              <a:rPr lang="cs-CZ" smtClean="0"/>
              <a:pPr/>
              <a:t>15.7.2015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59EDA8B-DF92-454E-951C-CBC509FC4BB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0747547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59EDA8B-DF92-454E-951C-CBC509FC4BB3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264311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0ED918-CD15-4242-B967-2E143060AF6E}" type="datetime1">
              <a:rPr lang="cs-CZ" smtClean="0"/>
              <a:pPr/>
              <a:t>15.7.2015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1AD510-F0BF-4689-86AE-2DEFE4D2E03D}" type="datetime1">
              <a:rPr lang="cs-CZ" smtClean="0"/>
              <a:pPr/>
              <a:t>15.7.2015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7DBCC3-37EF-47A2-9DCD-C1F3070F554B}" type="datetime1">
              <a:rPr lang="cs-CZ" smtClean="0"/>
              <a:pPr/>
              <a:t>15.7.2015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122ED4-E49B-4197-A5C8-C6034BF9843B}" type="datetime1">
              <a:rPr lang="cs-CZ" smtClean="0"/>
              <a:pPr/>
              <a:t>15.7.2015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3B8C40-0442-48CD-BCBC-A6FFD49CAE23}" type="datetime1">
              <a:rPr lang="cs-CZ" smtClean="0"/>
              <a:pPr/>
              <a:t>15.7.2015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AF130F-7189-476E-ABB4-FE55702C1C74}" type="datetime1">
              <a:rPr lang="cs-CZ" smtClean="0"/>
              <a:pPr/>
              <a:t>15.7.2015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6DA588-3E70-4CE6-B5F0-5F460B0D6639}" type="datetime1">
              <a:rPr lang="cs-CZ" smtClean="0"/>
              <a:pPr/>
              <a:t>15.7.2015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B3FDB3-ABC3-4E62-BC8E-BE63CF8068EF}" type="datetime1">
              <a:rPr lang="cs-CZ" smtClean="0"/>
              <a:pPr/>
              <a:t>15.7.2015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84F7F7-F546-4415-9639-FF06DF15991A}" type="datetime1">
              <a:rPr lang="cs-CZ" smtClean="0"/>
              <a:pPr/>
              <a:t>15.7.2015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04B181-1A66-4F58-AAB9-31A01D8A1054}" type="datetime1">
              <a:rPr lang="cs-CZ" smtClean="0"/>
              <a:pPr/>
              <a:t>15.7.2015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DADEC5-9769-4798-8ABD-F3282E47ECBC}" type="datetime1">
              <a:rPr lang="cs-CZ" smtClean="0"/>
              <a:pPr/>
              <a:t>15.7.2015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93596C06-1432-46DD-9AFC-183DBA1DDFB0}" type="datetime1">
              <a:rPr lang="cs-CZ" smtClean="0"/>
              <a:pPr/>
              <a:t>15.7.2015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C95C1553-5D48-48E8-9337-CA2D7FBD6D0D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01" r:id="rId1"/>
    <p:sldLayoutId id="2147483902" r:id="rId2"/>
    <p:sldLayoutId id="2147483903" r:id="rId3"/>
    <p:sldLayoutId id="2147483904" r:id="rId4"/>
    <p:sldLayoutId id="2147483905" r:id="rId5"/>
    <p:sldLayoutId id="2147483906" r:id="rId6"/>
    <p:sldLayoutId id="2147483907" r:id="rId7"/>
    <p:sldLayoutId id="2147483908" r:id="rId8"/>
    <p:sldLayoutId id="2147483909" r:id="rId9"/>
    <p:sldLayoutId id="2147483910" r:id="rId10"/>
    <p:sldLayoutId id="2147483911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388" t="4000" r="2090" b="45888"/>
          <a:stretch/>
        </p:blipFill>
        <p:spPr>
          <a:xfrm>
            <a:off x="2051720" y="1340768"/>
            <a:ext cx="5276338" cy="1080000"/>
          </a:xfrm>
          <a:prstGeom prst="rect">
            <a:avLst/>
          </a:prstGeom>
        </p:spPr>
      </p:pic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187624" y="6021288"/>
            <a:ext cx="6408712" cy="720080"/>
          </a:xfrm>
        </p:spPr>
        <p:txBody>
          <a:bodyPr/>
          <a:lstStyle/>
          <a:p>
            <a:pPr algn="just"/>
            <a:r>
              <a:rPr lang="cs-CZ" dirty="0" smtClean="0">
                <a:latin typeface="Arial" pitchFamily="34" charset="0"/>
                <a:cs typeface="Arial" pitchFamily="34" charset="0"/>
              </a:rPr>
              <a:t>Autorem materiálu a všech jeho částí, není-li uvedeno jinak, je Mgr. Alena Čechová. 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4200746225"/>
              </p:ext>
            </p:extLst>
          </p:nvPr>
        </p:nvGraphicFramePr>
        <p:xfrm>
          <a:off x="1331640" y="2420767"/>
          <a:ext cx="6480720" cy="3376782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087214"/>
                <a:gridCol w="4393506"/>
              </a:tblGrid>
              <a:tr h="288153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effectLst/>
                        </a:rPr>
                        <a:t>Číslo projektu: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 smtClean="0">
                          <a:effectLst/>
                        </a:rPr>
                        <a:t>CZ.1.07/1.4.00/21.3811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Název DUM: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cap="all" smtClean="0">
                          <a:effectLst/>
                          <a:latin typeface="+mn-lt"/>
                          <a:ea typeface="+mn-ea"/>
                          <a:cs typeface="+mn-cs"/>
                        </a:rPr>
                        <a:t>Čtyřúhelník</a:t>
                      </a:r>
                      <a:r>
                        <a:rPr lang="cs-CZ" sz="1000" kern="50" cap="all" baseline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 -Testy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 anchor="ctr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Číslo DUM: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smtClean="0">
                          <a:effectLst/>
                        </a:rPr>
                        <a:t>III/2/MAT/2/1/1-40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Vzdělávací předmět: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Matematika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Tematická oblast: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 smtClean="0">
                          <a:effectLst/>
                        </a:rPr>
                        <a:t>Matematika a její aplikace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27506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Autor: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Alena</a:t>
                      </a:r>
                      <a:r>
                        <a:rPr lang="cs-CZ" sz="1000" kern="5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Čechová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373094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Anotace: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effectLst/>
                        </a:rPr>
                        <a:t>Žák </a:t>
                      </a:r>
                      <a:r>
                        <a:rPr lang="cs-CZ" sz="1000" kern="50" dirty="0" smtClean="0">
                          <a:effectLst/>
                        </a:rPr>
                        <a:t>si</a:t>
                      </a:r>
                      <a:r>
                        <a:rPr lang="cs-CZ" sz="1000" kern="50" baseline="0" dirty="0" smtClean="0">
                          <a:effectLst/>
                        </a:rPr>
                        <a:t> procvičí a zopakuje základní učivo o čtyřúhelníku</a:t>
                      </a:r>
                    </a:p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000" kern="50" baseline="0" dirty="0" smtClean="0">
                          <a:effectLst/>
                          <a:latin typeface="Times New Roman"/>
                          <a:ea typeface="Lucida Sans Unicode"/>
                          <a:cs typeface="Mangal"/>
                        </a:rPr>
                        <a:t>Procvičovací hodina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42576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Klíčová slova: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 smtClean="0">
                          <a:effectLst/>
                          <a:latin typeface="Candara" pitchFamily="34" charset="0"/>
                          <a:ea typeface="Lucida Sans Unicode"/>
                          <a:cs typeface="Mangal"/>
                        </a:rPr>
                        <a:t>Kosodélník, kosočtverec,</a:t>
                      </a:r>
                      <a:r>
                        <a:rPr lang="cs-CZ" sz="1000" kern="50" baseline="0" dirty="0" smtClean="0">
                          <a:effectLst/>
                          <a:latin typeface="Candara" pitchFamily="34" charset="0"/>
                          <a:ea typeface="Lucida Sans Unicode"/>
                          <a:cs typeface="Mangal"/>
                        </a:rPr>
                        <a:t> čtverec, obdélník, lichoběžník</a:t>
                      </a:r>
                      <a:endParaRPr lang="cs-CZ" sz="1000" kern="50" dirty="0">
                        <a:effectLst/>
                        <a:latin typeface="Candara" pitchFamily="34" charset="0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Metodické pokyny: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effectLst/>
                        </a:rPr>
                        <a:t>PC, DTP, metodické pokyny jsou součástí materiálu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Druh učebního materiálu: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effectLst/>
                        </a:rPr>
                        <a:t>Prezentace doplněná fotografiemi a testy.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Druh interaktivity: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effectLst/>
                        </a:rPr>
                        <a:t>Kombinovaná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Cílová skupina: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effectLst/>
                        </a:rPr>
                        <a:t>Žák 6., </a:t>
                      </a:r>
                      <a:r>
                        <a:rPr lang="cs-CZ" sz="1000" kern="50" dirty="0" smtClean="0">
                          <a:effectLst/>
                        </a:rPr>
                        <a:t>7.,8</a:t>
                      </a:r>
                      <a:r>
                        <a:rPr lang="cs-CZ" sz="1000" kern="50" baseline="0" dirty="0" smtClean="0">
                          <a:effectLst/>
                        </a:rPr>
                        <a:t>. a 9. </a:t>
                      </a:r>
                      <a:r>
                        <a:rPr lang="cs-CZ" sz="1000" kern="50" dirty="0" smtClean="0">
                          <a:effectLst/>
                        </a:rPr>
                        <a:t>ročníku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Datum vzniku DUM: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 smtClean="0">
                          <a:effectLst/>
                        </a:rPr>
                        <a:t>25.4.2014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31285418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6480720"/>
          </a:xfrm>
          <a:solidFill>
            <a:schemeClr val="bg2">
              <a:lumMod val="75000"/>
            </a:schemeClr>
          </a:solidFill>
        </p:spPr>
        <p:txBody>
          <a:bodyPr>
            <a:normAutofit/>
          </a:bodyPr>
          <a:lstStyle/>
          <a:p>
            <a:pPr algn="just"/>
            <a:r>
              <a:rPr lang="cs-CZ" sz="5400" b="1" dirty="0" smtClean="0">
                <a:solidFill>
                  <a:schemeClr val="tx1"/>
                </a:solidFill>
              </a:rPr>
              <a:t>Čtyřúhelník - testy</a:t>
            </a:r>
            <a:endParaRPr lang="cs-CZ" sz="54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777106146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b="1" dirty="0" smtClean="0">
                <a:solidFill>
                  <a:schemeClr val="tx1"/>
                </a:solidFill>
              </a:rPr>
              <a:t>Test č. </a:t>
            </a:r>
            <a:r>
              <a:rPr lang="cs-CZ" sz="4800" b="1" dirty="0">
                <a:solidFill>
                  <a:schemeClr val="tx1"/>
                </a:solidFill>
              </a:rPr>
              <a:t>1</a:t>
            </a:r>
            <a:r>
              <a:rPr lang="cs-CZ" b="1" dirty="0" smtClean="0">
                <a:solidFill>
                  <a:schemeClr val="tx1"/>
                </a:solidFill>
              </a:rPr>
              <a:t>- úhlopříčky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251520" y="1628800"/>
            <a:ext cx="8640959" cy="44973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 smtClean="0">
                <a:solidFill>
                  <a:schemeClr val="tx1"/>
                </a:solidFill>
              </a:rPr>
              <a:t>1/ Úhlopříčky ve čtverci jsou:</a:t>
            </a:r>
          </a:p>
          <a:p>
            <a:pPr marL="457200" indent="-457200">
              <a:buAutoNum type="alphaLcParenR"/>
            </a:pPr>
            <a:r>
              <a:rPr lang="cs-CZ" sz="2000" dirty="0" smtClean="0">
                <a:solidFill>
                  <a:schemeClr val="tx1"/>
                </a:solidFill>
              </a:rPr>
              <a:t>Stejně dlouhé, navzájem se půlí a nejsou na sebe kolmé</a:t>
            </a:r>
          </a:p>
          <a:p>
            <a:pPr marL="457200" indent="-457200">
              <a:buAutoNum type="alphaLcParenR"/>
            </a:pPr>
            <a:r>
              <a:rPr lang="cs-CZ" sz="2000" dirty="0" smtClean="0">
                <a:solidFill>
                  <a:schemeClr val="tx1"/>
                </a:solidFill>
              </a:rPr>
              <a:t>Stejně dlouhé, navzájem se půlí a jsou na sebe kolmé</a:t>
            </a:r>
          </a:p>
          <a:p>
            <a:pPr marL="457200" indent="-457200">
              <a:buAutoNum type="alphaLcParenR"/>
            </a:pPr>
            <a:r>
              <a:rPr lang="cs-CZ" sz="2000" dirty="0" smtClean="0">
                <a:solidFill>
                  <a:schemeClr val="tx1"/>
                </a:solidFill>
              </a:rPr>
              <a:t>Nejsou stejně dlouhé, navzájem se půlí a jsou na sebe kolmé</a:t>
            </a:r>
          </a:p>
          <a:p>
            <a:pPr marL="457200" indent="-457200">
              <a:buAutoNum type="alphaLcParenR"/>
            </a:pPr>
            <a:endParaRPr lang="cs-CZ" sz="2000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chemeClr val="tx1"/>
                </a:solidFill>
              </a:rPr>
              <a:t>2/ Úhlopříčky v kosočtverci jsou:</a:t>
            </a:r>
          </a:p>
          <a:p>
            <a:pPr marL="457200" indent="-457200">
              <a:buAutoNum type="alphaLcParenR"/>
            </a:pPr>
            <a:r>
              <a:rPr lang="cs-CZ" sz="2000" dirty="0" smtClean="0">
                <a:solidFill>
                  <a:schemeClr val="tx1"/>
                </a:solidFill>
              </a:rPr>
              <a:t>Stejně dlouhé, jsou na sebe kolmé, navzájem se nepůlí</a:t>
            </a:r>
          </a:p>
          <a:p>
            <a:pPr marL="457200" indent="-457200">
              <a:buAutoNum type="alphaLcParenR"/>
            </a:pPr>
            <a:r>
              <a:rPr lang="cs-CZ" sz="2000" dirty="0" smtClean="0">
                <a:solidFill>
                  <a:schemeClr val="tx1"/>
                </a:solidFill>
              </a:rPr>
              <a:t>Nejsou stejně dlouhé, nejsou na sebe kolmé, navzájem se půlí</a:t>
            </a:r>
          </a:p>
          <a:p>
            <a:pPr marL="457200" indent="-457200">
              <a:buAutoNum type="alphaLcParenR"/>
            </a:pPr>
            <a:r>
              <a:rPr lang="cs-CZ" sz="2000" dirty="0" smtClean="0">
                <a:solidFill>
                  <a:schemeClr val="tx1"/>
                </a:solidFill>
              </a:rPr>
              <a:t>Nejsou stejně dlouhé, jsou na sebe kolmé, navzájem se půlí</a:t>
            </a:r>
          </a:p>
          <a:p>
            <a:pPr marL="457200" indent="-457200">
              <a:buAutoNum type="alphaLcParenR"/>
            </a:pPr>
            <a:endParaRPr lang="cs-CZ" sz="20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2701778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4294967295"/>
          </p:nvPr>
        </p:nvSpPr>
        <p:spPr>
          <a:xfrm>
            <a:off x="251520" y="620689"/>
            <a:ext cx="8640960" cy="5576912"/>
          </a:xfrm>
        </p:spPr>
        <p:txBody>
          <a:bodyPr/>
          <a:lstStyle/>
          <a:p>
            <a:pPr marL="0" indent="0">
              <a:buNone/>
            </a:pPr>
            <a:endParaRPr lang="cs-CZ" b="1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chemeClr val="tx1"/>
                </a:solidFill>
              </a:rPr>
              <a:t>3/ Úhlopříčky v obdélníku jsou: </a:t>
            </a:r>
          </a:p>
          <a:p>
            <a:pPr marL="457200" indent="-457200">
              <a:buAutoNum type="alphaLcParenR"/>
            </a:pPr>
            <a:r>
              <a:rPr lang="cs-CZ" sz="2000" dirty="0" smtClean="0">
                <a:solidFill>
                  <a:schemeClr val="tx1"/>
                </a:solidFill>
              </a:rPr>
              <a:t>Stejně dlouhé, navzájem se půlí, nejsou na sebe kolmé</a:t>
            </a:r>
          </a:p>
          <a:p>
            <a:pPr marL="457200" indent="-457200">
              <a:buAutoNum type="alphaLcParenR"/>
            </a:pPr>
            <a:r>
              <a:rPr lang="cs-CZ" sz="2000" dirty="0" smtClean="0">
                <a:solidFill>
                  <a:schemeClr val="tx1"/>
                </a:solidFill>
              </a:rPr>
              <a:t>Stejně dlouhé, navzájem se půlí, jsou na sebe kolmé</a:t>
            </a:r>
          </a:p>
          <a:p>
            <a:pPr marL="457200" indent="-457200">
              <a:buAutoNum type="alphaLcParenR"/>
            </a:pPr>
            <a:r>
              <a:rPr lang="cs-CZ" sz="2000" dirty="0" smtClean="0">
                <a:solidFill>
                  <a:schemeClr val="tx1"/>
                </a:solidFill>
              </a:rPr>
              <a:t>Nejsou stejně dlouhé, navzájem se půlí, nejsou na sebe kolmé</a:t>
            </a:r>
          </a:p>
          <a:p>
            <a:pPr marL="457200" indent="-457200">
              <a:buAutoNum type="alphaLcParenR"/>
            </a:pPr>
            <a:endParaRPr lang="cs-CZ" sz="2000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chemeClr val="tx1"/>
                </a:solidFill>
              </a:rPr>
              <a:t>4/ Úhlopříčky v kosodélníku jsou:</a:t>
            </a:r>
          </a:p>
          <a:p>
            <a:pPr marL="457200" indent="-457200">
              <a:buAutoNum type="alphaLcParenR"/>
            </a:pPr>
            <a:r>
              <a:rPr lang="cs-CZ" sz="2000" dirty="0" smtClean="0">
                <a:solidFill>
                  <a:schemeClr val="tx1"/>
                </a:solidFill>
              </a:rPr>
              <a:t>Stejně dlouhé, navzájem se půlí, jsou na sebe kolmé</a:t>
            </a:r>
          </a:p>
          <a:p>
            <a:pPr marL="457200" indent="-457200">
              <a:buAutoNum type="alphaLcParenR"/>
            </a:pPr>
            <a:r>
              <a:rPr lang="cs-CZ" sz="2000" dirty="0" smtClean="0">
                <a:solidFill>
                  <a:schemeClr val="tx1"/>
                </a:solidFill>
              </a:rPr>
              <a:t>Nejsou stejně dlouhé, navzájem se půlí, nejsou na sebe kolmé</a:t>
            </a:r>
          </a:p>
          <a:p>
            <a:pPr marL="457200" indent="-457200">
              <a:buAutoNum type="alphaLcParenR"/>
            </a:pPr>
            <a:r>
              <a:rPr lang="cs-CZ" sz="2000" dirty="0" smtClean="0">
                <a:solidFill>
                  <a:schemeClr val="tx1"/>
                </a:solidFill>
              </a:rPr>
              <a:t>Stejně dlouhé, navzájem se půlí, nejsou stejně dlouhé</a:t>
            </a:r>
          </a:p>
          <a:p>
            <a:pPr marL="0" indent="0">
              <a:buNone/>
            </a:pPr>
            <a:endParaRPr lang="cs-CZ" sz="20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2107548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2675467"/>
            <a:ext cx="8568951" cy="345069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4400" b="1" dirty="0" smtClean="0">
                <a:solidFill>
                  <a:srgbClr val="FF0000"/>
                </a:solidFill>
              </a:rPr>
              <a:t>1 b, 2 c, 3 a, 4 b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just"/>
            <a:r>
              <a:rPr lang="cs-CZ" b="1" dirty="0" smtClean="0">
                <a:solidFill>
                  <a:srgbClr val="FF0000"/>
                </a:solidFill>
              </a:rPr>
              <a:t>Vyhodnocení testu č. </a:t>
            </a:r>
            <a:r>
              <a:rPr lang="cs-CZ" sz="4800" b="1" dirty="0">
                <a:solidFill>
                  <a:srgbClr val="FF0000"/>
                </a:solidFill>
              </a:rPr>
              <a:t>1</a:t>
            </a:r>
            <a:endParaRPr lang="cs-CZ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256845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51520" y="1700808"/>
            <a:ext cx="8640959" cy="4752528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>
                <a:solidFill>
                  <a:schemeClr val="tx1"/>
                </a:solidFill>
              </a:rPr>
              <a:t>1/ Součet vnitřních úhlů ve čtyřúhelníku je:</a:t>
            </a:r>
          </a:p>
          <a:p>
            <a:pPr marL="457200" indent="-457200">
              <a:buAutoNum type="alphaLcParenR"/>
            </a:pPr>
            <a:r>
              <a:rPr lang="cs-CZ" sz="2000" dirty="0" smtClean="0">
                <a:solidFill>
                  <a:schemeClr val="tx1"/>
                </a:solidFill>
              </a:rPr>
              <a:t>180</a:t>
            </a:r>
            <a:r>
              <a:rPr lang="cs-CZ" sz="2000" dirty="0" smtClean="0">
                <a:solidFill>
                  <a:schemeClr val="tx1"/>
                </a:solidFill>
                <a:latin typeface="Candara"/>
              </a:rPr>
              <a:t>⁰</a:t>
            </a:r>
          </a:p>
          <a:p>
            <a:pPr marL="457200" indent="-457200">
              <a:buAutoNum type="alphaLcParenR"/>
            </a:pPr>
            <a:r>
              <a:rPr lang="cs-CZ" sz="2000" dirty="0" smtClean="0">
                <a:solidFill>
                  <a:schemeClr val="tx1"/>
                </a:solidFill>
                <a:latin typeface="Candara"/>
              </a:rPr>
              <a:t>360⁰</a:t>
            </a:r>
          </a:p>
          <a:p>
            <a:pPr marL="457200" indent="-457200">
              <a:buAutoNum type="alphaLcParenR"/>
            </a:pPr>
            <a:r>
              <a:rPr lang="cs-CZ" sz="2000" dirty="0" smtClean="0">
                <a:solidFill>
                  <a:schemeClr val="tx1"/>
                </a:solidFill>
                <a:latin typeface="Candara"/>
              </a:rPr>
              <a:t>540⁰</a:t>
            </a:r>
          </a:p>
          <a:p>
            <a:pPr marL="0" indent="0">
              <a:buNone/>
            </a:pPr>
            <a:endParaRPr lang="cs-CZ" sz="2000" dirty="0">
              <a:solidFill>
                <a:schemeClr val="tx1"/>
              </a:solidFill>
              <a:latin typeface="Candara"/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chemeClr val="tx1"/>
                </a:solidFill>
                <a:latin typeface="Candara"/>
              </a:rPr>
              <a:t>2/ Protilehlé úhly v kosodélníku mají stejnou  velikost:</a:t>
            </a:r>
          </a:p>
          <a:p>
            <a:pPr marL="457200" indent="-457200">
              <a:buAutoNum type="alphaLcParenR"/>
            </a:pPr>
            <a:r>
              <a:rPr lang="cs-CZ" sz="2000" dirty="0" smtClean="0">
                <a:solidFill>
                  <a:schemeClr val="tx1"/>
                </a:solidFill>
                <a:latin typeface="Candara"/>
              </a:rPr>
              <a:t>Ne</a:t>
            </a:r>
          </a:p>
          <a:p>
            <a:pPr marL="457200" indent="-457200">
              <a:buAutoNum type="alphaLcParenR"/>
            </a:pPr>
            <a:r>
              <a:rPr lang="cs-CZ" sz="2000" dirty="0" smtClean="0">
                <a:solidFill>
                  <a:schemeClr val="tx1"/>
                </a:solidFill>
                <a:latin typeface="Candara"/>
              </a:rPr>
              <a:t>Ano</a:t>
            </a:r>
          </a:p>
          <a:p>
            <a:pPr marL="0" indent="0">
              <a:buNone/>
            </a:pPr>
            <a:endParaRPr lang="cs-CZ" sz="2000" dirty="0">
              <a:solidFill>
                <a:schemeClr val="tx1"/>
              </a:solidFill>
              <a:latin typeface="Candara"/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chemeClr val="tx1"/>
                </a:solidFill>
              </a:rPr>
              <a:t>3/ Součet úhlů při jedné straně kosočtverce je vždy 180</a:t>
            </a:r>
            <a:r>
              <a:rPr lang="cs-CZ" b="1" dirty="0" smtClean="0">
                <a:solidFill>
                  <a:schemeClr val="tx1"/>
                </a:solidFill>
                <a:latin typeface="Candara"/>
              </a:rPr>
              <a:t>⁰:</a:t>
            </a:r>
          </a:p>
          <a:p>
            <a:pPr marL="457200" indent="-457200">
              <a:buAutoNum type="alphaLcParenR"/>
            </a:pPr>
            <a:r>
              <a:rPr lang="cs-CZ" sz="2000" dirty="0" smtClean="0">
                <a:solidFill>
                  <a:schemeClr val="tx1"/>
                </a:solidFill>
                <a:latin typeface="Candara"/>
              </a:rPr>
              <a:t>Ano</a:t>
            </a:r>
          </a:p>
          <a:p>
            <a:pPr marL="457200" indent="-457200">
              <a:buAutoNum type="alphaLcParenR"/>
            </a:pPr>
            <a:r>
              <a:rPr lang="cs-CZ" sz="2000" dirty="0" smtClean="0">
                <a:solidFill>
                  <a:schemeClr val="tx1"/>
                </a:solidFill>
                <a:latin typeface="Candara"/>
              </a:rPr>
              <a:t>Ne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002440"/>
          </a:xfrm>
        </p:spPr>
        <p:txBody>
          <a:bodyPr>
            <a:normAutofit/>
          </a:bodyPr>
          <a:lstStyle/>
          <a:p>
            <a:pPr algn="just"/>
            <a:r>
              <a:rPr lang="cs-CZ" b="1" dirty="0" smtClean="0">
                <a:solidFill>
                  <a:schemeClr val="tx1"/>
                </a:solidFill>
              </a:rPr>
              <a:t> Test č. 2 - úhly</a:t>
            </a:r>
            <a:endParaRPr lang="cs-CZ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1882224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1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4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5" dur="500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8" dur="500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4294967295"/>
          </p:nvPr>
        </p:nvSpPr>
        <p:spPr>
          <a:xfrm>
            <a:off x="251520" y="908720"/>
            <a:ext cx="8640960" cy="5217443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/>
              <a:t>4/ Součet úhlů při základně v lichoběžníku je 180</a:t>
            </a:r>
            <a:r>
              <a:rPr lang="cs-CZ" b="1" dirty="0" smtClean="0">
                <a:latin typeface="Candara"/>
              </a:rPr>
              <a:t>⁰:</a:t>
            </a:r>
          </a:p>
          <a:p>
            <a:pPr marL="457200" indent="-457200">
              <a:buAutoNum type="alphaLcParenR"/>
            </a:pPr>
            <a:r>
              <a:rPr lang="cs-CZ" sz="2000" dirty="0" smtClean="0">
                <a:latin typeface="Candara"/>
              </a:rPr>
              <a:t>Ano</a:t>
            </a:r>
          </a:p>
          <a:p>
            <a:pPr marL="457200" indent="-457200">
              <a:buAutoNum type="alphaLcParenR"/>
            </a:pPr>
            <a:r>
              <a:rPr lang="cs-CZ" sz="2000" dirty="0" smtClean="0">
                <a:latin typeface="Candara"/>
              </a:rPr>
              <a:t>Ne</a:t>
            </a:r>
          </a:p>
          <a:p>
            <a:pPr marL="457200" indent="-457200">
              <a:buAutoNum type="alphaLcParenR"/>
            </a:pPr>
            <a:endParaRPr lang="cs-CZ" sz="2000" dirty="0">
              <a:latin typeface="Candara"/>
            </a:endParaRPr>
          </a:p>
          <a:p>
            <a:pPr marL="0" indent="0">
              <a:buNone/>
            </a:pPr>
            <a:r>
              <a:rPr lang="cs-CZ" b="1" dirty="0" smtClean="0"/>
              <a:t>5/ Součet vnitřního a vnějšího úhlu při jednom vrcholu v kosodélníku je 180</a:t>
            </a:r>
            <a:r>
              <a:rPr lang="cs-CZ" b="1" dirty="0" smtClean="0">
                <a:latin typeface="Candara"/>
              </a:rPr>
              <a:t>⁰:</a:t>
            </a:r>
          </a:p>
          <a:p>
            <a:pPr marL="457200" indent="-457200">
              <a:buAutoNum type="alphaLcParenR"/>
            </a:pPr>
            <a:r>
              <a:rPr lang="cs-CZ" sz="2000" dirty="0" smtClean="0">
                <a:latin typeface="Candara"/>
              </a:rPr>
              <a:t>Ano</a:t>
            </a:r>
          </a:p>
          <a:p>
            <a:pPr marL="457200" indent="-457200">
              <a:buAutoNum type="alphaLcParenR"/>
            </a:pPr>
            <a:r>
              <a:rPr lang="cs-CZ" sz="2000" dirty="0" smtClean="0">
                <a:latin typeface="Candara"/>
              </a:rPr>
              <a:t>Ne</a:t>
            </a:r>
          </a:p>
          <a:p>
            <a:pPr marL="0" indent="0">
              <a:buNone/>
            </a:pPr>
            <a:endParaRPr lang="cs-CZ" sz="2000" dirty="0">
              <a:latin typeface="Candara"/>
            </a:endParaRPr>
          </a:p>
          <a:p>
            <a:pPr marL="0" indent="0">
              <a:buNone/>
            </a:pPr>
            <a:r>
              <a:rPr lang="cs-CZ" b="1" dirty="0" smtClean="0">
                <a:latin typeface="Candara"/>
              </a:rPr>
              <a:t>6/ Úhly při základně v rovnoramenném lichoběžníku jsou stejně velké:</a:t>
            </a:r>
          </a:p>
          <a:p>
            <a:pPr marL="457200" indent="-457200">
              <a:buAutoNum type="alphaLcParenR"/>
            </a:pPr>
            <a:r>
              <a:rPr lang="cs-CZ" sz="2000" dirty="0" smtClean="0">
                <a:latin typeface="Candara"/>
              </a:rPr>
              <a:t>Ano</a:t>
            </a:r>
          </a:p>
          <a:p>
            <a:pPr marL="457200" indent="-457200">
              <a:buAutoNum type="alphaLcParenR"/>
            </a:pPr>
            <a:r>
              <a:rPr lang="cs-CZ" sz="2000" dirty="0" smtClean="0">
                <a:latin typeface="Candara"/>
              </a:rPr>
              <a:t>Ne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xmlns="" val="20022801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1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4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9" dur="5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5" dur="500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23528" y="1988840"/>
            <a:ext cx="8640959" cy="4137323"/>
          </a:xfrm>
        </p:spPr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sz="4400" b="1" dirty="0" smtClean="0">
                <a:solidFill>
                  <a:srgbClr val="FF0000"/>
                </a:solidFill>
              </a:rPr>
              <a:t>1 b, 2 b, 3 a, 4 b, 5 a, 6 a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just"/>
            <a:r>
              <a:rPr lang="cs-CZ" b="1" dirty="0" smtClean="0">
                <a:solidFill>
                  <a:srgbClr val="FF0000"/>
                </a:solidFill>
              </a:rPr>
              <a:t>Vyhodnocení testu č. 2</a:t>
            </a:r>
            <a:endParaRPr lang="cs-CZ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3769908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23528" y="1988840"/>
            <a:ext cx="8640959" cy="4137323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>
                <a:solidFill>
                  <a:schemeClr val="tx1"/>
                </a:solidFill>
              </a:rPr>
              <a:t>1/ Obvod kosočtverce vypočítáme podle vzorce:</a:t>
            </a:r>
          </a:p>
          <a:p>
            <a:pPr marL="457200" indent="-457200">
              <a:buAutoNum type="alphaLcParenR"/>
            </a:pPr>
            <a:r>
              <a:rPr lang="cs-CZ" sz="2000" dirty="0" smtClean="0">
                <a:solidFill>
                  <a:schemeClr val="tx1"/>
                </a:solidFill>
              </a:rPr>
              <a:t>O = 3 . </a:t>
            </a:r>
            <a:r>
              <a:rPr lang="cs-CZ" sz="2000" dirty="0">
                <a:solidFill>
                  <a:schemeClr val="tx1"/>
                </a:solidFill>
              </a:rPr>
              <a:t>a</a:t>
            </a:r>
            <a:endParaRPr lang="cs-CZ" sz="2000" dirty="0" smtClean="0">
              <a:solidFill>
                <a:schemeClr val="tx1"/>
              </a:solidFill>
            </a:endParaRPr>
          </a:p>
          <a:p>
            <a:pPr marL="457200" indent="-457200">
              <a:buAutoNum type="alphaLcParenR"/>
            </a:pPr>
            <a:r>
              <a:rPr lang="cs-CZ" sz="2000" dirty="0" smtClean="0">
                <a:solidFill>
                  <a:schemeClr val="tx1"/>
                </a:solidFill>
              </a:rPr>
              <a:t>O = 4 . a</a:t>
            </a:r>
          </a:p>
          <a:p>
            <a:pPr marL="457200" indent="-457200">
              <a:buAutoNum type="alphaLcParenR"/>
            </a:pPr>
            <a:r>
              <a:rPr lang="cs-CZ" sz="2000" dirty="0" smtClean="0">
                <a:solidFill>
                  <a:schemeClr val="tx1"/>
                </a:solidFill>
              </a:rPr>
              <a:t>O = 2 . (a + b)</a:t>
            </a:r>
          </a:p>
          <a:p>
            <a:pPr marL="457200" indent="-457200">
              <a:buAutoNum type="alphaLcParenR"/>
            </a:pPr>
            <a:endParaRPr lang="cs-CZ" sz="2000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chemeClr val="tx1"/>
                </a:solidFill>
              </a:rPr>
              <a:t>2/ Obsah kosodélníku vypočítáme podle vzorce:</a:t>
            </a:r>
          </a:p>
          <a:p>
            <a:pPr marL="457200" indent="-457200">
              <a:buAutoNum type="alphaLcParenR"/>
            </a:pPr>
            <a:r>
              <a:rPr lang="cs-CZ" sz="2000" dirty="0" smtClean="0">
                <a:solidFill>
                  <a:schemeClr val="tx1"/>
                </a:solidFill>
              </a:rPr>
              <a:t>S = a . b</a:t>
            </a:r>
          </a:p>
          <a:p>
            <a:pPr marL="457200" indent="-457200">
              <a:buAutoNum type="alphaLcParenR"/>
            </a:pPr>
            <a:r>
              <a:rPr lang="cs-CZ" sz="2000" dirty="0" smtClean="0">
                <a:solidFill>
                  <a:schemeClr val="tx1"/>
                </a:solidFill>
              </a:rPr>
              <a:t>S = a . v</a:t>
            </a:r>
          </a:p>
          <a:p>
            <a:pPr marL="457200" indent="-457200">
              <a:buAutoNum type="alphaLcParenR"/>
            </a:pPr>
            <a:r>
              <a:rPr lang="cs-CZ" sz="2000" dirty="0" smtClean="0">
                <a:solidFill>
                  <a:schemeClr val="tx1"/>
                </a:solidFill>
              </a:rPr>
              <a:t>S = a . </a:t>
            </a:r>
            <a:r>
              <a:rPr lang="cs-CZ" sz="2000" dirty="0" err="1" smtClean="0">
                <a:solidFill>
                  <a:schemeClr val="tx1"/>
                </a:solidFill>
              </a:rPr>
              <a:t>v</a:t>
            </a:r>
            <a:r>
              <a:rPr lang="cs-CZ" sz="1800" dirty="0" err="1" smtClean="0">
                <a:solidFill>
                  <a:schemeClr val="tx1"/>
                </a:solidFill>
              </a:rPr>
              <a:t>a</a:t>
            </a:r>
            <a:r>
              <a:rPr lang="cs-CZ" sz="1800" dirty="0" smtClean="0">
                <a:solidFill>
                  <a:schemeClr val="tx1"/>
                </a:solidFill>
              </a:rPr>
              <a:t>, </a:t>
            </a:r>
            <a:r>
              <a:rPr lang="cs-CZ" sz="2000" dirty="0" smtClean="0">
                <a:solidFill>
                  <a:schemeClr val="tx1"/>
                </a:solidFill>
              </a:rPr>
              <a:t>S = b . </a:t>
            </a:r>
            <a:r>
              <a:rPr lang="cs-CZ" sz="2000" dirty="0" err="1" smtClean="0">
                <a:solidFill>
                  <a:schemeClr val="tx1"/>
                </a:solidFill>
              </a:rPr>
              <a:t>v</a:t>
            </a:r>
            <a:r>
              <a:rPr lang="cs-CZ" sz="1800" dirty="0" err="1" smtClean="0">
                <a:solidFill>
                  <a:schemeClr val="tx1"/>
                </a:solidFill>
              </a:rPr>
              <a:t>b</a:t>
            </a:r>
            <a:endParaRPr lang="cs-CZ" sz="2000" dirty="0" smtClean="0">
              <a:solidFill>
                <a:schemeClr val="tx1"/>
              </a:solidFill>
            </a:endParaRPr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just"/>
            <a:r>
              <a:rPr lang="cs-CZ" b="1" dirty="0" smtClean="0">
                <a:solidFill>
                  <a:schemeClr val="tx1"/>
                </a:solidFill>
              </a:rPr>
              <a:t>Test č. 3 – obvod, obsah čtyřúhelníku</a:t>
            </a:r>
            <a:endParaRPr lang="cs-CZ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4532051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>
        <mc:Choice xmlns:a14="http://schemas.microsoft.com/office/drawing/2010/main" xmlns="" Requires="a14">
          <p:sp>
            <p:nvSpPr>
              <p:cNvPr id="2" name="Zástupný symbol pro obsah 1"/>
              <p:cNvSpPr>
                <a:spLocks noGrp="1"/>
              </p:cNvSpPr>
              <p:nvPr>
                <p:ph idx="4294967295"/>
              </p:nvPr>
            </p:nvSpPr>
            <p:spPr>
              <a:xfrm>
                <a:off x="251520" y="620688"/>
                <a:ext cx="8640961" cy="5505475"/>
              </a:xfrm>
            </p:spPr>
            <p:txBody>
              <a:bodyPr/>
              <a:lstStyle/>
              <a:p>
                <a:pPr marL="0" indent="0">
                  <a:buNone/>
                </a:pPr>
                <a:endParaRPr lang="cs-CZ" b="1" dirty="0" smtClean="0">
                  <a:solidFill>
                    <a:schemeClr val="tx1"/>
                  </a:solidFill>
                </a:endParaRPr>
              </a:p>
              <a:p>
                <a:pPr marL="0" indent="0">
                  <a:buNone/>
                </a:pPr>
                <a:r>
                  <a:rPr lang="cs-CZ" b="1" dirty="0" smtClean="0">
                    <a:solidFill>
                      <a:schemeClr val="tx1"/>
                    </a:solidFill>
                  </a:rPr>
                  <a:t>3</a:t>
                </a:r>
                <a:r>
                  <a:rPr lang="cs-CZ" b="1" dirty="0">
                    <a:solidFill>
                      <a:schemeClr val="tx1"/>
                    </a:solidFill>
                  </a:rPr>
                  <a:t>/ Obsah lichoběžníku vypočítáme podle vzorce</a:t>
                </a:r>
                <a:r>
                  <a:rPr lang="cs-CZ" b="1" dirty="0" smtClean="0">
                    <a:solidFill>
                      <a:schemeClr val="tx1"/>
                    </a:solidFill>
                  </a:rPr>
                  <a:t>:</a:t>
                </a:r>
              </a:p>
              <a:p>
                <a:pPr marL="457200" indent="-457200">
                  <a:buAutoNum type="alphaLcParenR"/>
                </a:pPr>
                <a:r>
                  <a:rPr lang="cs-CZ" sz="2000" dirty="0" smtClean="0">
                    <a:solidFill>
                      <a:schemeClr val="tx1"/>
                    </a:solidFill>
                  </a:rPr>
                  <a:t>S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00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fPr>
                      <m:num>
                        <m:d>
                          <m:dPr>
                            <m:ctrlPr>
                              <a:rPr lang="cs-CZ" sz="2000" b="0" i="1" smtClean="0">
                                <a:solidFill>
                                  <a:schemeClr val="tx1"/>
                                </a:solidFill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sz="2000" b="0" i="1" smtClean="0">
                                <a:solidFill>
                                  <a:schemeClr val="tx1"/>
                                </a:solidFill>
                                <a:latin typeface="Cambria Math"/>
                              </a:rPr>
                              <m:t>𝑎</m:t>
                            </m:r>
                            <m:r>
                              <a:rPr lang="cs-CZ" sz="2000" b="0" i="1" smtClean="0">
                                <a:solidFill>
                                  <a:schemeClr val="tx1"/>
                                </a:solidFill>
                                <a:latin typeface="Cambria Math"/>
                              </a:rPr>
                              <m:t>+</m:t>
                            </m:r>
                            <m:r>
                              <a:rPr lang="cs-CZ" sz="2000" b="0" i="1" smtClean="0">
                                <a:solidFill>
                                  <a:schemeClr val="tx1"/>
                                </a:solidFill>
                                <a:latin typeface="Cambria Math"/>
                              </a:rPr>
                              <m:t>𝑏</m:t>
                            </m:r>
                          </m:e>
                        </m:d>
                        <m:r>
                          <a:rPr lang="cs-CZ" sz="20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. </m:t>
                        </m:r>
                        <m:r>
                          <a:rPr lang="cs-CZ" sz="20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𝑣</m:t>
                        </m:r>
                      </m:num>
                      <m:den>
                        <m:r>
                          <a:rPr lang="cs-CZ" sz="20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2</m:t>
                        </m:r>
                      </m:den>
                    </m:f>
                  </m:oMath>
                </a14:m>
                <a:endParaRPr lang="cs-CZ" sz="2000" dirty="0" smtClean="0">
                  <a:solidFill>
                    <a:schemeClr val="tx1"/>
                  </a:solidFill>
                </a:endParaRPr>
              </a:p>
              <a:p>
                <a:pPr marL="457200" indent="-457200">
                  <a:buAutoNum type="alphaLcParenR"/>
                </a:pPr>
                <a:r>
                  <a:rPr lang="cs-CZ" sz="2000" dirty="0" smtClean="0">
                    <a:solidFill>
                      <a:schemeClr val="tx1"/>
                    </a:solidFill>
                  </a:rPr>
                  <a:t>S = a . V</a:t>
                </a:r>
              </a:p>
              <a:p>
                <a:pPr marL="457200" indent="-457200">
                  <a:buAutoNum type="alphaLcParenR"/>
                </a:pPr>
                <a:r>
                  <a:rPr lang="cs-CZ" sz="2000" dirty="0" smtClean="0">
                    <a:solidFill>
                      <a:schemeClr val="tx1"/>
                    </a:solidFill>
                  </a:rPr>
                  <a:t>S = 2. (a + b)</a:t>
                </a:r>
              </a:p>
              <a:p>
                <a:pPr marL="457200" indent="-457200">
                  <a:buAutoNum type="alphaLcParenR"/>
                </a:pPr>
                <a:endParaRPr lang="cs-CZ" sz="2000" dirty="0">
                  <a:solidFill>
                    <a:schemeClr val="tx1"/>
                  </a:solidFill>
                </a:endParaRPr>
              </a:p>
              <a:p>
                <a:pPr marL="0" indent="0">
                  <a:buNone/>
                </a:pPr>
                <a:r>
                  <a:rPr lang="cs-CZ" b="1" dirty="0">
                    <a:solidFill>
                      <a:schemeClr val="tx1"/>
                    </a:solidFill>
                  </a:rPr>
                  <a:t>4/ Obvod kosodélníku vypočítáme podle vzorce:</a:t>
                </a:r>
              </a:p>
              <a:p>
                <a:pPr marL="457200" indent="-457200">
                  <a:buAutoNum type="alphaLcParenR"/>
                </a:pPr>
                <a:r>
                  <a:rPr lang="cs-CZ" sz="2000" dirty="0" smtClean="0"/>
                  <a:t>O = 3 .a </a:t>
                </a:r>
              </a:p>
              <a:p>
                <a:pPr marL="457200" indent="-457200">
                  <a:buAutoNum type="alphaLcParenR"/>
                </a:pPr>
                <a:r>
                  <a:rPr lang="cs-CZ" sz="2000" dirty="0" smtClean="0"/>
                  <a:t>O = 2 . (a + b)</a:t>
                </a:r>
              </a:p>
              <a:p>
                <a:pPr marL="457200" indent="-457200">
                  <a:buAutoNum type="alphaLcParenR"/>
                </a:pPr>
                <a:r>
                  <a:rPr lang="cs-CZ" sz="2000" dirty="0" smtClean="0"/>
                  <a:t>O = 4 . a</a:t>
                </a:r>
              </a:p>
              <a:p>
                <a:pPr marL="0" indent="0">
                  <a:buNone/>
                </a:pPr>
                <a:endParaRPr lang="cs-CZ" sz="2000" dirty="0"/>
              </a:p>
            </p:txBody>
          </p:sp>
        </mc:Choice>
        <mc:Fallback>
          <p:sp>
            <p:nvSpPr>
              <p:cNvPr id="2" name="Zástupný symbol pro obsah 1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4294967295"/>
              </p:nvPr>
            </p:nvSpPr>
            <p:spPr>
              <a:xfrm>
                <a:off x="251520" y="620688"/>
                <a:ext cx="8640961" cy="5505475"/>
              </a:xfrm>
              <a:blipFill rotWithShape="1">
                <a:blip r:embed="rId2" cstate="print"/>
                <a:stretch>
                  <a:fillRect l="-105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xmlns="" val="36815290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67544" y="2675467"/>
            <a:ext cx="8424935" cy="345069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4400" b="1" dirty="0" smtClean="0">
                <a:solidFill>
                  <a:srgbClr val="FF0000"/>
                </a:solidFill>
              </a:rPr>
              <a:t>1 b, 2 c, 3 a, 4 b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just"/>
            <a:r>
              <a:rPr lang="cs-CZ" b="1" dirty="0" smtClean="0">
                <a:solidFill>
                  <a:srgbClr val="FF0000"/>
                </a:solidFill>
              </a:rPr>
              <a:t>Vyhodnocení testu č. 3</a:t>
            </a:r>
            <a:endParaRPr lang="cs-CZ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2090457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23529" y="1988840"/>
            <a:ext cx="8568952" cy="413732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>
                <a:cs typeface="Arial" pitchFamily="34" charset="0"/>
              </a:rPr>
              <a:t>Autorem materiálu a všech jeho částí, není-li uvedeno jinak, je Mgr. Alena Čechová</a:t>
            </a:r>
            <a:r>
              <a:rPr lang="cs-CZ" sz="2000">
                <a:cs typeface="Arial" pitchFamily="34" charset="0"/>
              </a:rPr>
              <a:t>. </a:t>
            </a:r>
            <a:endParaRPr lang="cs-CZ" sz="2000" dirty="0">
              <a:cs typeface="Arial" pitchFamily="34" charset="0"/>
            </a:endParaRPr>
          </a:p>
          <a:p>
            <a:endParaRPr lang="cs-CZ" sz="2000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200" b="1" dirty="0">
                <a:solidFill>
                  <a:schemeClr val="tx1"/>
                </a:solidFill>
              </a:rPr>
              <a:t>Použité zdroje</a:t>
            </a:r>
          </a:p>
        </p:txBody>
      </p:sp>
    </p:spTree>
    <p:extLst>
      <p:ext uri="{BB962C8B-B14F-4D97-AF65-F5344CB8AC3E}">
        <p14:creationId xmlns:p14="http://schemas.microsoft.com/office/powerpoint/2010/main" xmlns="" val="40223516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Modu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1333</TotalTime>
  <Words>522</Words>
  <Application>Microsoft Office PowerPoint</Application>
  <PresentationFormat>Předvádění na obrazovce (4:3)</PresentationFormat>
  <Paragraphs>95</Paragraphs>
  <Slides>12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Vlnění</vt:lpstr>
      <vt:lpstr>Snímek 1</vt:lpstr>
      <vt:lpstr>Čtyřúhelník - testy</vt:lpstr>
      <vt:lpstr>Test č. 1- úhlopříčky</vt:lpstr>
      <vt:lpstr>Snímek 4</vt:lpstr>
      <vt:lpstr>Vyhodnocení testu č. 1</vt:lpstr>
      <vt:lpstr> Test č. 2 - úhly</vt:lpstr>
      <vt:lpstr>Snímek 7</vt:lpstr>
      <vt:lpstr>Vyhodnocení testu č. 2</vt:lpstr>
      <vt:lpstr>Test č. 3 – obvod, obsah čtyřúhelníku</vt:lpstr>
      <vt:lpstr>Snímek 10</vt:lpstr>
      <vt:lpstr>Vyhodnocení testu č. 3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Délka</dc:title>
  <dc:creator>alena.cechova</dc:creator>
  <cp:lastModifiedBy>Dum</cp:lastModifiedBy>
  <cp:revision>208</cp:revision>
  <dcterms:created xsi:type="dcterms:W3CDTF">2013-01-16T20:09:48Z</dcterms:created>
  <dcterms:modified xsi:type="dcterms:W3CDTF">2015-07-15T20:24:35Z</dcterms:modified>
</cp:coreProperties>
</file>