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56" r:id="rId2"/>
    <p:sldId id="262" r:id="rId3"/>
    <p:sldId id="257" r:id="rId4"/>
    <p:sldId id="258" r:id="rId5"/>
    <p:sldId id="263" r:id="rId6"/>
    <p:sldId id="261" r:id="rId7"/>
    <p:sldId id="259" r:id="rId8"/>
    <p:sldId id="264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BAA44C4-5E2A-4EF6-AD11-98BA64DA3A90}">
          <p14:sldIdLst>
            <p14:sldId id="256"/>
            <p14:sldId id="262"/>
            <p14:sldId id="257"/>
            <p14:sldId id="258"/>
            <p14:sldId id="263"/>
            <p14:sldId id="261"/>
            <p14:sldId id="259"/>
            <p14:sldId id="264"/>
            <p14:sldId id="265"/>
            <p14:sldId id="260"/>
          </p14:sldIdLst>
        </p14:section>
        <p14:section name="Oddíl bez názvu" id="{5C666680-86AC-4519-B1EF-ABA4BCCFD7DE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66" d="100"/>
          <a:sy n="66" d="100"/>
        </p:scale>
        <p:origin x="-1194" y="-7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5486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22473138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</a:t>
                      </a:r>
                      <a:r>
                        <a:rPr lang="cs-CZ" sz="1000" kern="50" cap="all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- Lichoběžník – základní vlastnosti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III/2/MAT/2/1/1-34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e základními vlastnostmi lichoběžníku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Lucida Sans Unicode"/>
                          <a:cs typeface="Mangal"/>
                        </a:rPr>
                        <a:t>Lichoběžník,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Lucida Sans Unicode"/>
                          <a:cs typeface="Mangal"/>
                        </a:rPr>
                        <a:t> druhy lichoběžníků</a:t>
                      </a:r>
                      <a:endParaRPr lang="cs-CZ" sz="1000" kern="50" dirty="0">
                        <a:effectLst/>
                        <a:latin typeface="+mn-lt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25.4.2014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552728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Lichoběžník – základní vlastnosti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7077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323528" y="836712"/>
            <a:ext cx="8568952" cy="52894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Lichoběžník je čtyřúhelník, jehož dvě protější strany jsou rovnoběžné a dvě zbývající strany /ramena/ jsou různoběžné.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AB 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|| CD – základny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AD, BC - ramena</a:t>
            </a: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a</a:t>
            </a:r>
            <a:r>
              <a:rPr lang="cs-CZ" b="1" dirty="0" smtClean="0">
                <a:solidFill>
                  <a:schemeClr val="tx1"/>
                </a:solidFill>
              </a:rPr>
              <a:t>, b, c, d – strany lichoběžníku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A, B, C, D – vrcholy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lichoběžníku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/>
                <a:cs typeface="Times New Roman"/>
              </a:rPr>
              <a:t>α,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β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γ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δ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 – vnitřní úhly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Candara"/>
                <a:cs typeface="Times New Roman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                    lichoběžníku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4283968" y="3573016"/>
            <a:ext cx="792088" cy="129614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76056" y="3573016"/>
            <a:ext cx="129614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372200" y="3573016"/>
            <a:ext cx="1080120" cy="129614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83968" y="4869160"/>
            <a:ext cx="3168352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923928" y="486916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4869160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3284984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80012" y="3284984"/>
            <a:ext cx="364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4869160"/>
            <a:ext cx="544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39330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24128" y="3284984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24684" y="39330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4504704" y="4437112"/>
                <a:ext cx="3600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α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4704" y="4437112"/>
                <a:ext cx="360039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6844964" y="4437112"/>
                <a:ext cx="3600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β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4964" y="4437112"/>
                <a:ext cx="36004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TextovéPole 24"/>
              <p:cNvSpPr txBox="1"/>
              <p:nvPr/>
            </p:nvSpPr>
            <p:spPr>
              <a:xfrm>
                <a:off x="6156176" y="3654316"/>
                <a:ext cx="4007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γ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3654316"/>
                <a:ext cx="400755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3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5076056" y="365431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>
                <a:latin typeface="Candara"/>
              </a:rPr>
              <a:t>δ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48960" cy="453650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Podle vlastností ramen dělíme lichoběžník na : 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obecný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                    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pravoúhlý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rovnoramenný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Druhy lichoběžníků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539552" y="3140968"/>
            <a:ext cx="1368152" cy="864096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39552" y="4005064"/>
            <a:ext cx="1224136" cy="1440160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39552" y="4005064"/>
            <a:ext cx="1368152" cy="288032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932040" y="2564904"/>
            <a:ext cx="936104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572000" y="2564904"/>
            <a:ext cx="360040" cy="576064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572000" y="3140968"/>
            <a:ext cx="2376264" cy="7200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868144" y="2564904"/>
            <a:ext cx="1080120" cy="64807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752020" y="4005064"/>
            <a:ext cx="1656184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752020" y="4005064"/>
            <a:ext cx="0" cy="72008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752020" y="4725144"/>
            <a:ext cx="2844316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408204" y="4005064"/>
            <a:ext cx="1188132" cy="72008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220072" y="6237312"/>
            <a:ext cx="1728192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4572000" y="5589240"/>
            <a:ext cx="3024336" cy="0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 flipV="1">
            <a:off x="4572000" y="5589240"/>
            <a:ext cx="648072" cy="64807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6948264" y="5589240"/>
            <a:ext cx="648072" cy="64807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323528" y="1628800"/>
                <a:ext cx="8496943" cy="468052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AB || CD</a:t>
                </a:r>
              </a:p>
              <a:p>
                <a:pPr marL="0" indent="0">
                  <a:buNone/>
                </a:pPr>
                <a:r>
                  <a:rPr lang="el-GR" dirty="0" smtClean="0">
                    <a:solidFill>
                      <a:schemeClr val="tx1"/>
                    </a:solidFill>
                    <a:latin typeface="Times New Roman"/>
                    <a:cs typeface="Times New Roman"/>
                  </a:rPr>
                  <a:t>α</a:t>
                </a:r>
                <a:r>
                  <a:rPr lang="cs-CZ" dirty="0">
                    <a:solidFill>
                      <a:schemeClr val="tx1"/>
                    </a:solidFill>
                    <a:latin typeface="Times New Roman"/>
                    <a:cs typeface="Times New Roman"/>
                  </a:rPr>
                  <a:t>+</a:t>
                </a:r>
                <a:r>
                  <a:rPr lang="el-GR" dirty="0">
                    <a:solidFill>
                      <a:schemeClr val="tx1"/>
                    </a:solidFill>
                    <a:cs typeface="Times New Roman"/>
                  </a:rPr>
                  <a:t>β</a:t>
                </a: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+</a:t>
                </a:r>
                <a:r>
                  <a:rPr lang="el-GR" dirty="0">
                    <a:solidFill>
                      <a:schemeClr val="tx1"/>
                    </a:solidFill>
                    <a:cs typeface="Times New Roman"/>
                  </a:rPr>
                  <a:t>γ</a:t>
                </a: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+</a:t>
                </a:r>
                <a:r>
                  <a:rPr lang="el-GR" dirty="0">
                    <a:solidFill>
                      <a:schemeClr val="tx1"/>
                    </a:solidFill>
                    <a:cs typeface="Times New Roman"/>
                  </a:rPr>
                  <a:t>δ</a:t>
                </a: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 = 360⁰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α+</a:t>
                </a:r>
                <a:r>
                  <a:rPr lang="el-GR" dirty="0">
                    <a:solidFill>
                      <a:schemeClr val="tx1"/>
                    </a:solidFill>
                    <a:cs typeface="Times New Roman"/>
                  </a:rPr>
                  <a:t>δ</a:t>
                </a: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 = 180⁰      </a:t>
                </a:r>
                <a:r>
                  <a:rPr lang="el-GR" dirty="0">
                    <a:solidFill>
                      <a:schemeClr val="tx1"/>
                    </a:solidFill>
                    <a:cs typeface="Times New Roman"/>
                  </a:rPr>
                  <a:t>β</a:t>
                </a: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+</a:t>
                </a:r>
                <a:r>
                  <a:rPr lang="el-GR" dirty="0">
                    <a:solidFill>
                      <a:schemeClr val="tx1"/>
                    </a:solidFill>
                    <a:cs typeface="Times New Roman"/>
                  </a:rPr>
                  <a:t>γ</a:t>
                </a: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 = 180⁰</a:t>
                </a: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  <a:cs typeface="Times New Roman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  <a:cs typeface="Times New Roman"/>
                  </a:rPr>
                  <a:t>u</a:t>
                </a: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₁, u₂ - </a:t>
                </a:r>
                <a:r>
                  <a:rPr lang="cs-CZ" dirty="0" smtClean="0">
                    <a:solidFill>
                      <a:schemeClr val="tx1"/>
                    </a:solidFill>
                    <a:cs typeface="Times New Roman"/>
                  </a:rPr>
                  <a:t>úhlopříčky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  <a:cs typeface="Times New Roman"/>
                  </a:rPr>
                  <a:t>u</a:t>
                </a:r>
                <a:r>
                  <a:rPr lang="cs-CZ" dirty="0" smtClean="0">
                    <a:solidFill>
                      <a:schemeClr val="tx1"/>
                    </a:solidFill>
                    <a:latin typeface="Candara"/>
                    <a:cs typeface="Times New Roman"/>
                  </a:rPr>
                  <a:t>₁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/>
                      </a:rPr>
                      <m:t>≠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  <a:cs typeface="Times New Roman"/>
                  </a:rPr>
                  <a:t>u</a:t>
                </a:r>
                <a:r>
                  <a:rPr lang="cs-CZ" dirty="0" smtClean="0">
                    <a:solidFill>
                      <a:schemeClr val="tx1"/>
                    </a:solidFill>
                    <a:latin typeface="Candara"/>
                    <a:cs typeface="Times New Roman"/>
                  </a:rPr>
                  <a:t>₂</a:t>
                </a:r>
                <a:endParaRPr lang="cs-CZ" dirty="0">
                  <a:solidFill>
                    <a:schemeClr val="tx1"/>
                  </a:solidFill>
                  <a:cs typeface="Times New Roman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  <a:cs typeface="Times New Roman"/>
                  </a:rPr>
                  <a:t>S </a:t>
                </a: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– průsečík úhlopříček</a:t>
                </a: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  <a:cs typeface="Times New Roman"/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1"/>
                    </a:solidFill>
                    <a:cs typeface="Times New Roman"/>
                  </a:rPr>
                  <a:t>v – výška lichoběžníku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chemeClr val="tx1"/>
                    </a:solidFill>
                    <a:cs typeface="Times New Roman"/>
                  </a:rPr>
                  <a:t>Výška v lichoběžníku je kolmá vzdálenost rovnoběžných základen.</a:t>
                </a:r>
                <a:endParaRPr lang="cs-CZ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1628800"/>
                <a:ext cx="8496943" cy="4680520"/>
              </a:xfrm>
              <a:blipFill rotWithShape="1">
                <a:blip r:embed="rId2" cstate="print"/>
                <a:stretch>
                  <a:fillRect l="-1076" t="-18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Základní vlastnosti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5436096" y="2708920"/>
            <a:ext cx="144016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876256" y="2708920"/>
            <a:ext cx="504056" cy="144016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3923928" y="4149080"/>
            <a:ext cx="345638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923928" y="2708920"/>
            <a:ext cx="1512168" cy="144016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923928" y="2708920"/>
            <a:ext cx="2952328" cy="144016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436096" y="2708920"/>
            <a:ext cx="1944216" cy="144016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707904" y="414908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28284" y="4149080"/>
            <a:ext cx="4367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B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4742" y="2461538"/>
            <a:ext cx="7873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68144" y="3212976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4427984" y="3789040"/>
                <a:ext cx="43675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α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3789040"/>
                <a:ext cx="43675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6660232" y="3789040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β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3789040"/>
                <a:ext cx="288032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6383" r="-14894"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6408204" y="2708920"/>
                <a:ext cx="54006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γ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8204" y="2708920"/>
                <a:ext cx="540061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3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5332796" y="2749570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2796" y="2749570"/>
                <a:ext cx="288032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r="-42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4572000" y="3429000"/>
            <a:ext cx="760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78234" y="3397642"/>
            <a:ext cx="450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cxnSp>
        <p:nvCxnSpPr>
          <p:cNvPr id="22" name="Přímá spojnice 21"/>
          <p:cNvCxnSpPr>
            <a:stCxn id="19" idx="0"/>
          </p:cNvCxnSpPr>
          <p:nvPr/>
        </p:nvCxnSpPr>
        <p:spPr>
          <a:xfrm>
            <a:off x="7346664" y="4149080"/>
            <a:ext cx="132979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903259" y="2708920"/>
            <a:ext cx="1773197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6804248" y="2420888"/>
            <a:ext cx="5424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7789857" y="2708920"/>
            <a:ext cx="0" cy="14401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7789858" y="3397642"/>
            <a:ext cx="406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7053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556792"/>
            <a:ext cx="8640959" cy="456937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/>
                <a:cs typeface="Times New Roman"/>
              </a:rPr>
              <a:t>Rovnoramenný lichoběžník je lichoběžník, jehož ramena jsou shodná.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  <a:cs typeface="Times New Roman"/>
              </a:rPr>
              <a:t>u₁, u₂ - úhlopříčky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  <a:cs typeface="Times New Roman"/>
              </a:rPr>
              <a:t>u₁ = u₂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  <a:cs typeface="Times New Roman"/>
              </a:rPr>
              <a:t>S – průsečík úhlopříček</a:t>
            </a:r>
          </a:p>
          <a:p>
            <a:pPr marL="0" indent="0">
              <a:buNone/>
            </a:pPr>
            <a:r>
              <a:rPr lang="el-GR" dirty="0" smtClean="0">
                <a:solidFill>
                  <a:schemeClr val="tx1"/>
                </a:solidFill>
                <a:latin typeface="Times New Roman"/>
                <a:cs typeface="Times New Roman"/>
              </a:rPr>
              <a:t>α</a:t>
            </a:r>
            <a:r>
              <a:rPr lang="cs-CZ" dirty="0" smtClean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Times New Roman"/>
                <a:cs typeface="Times New Roman"/>
              </a:rPr>
              <a:t>=</a:t>
            </a:r>
            <a:r>
              <a:rPr lang="cs-CZ" dirty="0" smtClean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l-GR" dirty="0" smtClean="0">
                <a:solidFill>
                  <a:schemeClr val="tx1"/>
                </a:solidFill>
                <a:latin typeface="Candara"/>
                <a:cs typeface="Times New Roman"/>
              </a:rPr>
              <a:t>β</a:t>
            </a:r>
            <a:r>
              <a:rPr lang="cs-CZ" dirty="0" smtClean="0">
                <a:solidFill>
                  <a:schemeClr val="tx1"/>
                </a:solidFill>
                <a:latin typeface="Candara"/>
                <a:cs typeface="Times New Roman"/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  <a:cs typeface="Times New Roman"/>
              </a:rPr>
              <a:t>γ = </a:t>
            </a:r>
            <a:r>
              <a:rPr lang="el-GR" dirty="0" smtClean="0">
                <a:solidFill>
                  <a:schemeClr val="tx1"/>
                </a:solidFill>
                <a:latin typeface="Candara"/>
                <a:cs typeface="Times New Roman"/>
              </a:rPr>
              <a:t>δ</a:t>
            </a:r>
            <a:endParaRPr lang="cs-CZ" dirty="0" smtClean="0">
              <a:solidFill>
                <a:schemeClr val="tx1"/>
              </a:solidFill>
              <a:latin typeface="Candara"/>
              <a:cs typeface="Times New Roman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Candara"/>
              <a:cs typeface="Times New Roman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Candara"/>
                <a:cs typeface="Times New Roman"/>
              </a:rPr>
              <a:t>AD = BC  - ramena jsou stejně dlouhá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Candara"/>
              <a:cs typeface="Times New Roman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Rovnoramenný lichoběžník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Lichoběžník 2"/>
          <p:cNvSpPr/>
          <p:nvPr/>
        </p:nvSpPr>
        <p:spPr>
          <a:xfrm>
            <a:off x="5364088" y="2708920"/>
            <a:ext cx="3096344" cy="1576192"/>
          </a:xfrm>
          <a:prstGeom prst="trapezoi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4285112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60432" y="428511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2420888"/>
            <a:ext cx="527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03390" y="2420888"/>
            <a:ext cx="3614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4283968" y="2708920"/>
            <a:ext cx="14808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4283968" y="4285112"/>
            <a:ext cx="108012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932040" y="2708920"/>
            <a:ext cx="0" cy="157619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44008" y="328498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 rot="11263980" flipV="1">
                <a:off x="5380604" y="3909642"/>
                <a:ext cx="62724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</m:t>
                      </m:r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α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1263980" flipV="1">
                <a:off x="5380604" y="3909642"/>
                <a:ext cx="627240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7308304" y="3869122"/>
                <a:ext cx="115212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β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8304" y="3869122"/>
                <a:ext cx="1152129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7668344" y="2790220"/>
            <a:ext cx="516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ndara"/>
              </a:rPr>
              <a:t>  </a:t>
            </a:r>
            <a:r>
              <a:rPr lang="el-GR" dirty="0" smtClean="0">
                <a:latin typeface="Candara"/>
              </a:rPr>
              <a:t>γ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5584116" y="2790220"/>
                <a:ext cx="54076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4116" y="2790220"/>
                <a:ext cx="540767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5076057" y="3869122"/>
                <a:ext cx="3131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7" y="3869122"/>
                <a:ext cx="313100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 flipV="1">
            <a:off x="5358611" y="2708920"/>
            <a:ext cx="2669773" cy="1575334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764844" y="3497016"/>
            <a:ext cx="449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cxnSp>
        <p:nvCxnSpPr>
          <p:cNvPr id="32" name="Přímá spojnice 31"/>
          <p:cNvCxnSpPr/>
          <p:nvPr/>
        </p:nvCxnSpPr>
        <p:spPr>
          <a:xfrm>
            <a:off x="5764844" y="2708920"/>
            <a:ext cx="2695588" cy="1575334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7524328" y="345129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693497" y="2974886"/>
            <a:ext cx="522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684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323528" y="1988840"/>
                <a:ext cx="8568951" cy="4137323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</a:rPr>
                  <a:t>Pravoúhlý lichoběžník je lichoběžník, jehož jedno rameno je kolmé k základně.</a:t>
                </a:r>
                <a:endParaRPr lang="cs-CZ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                                                                      u</a:t>
                </a:r>
                <a:r>
                  <a:rPr lang="cs-CZ" dirty="0" smtClean="0">
                    <a:solidFill>
                      <a:schemeClr val="tx1"/>
                    </a:solidFill>
                    <a:latin typeface="Candara"/>
                  </a:rPr>
                  <a:t>₁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 u</a:t>
                </a:r>
                <a:r>
                  <a:rPr lang="cs-CZ" dirty="0" smtClean="0">
                    <a:solidFill>
                      <a:schemeClr val="tx1"/>
                    </a:solidFill>
                    <a:latin typeface="Candara"/>
                  </a:rPr>
                  <a:t>₂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chemeClr val="tx1"/>
                    </a:solidFill>
                    <a:latin typeface="Candara"/>
                  </a:rPr>
                  <a:t> </a:t>
                </a:r>
                <a:r>
                  <a:rPr lang="cs-CZ" dirty="0" smtClean="0">
                    <a:solidFill>
                      <a:schemeClr val="tx1"/>
                    </a:solidFill>
                    <a:latin typeface="Candara"/>
                  </a:rPr>
                  <a:t>                                                                      S – průsečík úhlopříček </a:t>
                </a: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1"/>
                    </a:solidFill>
                    <a:latin typeface="Candara"/>
                  </a:rPr>
                  <a:t>                                                                       AD       AB a CD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23528" y="1988840"/>
                <a:ext cx="8568951" cy="4137323"/>
              </a:xfrm>
              <a:blipFill rotWithShape="1">
                <a:blip r:embed="rId2" cstate="print"/>
                <a:stretch>
                  <a:fillRect l="-1067" t="-11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Pravoúhlý  lichoběžník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259632" y="3212976"/>
            <a:ext cx="1584176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259632" y="3212976"/>
            <a:ext cx="0" cy="1512168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259632" y="4725144"/>
            <a:ext cx="3528392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843808" y="3212976"/>
            <a:ext cx="1944216" cy="1512168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063964" y="4725144"/>
            <a:ext cx="3069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4725144"/>
            <a:ext cx="391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2924944"/>
            <a:ext cx="49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2924944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1259632" y="3212976"/>
            <a:ext cx="1584176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259632" y="3212976"/>
            <a:ext cx="3528392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089470" y="3717032"/>
            <a:ext cx="4024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370942" y="3901698"/>
            <a:ext cx="505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23728" y="3717032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580112" y="4909810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724128" y="4653136"/>
            <a:ext cx="0" cy="2566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8822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8496943" cy="511256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Dokážete určit, zda-</a:t>
            </a:r>
            <a:r>
              <a:rPr lang="cs-CZ" b="1" dirty="0" err="1" smtClean="0">
                <a:solidFill>
                  <a:srgbClr val="FF0000"/>
                </a:solidFill>
              </a:rPr>
              <a:t>li</a:t>
            </a:r>
            <a:r>
              <a:rPr lang="cs-CZ" b="1" dirty="0" smtClean="0">
                <a:solidFill>
                  <a:srgbClr val="FF0000"/>
                </a:solidFill>
              </a:rPr>
              <a:t> je lichoběžník osově souměrný?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Určitě ano, pouze si musíme uvědomit, že existují různé druhy lichoběžníků.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Obecný lichoběžník </a:t>
            </a:r>
            <a:r>
              <a:rPr lang="cs-CZ" b="1" dirty="0" smtClean="0">
                <a:solidFill>
                  <a:srgbClr val="FF0000"/>
                </a:solidFill>
              </a:rPr>
              <a:t>– není osově souměrný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Pravoúhlý lichoběžník </a:t>
            </a:r>
            <a:r>
              <a:rPr lang="cs-CZ" b="1" dirty="0" smtClean="0">
                <a:solidFill>
                  <a:srgbClr val="FF0000"/>
                </a:solidFill>
              </a:rPr>
              <a:t>– není osově souměrný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Rovnoramenný lichoběžník</a:t>
            </a:r>
            <a:r>
              <a:rPr lang="cs-CZ" b="1" dirty="0" smtClean="0">
                <a:solidFill>
                  <a:srgbClr val="FF0000"/>
                </a:solidFill>
              </a:rPr>
              <a:t> – ano, je osově souměrný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Lichoběžník a osová souměrnost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Lichoběžník 2"/>
          <p:cNvSpPr/>
          <p:nvPr/>
        </p:nvSpPr>
        <p:spPr>
          <a:xfrm>
            <a:off x="3203848" y="4869160"/>
            <a:ext cx="3384376" cy="1512168"/>
          </a:xfrm>
          <a:prstGeom prst="trapezoid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4896036" y="4509120"/>
            <a:ext cx="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896036" y="5625244"/>
            <a:ext cx="420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051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988840"/>
            <a:ext cx="8640959" cy="432048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1/ Mohou být základny lichoběžníku shodné?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2/ Mohou být ramena lichoběžníku shodná?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Ano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3/ Mohou být obě ramena lichoběžníku kolmá k základně?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4/ Může být jedno rameno lichoběžníku kolmé k základně /základnám/?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Ano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Opakování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5622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988840"/>
            <a:ext cx="8568952" cy="4137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2000">
                <a:cs typeface="Arial" pitchFamily="34" charset="0"/>
              </a:rPr>
              <a:t>. </a:t>
            </a: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1399</TotalTime>
  <Words>397</Words>
  <Application>Microsoft Office PowerPoint</Application>
  <PresentationFormat>Předvádění na obrazovce (4:3)</PresentationFormat>
  <Paragraphs>127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Lichoběžník – základní vlastnosti</vt:lpstr>
      <vt:lpstr>Snímek 3</vt:lpstr>
      <vt:lpstr>Druhy lichoběžníků</vt:lpstr>
      <vt:lpstr>Základní vlastnosti</vt:lpstr>
      <vt:lpstr>Rovnoramenný lichoběžník</vt:lpstr>
      <vt:lpstr>Pravoúhlý  lichoběžník </vt:lpstr>
      <vt:lpstr>Lichoběžník a osová souměrnost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215</cp:revision>
  <dcterms:created xsi:type="dcterms:W3CDTF">2013-01-16T20:09:48Z</dcterms:created>
  <dcterms:modified xsi:type="dcterms:W3CDTF">2015-07-15T20:17:34Z</dcterms:modified>
</cp:coreProperties>
</file>