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62" r:id="rId3"/>
    <p:sldId id="257" r:id="rId4"/>
    <p:sldId id="258" r:id="rId5"/>
    <p:sldId id="261" r:id="rId6"/>
    <p:sldId id="263" r:id="rId7"/>
    <p:sldId id="259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BAA44C4-5E2A-4EF6-AD11-98BA64DA3A90}">
          <p14:sldIdLst>
            <p14:sldId id="256"/>
            <p14:sldId id="262"/>
            <p14:sldId id="257"/>
            <p14:sldId id="258"/>
            <p14:sldId id="261"/>
            <p14:sldId id="263"/>
            <p14:sldId id="259"/>
            <p14:sldId id="264"/>
            <p14:sldId id="265"/>
            <p14:sldId id="266"/>
            <p14:sldId id="260"/>
          </p14:sldIdLst>
        </p14:section>
        <p14:section name="Oddíl bez názvu" id="{5C666680-86AC-4519-B1EF-ABA4BCCFD7DE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1331817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- kosočtverec - obsah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III/2/MAT/2/1/1-33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Žák</a:t>
                      </a:r>
                      <a:r>
                        <a:rPr lang="cs-CZ" sz="1000" kern="50" baseline="0" dirty="0" smtClean="0">
                          <a:effectLst/>
                        </a:rPr>
                        <a:t> si procvičí obsah kosočtverce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Kosočtverec,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obsah kosočtverce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25.4.2014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552728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cs-CZ" sz="4800" b="1" dirty="0" smtClean="0">
                <a:solidFill>
                  <a:schemeClr val="tx1"/>
                </a:solidFill>
              </a:rPr>
              <a:t>Obsah kosočtverce</a:t>
            </a:r>
            <a:endParaRPr lang="cs-CZ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021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Kosočtverec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2060848"/>
            <a:ext cx="8640959" cy="40653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Kosočtverec </a:t>
            </a:r>
            <a:r>
              <a:rPr lang="cs-CZ" b="1" dirty="0">
                <a:solidFill>
                  <a:srgbClr val="FF0000"/>
                </a:solidFill>
              </a:rPr>
              <a:t>je rovnoběžník, jehož sousední strany jsou stejně dlouhé a nejsou k </a:t>
            </a:r>
            <a:r>
              <a:rPr lang="cs-CZ" b="1" dirty="0" smtClean="0">
                <a:solidFill>
                  <a:srgbClr val="FF0000"/>
                </a:solidFill>
              </a:rPr>
              <a:t>sobě kolmé. 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l-GR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α</a:t>
            </a:r>
            <a:r>
              <a:rPr lang="cs-CZ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β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γ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δ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 </a:t>
            </a:r>
            <a:r>
              <a:rPr lang="cs-CZ" dirty="0" smtClean="0">
                <a:latin typeface="Candara"/>
                <a:cs typeface="Times New Roman"/>
              </a:rPr>
              <a:t>– vnitřní úhly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a, b, c, d </a:t>
            </a:r>
            <a:r>
              <a:rPr lang="cs-CZ" dirty="0" smtClean="0">
                <a:latin typeface="Candara"/>
                <a:cs typeface="Times New Roman"/>
              </a:rPr>
              <a:t>– strany kosočtverce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  <a:cs typeface="Times New Roman"/>
              </a:rPr>
              <a:t>a = b = c = d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A, B, C, D </a:t>
            </a:r>
            <a:r>
              <a:rPr lang="cs-CZ" dirty="0" smtClean="0">
                <a:latin typeface="Candara"/>
                <a:cs typeface="Times New Roman"/>
              </a:rPr>
              <a:t>– vrcholy kosočtverce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Kosoúhelník 1"/>
              <p:cNvSpPr/>
              <p:nvPr/>
            </p:nvSpPr>
            <p:spPr>
              <a:xfrm>
                <a:off x="5220072" y="3429000"/>
                <a:ext cx="2520280" cy="1872208"/>
              </a:xfrm>
              <a:prstGeom prst="parallelogram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37346EB1-ADD1-4B06-89A5-24D20D6DB987}" type="mathplaceholder">
                        <a:rPr lang="cs-CZ" i="1" smtClean="0">
                          <a:latin typeface="Cambria Math"/>
                        </a:rPr>
                        <a:t>Sem zadejte rovnici.</a:t>
                      </a:fl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Kosoúhe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429000"/>
                <a:ext cx="2520280" cy="1872208"/>
              </a:xfrm>
              <a:prstGeom prst="parallelogram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4932040" y="5301208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530120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740352" y="314096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3068960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530120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493035" y="465313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88224" y="3109610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95707" y="4293096"/>
            <a:ext cx="18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5280439" y="4837802"/>
                <a:ext cx="43275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α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0439" y="4837802"/>
                <a:ext cx="432753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6788601" y="4837802"/>
                <a:ext cx="5629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β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8601" y="4837802"/>
                <a:ext cx="562978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7328661" y="3478942"/>
                <a:ext cx="320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γ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661" y="3478942"/>
                <a:ext cx="320827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5496815" y="3478942"/>
                <a:ext cx="58735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6815" y="3478942"/>
                <a:ext cx="587353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435334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Obsah kosočtverce vypočítáme tak, že stranu kosočtverce vynásobíme příslušnou výškou.</a:t>
            </a:r>
          </a:p>
          <a:p>
            <a:pPr marL="0"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                                                      </a:t>
            </a:r>
            <a:r>
              <a:rPr lang="cs-CZ" sz="3600" b="1" dirty="0" smtClean="0">
                <a:solidFill>
                  <a:srgbClr val="FF0000"/>
                </a:solidFill>
              </a:rPr>
              <a:t>S = a . </a:t>
            </a:r>
            <a:r>
              <a:rPr lang="cs-CZ" sz="3600" b="1" dirty="0" err="1" smtClean="0">
                <a:solidFill>
                  <a:srgbClr val="FF0000"/>
                </a:solidFill>
              </a:rPr>
              <a:t>v</a:t>
            </a:r>
            <a:r>
              <a:rPr lang="cs-CZ" sz="3200" b="1" dirty="0" err="1" smtClean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Obsah kosočtverce - opakování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611560" y="2996952"/>
            <a:ext cx="2376264" cy="1800200"/>
          </a:xfrm>
          <a:prstGeom prst="parallelogram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653136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46531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87824" y="278092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96291" y="2780928"/>
            <a:ext cx="437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19672" y="4837802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1475656" y="2996952"/>
            <a:ext cx="72008" cy="18002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547664" y="37890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</a:t>
            </a:r>
            <a:r>
              <a:rPr lang="cs-CZ" sz="1600" dirty="0" err="1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40703776"/>
              </p:ext>
            </p:extLst>
          </p:nvPr>
        </p:nvGraphicFramePr>
        <p:xfrm>
          <a:off x="323529" y="2564904"/>
          <a:ext cx="8568951" cy="3384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317"/>
                <a:gridCol w="2856317"/>
                <a:gridCol w="2856317"/>
              </a:tblGrid>
              <a:tr h="56403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Strana kosočtverce - 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Výška na stranu a -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cs-CZ" sz="1600" dirty="0" err="1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Obsah kosočtverce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6403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 cm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 cm</a:t>
                      </a:r>
                      <a:endParaRPr lang="cs-CZ" sz="2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6403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60 mm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4,5 cm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64034"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 cm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48 cm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6403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dm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63 dm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64034"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52 mm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31,2 cm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 – dopočítej neznámé údaje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8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32010837"/>
              </p:ext>
            </p:extLst>
          </p:nvPr>
        </p:nvGraphicFramePr>
        <p:xfrm>
          <a:off x="323528" y="2636912"/>
          <a:ext cx="8280921" cy="280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307"/>
                <a:gridCol w="2760307"/>
                <a:gridCol w="2760307"/>
              </a:tblGrid>
              <a:tr h="468052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Strana kosočtverce - 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Výška na stranu a -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cs-CZ" sz="1600" dirty="0" err="1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Obsah kosočtverce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 cm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 cm</a:t>
                      </a:r>
                      <a:endParaRPr lang="cs-CZ" sz="20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35 cm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  <a:latin typeface="Candara"/>
                        </a:rPr>
                        <a:t>²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60 mm = </a:t>
                      </a:r>
                      <a:r>
                        <a:rPr lang="cs-CZ" b="1" baseline="0" dirty="0" smtClean="0"/>
                        <a:t> 6 cm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4,5 cm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27 cm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  <a:latin typeface="Candara"/>
                        </a:rPr>
                        <a:t>²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8 cm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 cm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48 cm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dm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7 dm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63 dm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6 m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52 mm = 5,2 cm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31,2 cm</a:t>
                      </a:r>
                      <a:r>
                        <a:rPr lang="cs-CZ" b="1" dirty="0" smtClean="0">
                          <a:latin typeface="Candara"/>
                        </a:rPr>
                        <a:t>²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48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988840"/>
            <a:ext cx="7956872" cy="413732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 obsah kosočtverce ABCD, jestliže jeho obvod je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roven </a:t>
            </a:r>
            <a:r>
              <a:rPr lang="cs-CZ" sz="2800" b="1" dirty="0" smtClean="0">
                <a:solidFill>
                  <a:schemeClr val="tx1"/>
                </a:solidFill>
              </a:rPr>
              <a:t>20</a:t>
            </a:r>
            <a:r>
              <a:rPr lang="cs-CZ" b="1" dirty="0" smtClean="0">
                <a:solidFill>
                  <a:schemeClr val="tx1"/>
                </a:solidFill>
              </a:rPr>
              <a:t> cm a výška kosočtverce měří 4,5 cm.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Postup řešení: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0000"/>
                </a:solidFill>
              </a:rPr>
              <a:t>Nejprve vypočítáme z obvodu</a:t>
            </a:r>
            <a:r>
              <a:rPr lang="cs-CZ" dirty="0">
                <a:solidFill>
                  <a:srgbClr val="FF0000"/>
                </a:solidFill>
              </a:rPr>
              <a:t> stranu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dirty="0">
                <a:solidFill>
                  <a:srgbClr val="FF0000"/>
                </a:solidFill>
              </a:rPr>
              <a:t> 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0000"/>
                </a:solidFill>
              </a:rPr>
              <a:t>Následně můžeme vypočítat obsah kosočtverce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22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640959" cy="442535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 = 20 cm</a:t>
            </a:r>
          </a:p>
          <a:p>
            <a:pPr marL="0" indent="0">
              <a:buNone/>
            </a:pPr>
            <a:r>
              <a:rPr lang="cs-CZ" dirty="0" smtClean="0"/>
              <a:t>v =  4,5 cm</a:t>
            </a:r>
          </a:p>
          <a:p>
            <a:pPr marL="0" indent="0">
              <a:buNone/>
            </a:pPr>
            <a:r>
              <a:rPr lang="cs-CZ" u="sng" dirty="0" smtClean="0"/>
              <a:t>S = x </a:t>
            </a:r>
            <a:r>
              <a:rPr lang="cs-CZ" u="sng" dirty="0" smtClean="0">
                <a:latin typeface="Candara"/>
              </a:rPr>
              <a:t>[cm²]</a:t>
            </a: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o   = 4 . a                     S = a . v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20 = 4 . a                     S = 5 . 4,5</a:t>
            </a:r>
            <a:endParaRPr lang="cs-CZ" dirty="0">
              <a:latin typeface="Candara"/>
            </a:endParaRPr>
          </a:p>
          <a:p>
            <a:pPr marL="0" indent="0">
              <a:buNone/>
            </a:pPr>
            <a:r>
              <a:rPr lang="cs-CZ" dirty="0" smtClean="0"/>
              <a:t>a   = 20 : 4                   </a:t>
            </a:r>
            <a:r>
              <a:rPr lang="cs-CZ" u="sng" dirty="0" smtClean="0">
                <a:solidFill>
                  <a:srgbClr val="FF0000"/>
                </a:solidFill>
              </a:rPr>
              <a:t>S = 22,5 cm</a:t>
            </a:r>
            <a:r>
              <a:rPr lang="cs-CZ" u="sng" dirty="0" smtClean="0">
                <a:solidFill>
                  <a:srgbClr val="FF0000"/>
                </a:solidFill>
                <a:latin typeface="Candara"/>
              </a:rPr>
              <a:t>²</a:t>
            </a:r>
            <a:endParaRPr lang="cs-CZ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a  =  5 cm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Obsah kosočtverce je 22,5 cm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²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6300192" y="2564904"/>
            <a:ext cx="2016224" cy="1440160"/>
          </a:xfrm>
          <a:prstGeom prst="parallelogram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39330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a=o : 4 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6804248" y="2564904"/>
            <a:ext cx="72008" cy="144016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804248" y="31409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v=4,5 cm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5220072" y="3325634"/>
            <a:ext cx="1440160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220072" y="2996952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 = x </a:t>
            </a:r>
            <a:r>
              <a:rPr lang="cs-CZ" dirty="0" smtClean="0">
                <a:latin typeface="Candara"/>
              </a:rPr>
              <a:t>[cm²]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706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8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1" y="1772816"/>
                <a:ext cx="8028880" cy="435334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b="1" dirty="0" smtClean="0"/>
                  <a:t>Lze vypočítat obsah kosočtverce, jestliže známe pouze velikosti úhlopříček?</a:t>
                </a:r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endParaRPr lang="cs-CZ" b="1" dirty="0" smtClean="0"/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Ano, lze. Musíme si však vzpomenout na obsah trojúhelníku.</a:t>
                </a:r>
              </a:p>
              <a:p>
                <a:pPr marL="0" indent="0">
                  <a:buNone/>
                </a:pPr>
                <a:endParaRPr lang="cs-CZ" b="1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S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∆ </m:t>
                    </m:r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𝒗𝒂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        Vynásobíme  stranu příslušnou výškou a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 pak vydělíme  dvěma.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1" y="1772816"/>
                <a:ext cx="8028880" cy="4353347"/>
              </a:xfrm>
              <a:blipFill rotWithShape="1">
                <a:blip r:embed="rId2" cstate="print"/>
                <a:stretch>
                  <a:fillRect l="-1139" t="-1120" r="-11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46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124744"/>
                <a:ext cx="8568951" cy="5001419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                                                        u</a:t>
                </a:r>
                <a:r>
                  <a:rPr lang="cs-CZ" dirty="0" smtClean="0">
                    <a:solidFill>
                      <a:schemeClr val="tx1"/>
                    </a:solidFill>
                    <a:latin typeface="Candara"/>
                  </a:rPr>
                  <a:t>₁ je kolmá na u₂ v průsečíku S </a:t>
                </a:r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            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₂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- výška na stranu AC / u</a:t>
                </a:r>
                <a:r>
                  <a:rPr lang="cs-CZ" b="1" dirty="0" smtClean="0">
                    <a:solidFill>
                      <a:srgbClr val="FF0000"/>
                    </a:solidFill>
                    <a:latin typeface="Candara"/>
                  </a:rPr>
                  <a:t>₁ /</a:t>
                </a:r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                  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                                                       S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𝑢</m:t>
                        </m:r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₁.</m:t>
                        </m:r>
                        <m:f>
                          <m:fPr>
                            <m:ctrlPr>
                              <a:rPr lang="cs-CZ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𝑢</m:t>
                            </m:r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₂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  . 2</a:t>
                </a:r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                                                       </a:t>
                </a:r>
                <a:r>
                  <a:rPr lang="cs-CZ" sz="2600" b="1" dirty="0" smtClean="0">
                    <a:solidFill>
                      <a:srgbClr val="FF0000"/>
                    </a:solidFill>
                  </a:rPr>
                  <a:t>S = u</a:t>
                </a:r>
                <a:r>
                  <a:rPr lang="cs-CZ" sz="2600" b="1" dirty="0" smtClean="0">
                    <a:solidFill>
                      <a:srgbClr val="FF0000"/>
                    </a:solidFill>
                    <a:latin typeface="Candara"/>
                  </a:rPr>
                  <a:t>₁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2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₂</m:t>
                        </m:r>
                      </m:num>
                      <m:den>
                        <m:r>
                          <a:rPr lang="cs-CZ" sz="2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26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 Kosočtverec ABCD je u</a:t>
                </a:r>
                <a:r>
                  <a:rPr lang="cs-CZ" dirty="0" smtClean="0">
                    <a:solidFill>
                      <a:schemeClr val="tx1"/>
                    </a:solidFill>
                    <a:latin typeface="Candara"/>
                  </a:rPr>
                  <a:t>₁ rozdělen na dva shodné trojúhelníky. Obsah kosočtverce je tedy roven dvojnásobku obsahu jednoho trojúhelníka.  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124744"/>
                <a:ext cx="8568951" cy="5001419"/>
              </a:xfrm>
              <a:blipFill rotWithShape="1">
                <a:blip r:embed="rId2" cstate="print"/>
                <a:stretch>
                  <a:fillRect l="-853" b="-15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Kosoúhelník 4"/>
          <p:cNvSpPr/>
          <p:nvPr/>
        </p:nvSpPr>
        <p:spPr>
          <a:xfrm>
            <a:off x="827584" y="2276872"/>
            <a:ext cx="2592288" cy="1800200"/>
          </a:xfrm>
          <a:prstGeom prst="parallelogram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827584" y="2276872"/>
            <a:ext cx="2592288" cy="18002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259632" y="2276872"/>
            <a:ext cx="1728192" cy="18002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835696" y="3356992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35699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33569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₂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407707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87824" y="40770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191683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68300" y="210149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69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988840"/>
            <a:ext cx="8568952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2000">
                <a:cs typeface="Arial" pitchFamily="34" charset="0"/>
              </a:rPr>
              <a:t>. </a:t>
            </a: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>
                <a:solidFill>
                  <a:schemeClr val="tx1"/>
                </a:solidFill>
              </a:rPr>
              <a:t>Použité zdroje</a:t>
            </a: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1360</TotalTime>
  <Words>419</Words>
  <Application>Microsoft Office PowerPoint</Application>
  <PresentationFormat>Předvádění na obrazovce (4:3)</PresentationFormat>
  <Paragraphs>126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Obsah kosočtverce</vt:lpstr>
      <vt:lpstr>Kosočtverec</vt:lpstr>
      <vt:lpstr>Obsah kosočtverce - opakování</vt:lpstr>
      <vt:lpstr>Příklad – dopočítej neznámé údaje</vt:lpstr>
      <vt:lpstr>Řešení</vt:lpstr>
      <vt:lpstr>Příklad </vt:lpstr>
      <vt:lpstr>Řešení</vt:lpstr>
      <vt:lpstr>Příklad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213</cp:revision>
  <dcterms:created xsi:type="dcterms:W3CDTF">2013-01-16T20:09:48Z</dcterms:created>
  <dcterms:modified xsi:type="dcterms:W3CDTF">2015-07-15T20:15:13Z</dcterms:modified>
</cp:coreProperties>
</file>