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6" r:id="rId2"/>
    <p:sldId id="262" r:id="rId3"/>
    <p:sldId id="263" r:id="rId4"/>
    <p:sldId id="264" r:id="rId5"/>
    <p:sldId id="257" r:id="rId6"/>
    <p:sldId id="258" r:id="rId7"/>
    <p:sldId id="259" r:id="rId8"/>
    <p:sldId id="261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BAA44C4-5E2A-4EF6-AD11-98BA64DA3A90}">
          <p14:sldIdLst>
            <p14:sldId id="256"/>
            <p14:sldId id="262"/>
            <p14:sldId id="263"/>
            <p14:sldId id="264"/>
            <p14:sldId id="257"/>
            <p14:sldId id="258"/>
            <p14:sldId id="259"/>
            <p14:sldId id="261"/>
            <p14:sldId id="265"/>
            <p14:sldId id="266"/>
            <p14:sldId id="260"/>
          </p14:sldIdLst>
        </p14:section>
        <p14:section name="Oddíl bez názvu" id="{5C666680-86AC-4519-B1EF-ABA4BCCFD7DE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90" d="100"/>
          <a:sy n="90" d="100"/>
        </p:scale>
        <p:origin x="-504" y="-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509297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</a:t>
                      </a:r>
                      <a:r>
                        <a:rPr lang="cs-CZ" sz="1000" kern="50" cap="all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- kosočtverec - obvod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III/2/MAT/2/1/1-32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Žák</a:t>
                      </a:r>
                      <a:r>
                        <a:rPr lang="cs-CZ" sz="1000" kern="50" baseline="0" dirty="0" smtClean="0">
                          <a:effectLst/>
                        </a:rPr>
                        <a:t> si procvičí obvod kosočtverce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Kosočtverec,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</a:t>
                      </a:r>
                      <a:r>
                        <a:rPr lang="cs-CZ" sz="1000" kern="50" baseline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obvod kosočtverce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25.4.2014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552728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Obvod kosočtverce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8779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Kosočtverec - opakování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412776"/>
            <a:ext cx="8640959" cy="47133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Kosočtverec je rovnoběžník, jehož sousední strany jsou stejně dlouhé a nejsou k sobě kolmé. </a:t>
            </a:r>
            <a:r>
              <a:rPr lang="cs-CZ" b="1" dirty="0">
                <a:solidFill>
                  <a:schemeClr val="tx1"/>
                </a:solidFill>
              </a:rPr>
              <a:t>Kosočtverec </a:t>
            </a:r>
            <a:r>
              <a:rPr lang="cs-CZ" b="1" dirty="0" smtClean="0">
                <a:solidFill>
                  <a:schemeClr val="tx1"/>
                </a:solidFill>
              </a:rPr>
              <a:t>je někdy nazýván  rovnostranným </a:t>
            </a:r>
            <a:r>
              <a:rPr lang="cs-CZ" b="1" dirty="0">
                <a:solidFill>
                  <a:schemeClr val="tx1"/>
                </a:solidFill>
              </a:rPr>
              <a:t> </a:t>
            </a:r>
            <a:r>
              <a:rPr lang="cs-CZ" b="1" dirty="0" smtClean="0">
                <a:solidFill>
                  <a:schemeClr val="tx1"/>
                </a:solidFill>
              </a:rPr>
              <a:t>rovnoběžníkem, jehož sousední strany nesmí být na sebe kolmé.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                           A, B, C, D – vrcholy kosočtverce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                                   a – strana kosočtverce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Strany kosočtverce </a:t>
            </a:r>
            <a:r>
              <a:rPr lang="cs-CZ" b="1" dirty="0">
                <a:solidFill>
                  <a:schemeClr val="tx1"/>
                </a:solidFill>
              </a:rPr>
              <a:t>se pojmenovávají podle předcházejícího vrcholu (tedy za vrcholem A je strana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>
                <a:solidFill>
                  <a:schemeClr val="tx1"/>
                </a:solidFill>
              </a:rPr>
              <a:t>, za vrcholem B je strana </a:t>
            </a:r>
            <a:r>
              <a:rPr lang="cs-CZ" b="1" dirty="0">
                <a:solidFill>
                  <a:srgbClr val="FF0000"/>
                </a:solidFill>
              </a:rPr>
              <a:t>b</a:t>
            </a:r>
            <a:r>
              <a:rPr lang="cs-CZ" b="1" dirty="0">
                <a:solidFill>
                  <a:schemeClr val="tx1"/>
                </a:solidFill>
              </a:rPr>
              <a:t>). 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" name="Kosoúhelník 1"/>
          <p:cNvSpPr/>
          <p:nvPr/>
        </p:nvSpPr>
        <p:spPr>
          <a:xfrm>
            <a:off x="1699498" y="2821578"/>
            <a:ext cx="2224430" cy="1615534"/>
          </a:xfrm>
          <a:prstGeom prst="parallelogram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7" y="4437112"/>
            <a:ext cx="22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4437112"/>
            <a:ext cx="128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3923928" y="2636912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9500" y="2636912"/>
            <a:ext cx="35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4365104"/>
            <a:ext cx="271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07904" y="3501008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b=a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526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Obvod kosočtverce vypočítáme pomocí strany a.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 = 4 . a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Obvod kosočtverce počítáme v jednotkách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d</a:t>
            </a:r>
            <a:r>
              <a:rPr lang="cs-CZ" b="1" dirty="0" smtClean="0">
                <a:solidFill>
                  <a:srgbClr val="FF0000"/>
                </a:solidFill>
              </a:rPr>
              <a:t>élky.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</a:rPr>
              <a:t>k</a:t>
            </a:r>
            <a:r>
              <a:rPr lang="cs-CZ" b="1" dirty="0" smtClean="0">
                <a:solidFill>
                  <a:schemeClr val="tx1"/>
                </a:solidFill>
              </a:rPr>
              <a:t>m           m             dm            cm           mm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. 1000         . 10            . 10            . 10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Výpočet obvodu kosočtverce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6335942" y="2820121"/>
            <a:ext cx="1944216" cy="1440160"/>
          </a:xfrm>
          <a:prstGeom prst="parallelogram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429309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40352" y="42930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316416" y="263691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35943" y="2636912"/>
            <a:ext cx="147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 flipH="1" flipV="1">
            <a:off x="8280158" y="2820121"/>
            <a:ext cx="36258" cy="14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8172400" y="3540201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76256" y="4293096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Zahnutá šipka nahoru 10"/>
          <p:cNvSpPr/>
          <p:nvPr/>
        </p:nvSpPr>
        <p:spPr>
          <a:xfrm>
            <a:off x="611560" y="4797152"/>
            <a:ext cx="864096" cy="21602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nahoru 11"/>
          <p:cNvSpPr/>
          <p:nvPr/>
        </p:nvSpPr>
        <p:spPr>
          <a:xfrm>
            <a:off x="1691680" y="4797152"/>
            <a:ext cx="936104" cy="21602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nahoru 12"/>
          <p:cNvSpPr/>
          <p:nvPr/>
        </p:nvSpPr>
        <p:spPr>
          <a:xfrm>
            <a:off x="2987824" y="4797152"/>
            <a:ext cx="936104" cy="21602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nahoru 14"/>
          <p:cNvSpPr/>
          <p:nvPr/>
        </p:nvSpPr>
        <p:spPr>
          <a:xfrm>
            <a:off x="4211960" y="4797152"/>
            <a:ext cx="792088" cy="21602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76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2060848"/>
            <a:ext cx="8640959" cy="406531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Vypočítejte obvod kosočtverce se stranou a = 74 cm. Obvod vyjádřete v metrech.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Postup řešení: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1/ Zápis úlohy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2/ Výpočet obvodu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3/ Převedení na metry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4/ Odpověď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748960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 = 74 cm</a:t>
            </a:r>
          </a:p>
          <a:p>
            <a:pPr marL="0" indent="0">
              <a:buNone/>
            </a:pPr>
            <a:r>
              <a:rPr lang="cs-CZ" u="sng" dirty="0">
                <a:solidFill>
                  <a:schemeClr val="tx1"/>
                </a:solidFill>
              </a:rPr>
              <a:t>o</a:t>
            </a:r>
            <a:r>
              <a:rPr lang="cs-CZ" u="sng" dirty="0" smtClean="0">
                <a:solidFill>
                  <a:schemeClr val="tx1"/>
                </a:solidFill>
              </a:rPr>
              <a:t> = x </a:t>
            </a:r>
            <a:r>
              <a:rPr lang="cs-CZ" u="sng" dirty="0" smtClean="0">
                <a:solidFill>
                  <a:schemeClr val="tx1"/>
                </a:solidFill>
                <a:latin typeface="Candara"/>
              </a:rPr>
              <a:t>[cm]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latin typeface="Candara"/>
              </a:rPr>
              <a:t>o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 = 4 . a 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Candara"/>
              </a:rPr>
              <a:t>o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 = 4 . 74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Candara"/>
              </a:rPr>
              <a:t>o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 = 296 cm</a:t>
            </a:r>
          </a:p>
          <a:p>
            <a:pPr marL="0" indent="0">
              <a:buNone/>
            </a:pPr>
            <a:r>
              <a:rPr lang="cs-CZ" b="1" u="sng" dirty="0">
                <a:solidFill>
                  <a:schemeClr val="tx1"/>
                </a:solidFill>
                <a:latin typeface="Candara"/>
              </a:rPr>
              <a:t>o</a:t>
            </a:r>
            <a:r>
              <a:rPr lang="cs-CZ" b="1" u="sng" dirty="0" smtClean="0">
                <a:solidFill>
                  <a:schemeClr val="tx1"/>
                </a:solidFill>
                <a:latin typeface="Candara"/>
              </a:rPr>
              <a:t> = 2,96 m</a:t>
            </a:r>
          </a:p>
          <a:p>
            <a:pPr marL="0" indent="0">
              <a:buNone/>
            </a:pPr>
            <a:endParaRPr lang="cs-CZ" b="1" u="sng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b="1" u="sng" dirty="0" smtClean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Obvod kosočtverce je 2,96 metrů.</a:t>
            </a:r>
          </a:p>
          <a:p>
            <a:pPr marL="0" indent="0">
              <a:buNone/>
            </a:pP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4427984" y="2492896"/>
            <a:ext cx="3312368" cy="2448272"/>
          </a:xfrm>
          <a:prstGeom prst="parallelogram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292080" y="494116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74 cm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988840"/>
            <a:ext cx="8640959" cy="413732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Vypočítej délku strany kosočtverce ABCD, jestliže jeho obvod měří 368 metrů.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Postup řešení: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1/ Zápis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2/ Výpočet délky strany ze vzorce pro obvod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3/ Odpověď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4/ Kontrola výpočtu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22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00808"/>
            <a:ext cx="8712968" cy="4752528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o = 368 cm         Zkouška: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</a:t>
            </a:r>
            <a:r>
              <a:rPr lang="cs-CZ" u="sng" dirty="0" smtClean="0"/>
              <a:t>a = x </a:t>
            </a:r>
            <a:r>
              <a:rPr lang="cs-CZ" u="sng" dirty="0" smtClean="0">
                <a:latin typeface="Candara"/>
              </a:rPr>
              <a:t>[cm]  </a:t>
            </a:r>
            <a:r>
              <a:rPr lang="cs-CZ" dirty="0" smtClean="0">
                <a:latin typeface="Candara"/>
              </a:rPr>
              <a:t>          o = 4 . a</a:t>
            </a:r>
            <a:endParaRPr lang="cs-CZ" dirty="0">
              <a:latin typeface="Candara"/>
            </a:endParaRP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                                                                 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o = 4 .a                  </a:t>
            </a:r>
            <a:r>
              <a:rPr lang="cs-CZ" dirty="0" smtClean="0">
                <a:solidFill>
                  <a:schemeClr val="tx1"/>
                </a:solidFill>
                <a:latin typeface="Candara"/>
              </a:rPr>
              <a:t>o = 4 . 92</a:t>
            </a:r>
          </a:p>
          <a:p>
            <a:pPr marL="0" indent="0">
              <a:buNone/>
            </a:pPr>
            <a:r>
              <a:rPr lang="cs-CZ" dirty="0">
                <a:latin typeface="Candara"/>
              </a:rPr>
              <a:t> </a:t>
            </a:r>
            <a:r>
              <a:rPr lang="cs-CZ" dirty="0" smtClean="0">
                <a:latin typeface="Candara"/>
              </a:rPr>
              <a:t>                                                           368 = 4 .a                  o = 368 cm</a:t>
            </a:r>
          </a:p>
          <a:p>
            <a:pPr marL="0" indent="0">
              <a:buNone/>
            </a:pPr>
            <a:r>
              <a:rPr lang="cs-CZ" dirty="0">
                <a:latin typeface="Candara"/>
              </a:rPr>
              <a:t> </a:t>
            </a:r>
            <a:r>
              <a:rPr lang="cs-CZ" dirty="0" smtClean="0">
                <a:latin typeface="Candara"/>
              </a:rPr>
              <a:t>                                                      368 : 4 = a</a:t>
            </a:r>
          </a:p>
          <a:p>
            <a:pPr marL="0" indent="0">
              <a:buNone/>
            </a:pPr>
            <a:r>
              <a:rPr lang="cs-CZ" dirty="0">
                <a:latin typeface="Candara"/>
              </a:rPr>
              <a:t> </a:t>
            </a:r>
            <a:r>
              <a:rPr lang="cs-CZ" dirty="0" smtClean="0">
                <a:latin typeface="Candara"/>
              </a:rPr>
              <a:t>                                                                 </a:t>
            </a:r>
            <a:r>
              <a:rPr lang="cs-CZ" b="1" u="sng" dirty="0" smtClean="0">
                <a:solidFill>
                  <a:srgbClr val="FF0000"/>
                </a:solidFill>
                <a:latin typeface="Candara"/>
              </a:rPr>
              <a:t>a = 92 cm </a:t>
            </a:r>
          </a:p>
          <a:p>
            <a:pPr marL="0" indent="0">
              <a:buNone/>
            </a:pPr>
            <a:endParaRPr lang="cs-CZ" b="1" u="sng" dirty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Strana kosočtverce měří 92 cm.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Řešení</a:t>
            </a:r>
            <a:endParaRPr lang="cs-CZ" sz="32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1475656" y="2852936"/>
            <a:ext cx="1720208" cy="1296144"/>
          </a:xfrm>
          <a:prstGeom prst="parallelogram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41490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4149080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95864" y="2605554"/>
            <a:ext cx="29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2605554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04403" y="4149080"/>
            <a:ext cx="751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  <a:r>
              <a:rPr lang="cs-CZ" dirty="0" smtClean="0"/>
              <a:t> =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2568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988840"/>
            <a:ext cx="8784975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Vypočítej obvod kosočtverce ABCD, jestliže jeho obsah měří 12,8 cm</a:t>
            </a:r>
            <a:r>
              <a:rPr lang="cs-CZ" sz="2800" b="1" dirty="0" smtClean="0">
                <a:latin typeface="Candara"/>
              </a:rPr>
              <a:t>² a výška kosočtverce má délku 32 mm.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Postup řešení: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1/ Zápis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2/ Výpočet délky strany kosočtverce z S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3/ Výpočet obvodu kosočtverce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4/ Odpověď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539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986706"/>
            <a:ext cx="8640959" cy="41373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 = 12,8 cm</a:t>
            </a:r>
            <a:r>
              <a:rPr lang="cs-CZ" dirty="0" smtClean="0">
                <a:latin typeface="Candara"/>
              </a:rPr>
              <a:t>²</a:t>
            </a:r>
          </a:p>
          <a:p>
            <a:pPr marL="0" indent="0">
              <a:buNone/>
            </a:pPr>
            <a:r>
              <a:rPr lang="cs-CZ" dirty="0">
                <a:latin typeface="Candara"/>
              </a:rPr>
              <a:t>v</a:t>
            </a:r>
            <a:r>
              <a:rPr lang="cs-CZ" dirty="0" smtClean="0">
                <a:latin typeface="Candara"/>
              </a:rPr>
              <a:t> = 32 mm = 3,2 cm</a:t>
            </a:r>
          </a:p>
          <a:p>
            <a:pPr marL="0" indent="0">
              <a:buNone/>
            </a:pPr>
            <a:r>
              <a:rPr lang="cs-CZ" u="sng" dirty="0">
                <a:latin typeface="Candara"/>
              </a:rPr>
              <a:t>a</a:t>
            </a:r>
            <a:r>
              <a:rPr lang="cs-CZ" u="sng" dirty="0" smtClean="0">
                <a:latin typeface="Candara"/>
              </a:rPr>
              <a:t> = x [cm]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       S = a . </a:t>
            </a:r>
            <a:r>
              <a:rPr lang="cs-CZ" dirty="0">
                <a:latin typeface="Candara"/>
              </a:rPr>
              <a:t>v</a:t>
            </a:r>
            <a:r>
              <a:rPr lang="cs-CZ" dirty="0" smtClean="0">
                <a:latin typeface="Candara"/>
              </a:rPr>
              <a:t>                  o = 4 . a</a:t>
            </a:r>
          </a:p>
          <a:p>
            <a:pPr marL="0" indent="0">
              <a:buNone/>
            </a:pPr>
            <a:r>
              <a:rPr lang="cs-CZ" dirty="0" smtClean="0"/>
              <a:t>12,8   = a . 3,2               o = 4 . 4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a   = 12,8 : 3,2          </a:t>
            </a:r>
            <a:r>
              <a:rPr lang="cs-CZ" b="1" u="sng" dirty="0" smtClean="0">
                <a:solidFill>
                  <a:srgbClr val="FF0000"/>
                </a:solidFill>
              </a:rPr>
              <a:t>o = 16 cm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b="1" u="sng" dirty="0" smtClean="0"/>
              <a:t>a   = 4 cm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Obvod kosočtverce je 16 cm.</a:t>
            </a:r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Kosoúhelník 4"/>
          <p:cNvSpPr/>
          <p:nvPr/>
        </p:nvSpPr>
        <p:spPr>
          <a:xfrm>
            <a:off x="5868144" y="2204864"/>
            <a:ext cx="2808312" cy="2097524"/>
          </a:xfrm>
          <a:prstGeom prst="parallelogram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268898" y="3310136"/>
            <a:ext cx="132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S=12,8 cm</a:t>
            </a:r>
            <a:r>
              <a:rPr lang="cs-CZ" b="1" dirty="0" smtClean="0">
                <a:latin typeface="Candara"/>
              </a:rPr>
              <a:t>²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52120" y="42210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100392" y="422108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676456" y="2060848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12160" y="2060848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732240" y="4405754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24" name="Přímá spojnice 23"/>
          <p:cNvCxnSpPr/>
          <p:nvPr/>
        </p:nvCxnSpPr>
        <p:spPr>
          <a:xfrm flipH="1">
            <a:off x="8028384" y="2204864"/>
            <a:ext cx="72008" cy="209752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7164288" y="2708920"/>
            <a:ext cx="1264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=3,2cm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507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9" y="1988840"/>
            <a:ext cx="8568952" cy="4137323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2000">
                <a:cs typeface="Arial" pitchFamily="34" charset="0"/>
              </a:rPr>
              <a:t>. </a:t>
            </a:r>
            <a:endParaRPr lang="cs-CZ" sz="2000" dirty="0"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1333</TotalTime>
  <Words>482</Words>
  <Application>Microsoft Office PowerPoint</Application>
  <PresentationFormat>Předvádění na obrazovce (4:3)</PresentationFormat>
  <Paragraphs>131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Obvod kosočtverce</vt:lpstr>
      <vt:lpstr>Kosočtverec - opakování</vt:lpstr>
      <vt:lpstr>Výpočet obvodu kosočtverce</vt:lpstr>
      <vt:lpstr>Příklad</vt:lpstr>
      <vt:lpstr>Řešení</vt:lpstr>
      <vt:lpstr>Příklad </vt:lpstr>
      <vt:lpstr>Řešení</vt:lpstr>
      <vt:lpstr>Příklad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206</cp:revision>
  <dcterms:created xsi:type="dcterms:W3CDTF">2013-01-16T20:09:48Z</dcterms:created>
  <dcterms:modified xsi:type="dcterms:W3CDTF">2015-07-15T20:13:49Z</dcterms:modified>
</cp:coreProperties>
</file>