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56" r:id="rId2"/>
    <p:sldId id="270" r:id="rId3"/>
    <p:sldId id="263" r:id="rId4"/>
    <p:sldId id="257" r:id="rId5"/>
    <p:sldId id="269" r:id="rId6"/>
    <p:sldId id="262" r:id="rId7"/>
    <p:sldId id="266" r:id="rId8"/>
    <p:sldId id="265" r:id="rId9"/>
    <p:sldId id="267" r:id="rId10"/>
    <p:sldId id="268" r:id="rId11"/>
    <p:sldId id="258" r:id="rId12"/>
    <p:sldId id="259" r:id="rId13"/>
    <p:sldId id="26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87780AE-A76E-40FC-A488-DAF5F76DC5F9}">
          <p14:sldIdLst>
            <p14:sldId id="256"/>
            <p14:sldId id="270"/>
            <p14:sldId id="263"/>
            <p14:sldId id="257"/>
            <p14:sldId id="269"/>
            <p14:sldId id="262"/>
            <p14:sldId id="266"/>
            <p14:sldId id="265"/>
            <p14:sldId id="267"/>
            <p14:sldId id="268"/>
            <p14:sldId id="258"/>
            <p14:sldId id="259"/>
            <p14:sldId id="260"/>
            <p14:sldId id="261"/>
          </p14:sldIdLst>
        </p14:section>
        <p14:section name="Oddíl bez názvu" id="{BEC42D87-199E-429C-A6CE-3267283A52A7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00250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 - čtverec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III/2/MAT/2/1/1-22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vlastnostmi čtverce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Klíčová </a:t>
                      </a:r>
                      <a:r>
                        <a:rPr lang="cs-CZ" sz="1000" kern="50" dirty="0">
                          <a:effectLst/>
                        </a:rPr>
                        <a:t>slova: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Čtverec, úhlopříčka ve čtverci, obvod a obsah čtverce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25.9.2013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66936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Čtverec a jeho základní vlastnosti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9030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281339"/>
          </a:xfrm>
        </p:spPr>
        <p:txBody>
          <a:bodyPr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geometrii pod pojmem </a:t>
            </a:r>
            <a:r>
              <a:rPr lang="cs-CZ" b="1" dirty="0" smtClean="0">
                <a:solidFill>
                  <a:srgbClr val="FF0000"/>
                </a:solidFill>
              </a:rPr>
              <a:t>čtverec</a:t>
            </a:r>
            <a:r>
              <a:rPr lang="cs-CZ" b="1" dirty="0" smtClean="0">
                <a:solidFill>
                  <a:schemeClr val="tx1"/>
                </a:solidFill>
              </a:rPr>
              <a:t> rozumíme pravidelný čtyřúhelník. Jedná se o rovinný útvar, který je ohraničený čtyřmi shodnými úsečkami a jehož všechny vnitřní úhly jsou shodné. Součet vnitřních úhlů je 360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⁰.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Zjednodušeně můžeme říci, že čtverec je rovnoběžník, jehož sousední strany mají stejné délky a jsou na sebe kolmé. Čtverec řadíme mezi pravoúhlé rovnoběžníky.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Strany čtverce se pojmenovávají podle předcházejícího vrcholu (tedy za vrcholem A je strana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, za vrcholem B je strana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>
                <a:solidFill>
                  <a:schemeClr val="tx1"/>
                </a:solidFill>
              </a:rPr>
              <a:t>).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Čtverec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945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72067" y="1700808"/>
            <a:ext cx="8020413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– strana čtverce</a:t>
            </a:r>
          </a:p>
          <a:p>
            <a:pPr marL="0" indent="0">
              <a:buNone/>
            </a:pPr>
            <a:r>
              <a:rPr lang="cs-CZ" dirty="0" smtClean="0"/>
              <a:t>r</a:t>
            </a:r>
            <a:r>
              <a:rPr lang="cs-CZ" dirty="0"/>
              <a:t>₁</a:t>
            </a:r>
            <a:r>
              <a:rPr lang="cs-CZ" dirty="0" smtClean="0"/>
              <a:t> – poloměr kružnice</a:t>
            </a:r>
            <a:r>
              <a:rPr lang="cs-CZ" dirty="0"/>
              <a:t> </a:t>
            </a:r>
            <a:r>
              <a:rPr lang="cs-CZ" dirty="0" smtClean="0"/>
              <a:t>opsané</a:t>
            </a:r>
          </a:p>
          <a:p>
            <a:pPr marL="0" indent="0">
              <a:buNone/>
            </a:pPr>
            <a:r>
              <a:rPr lang="cs-CZ" dirty="0" smtClean="0"/>
              <a:t>r</a:t>
            </a:r>
            <a:r>
              <a:rPr lang="cs-CZ" dirty="0"/>
              <a:t>₂</a:t>
            </a:r>
            <a:r>
              <a:rPr lang="cs-CZ" dirty="0" smtClean="0"/>
              <a:t> – poloměr kružnice vepsané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  – úhlopříčka</a:t>
            </a:r>
          </a:p>
          <a:p>
            <a:pPr marL="0" indent="0">
              <a:buNone/>
            </a:pPr>
            <a:r>
              <a:rPr lang="cs-CZ" dirty="0" smtClean="0"/>
              <a:t>A, B, C, D – vrcholy</a:t>
            </a:r>
          </a:p>
          <a:p>
            <a:pPr marL="0" indent="0">
              <a:buNone/>
            </a:pPr>
            <a:r>
              <a:rPr lang="cs-CZ" dirty="0" smtClean="0"/>
              <a:t>                              D                   C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A         </a:t>
            </a:r>
            <a:r>
              <a:rPr lang="cs-CZ" dirty="0" err="1" smtClean="0"/>
              <a:t>a</a:t>
            </a:r>
            <a:r>
              <a:rPr lang="cs-CZ" dirty="0" smtClean="0"/>
              <a:t>        B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Čtverec – základní pojmy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6838"/>
            <a:ext cx="2592288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03848" y="4653136"/>
            <a:ext cx="1152128" cy="1080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1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779755"/>
                <a:ext cx="8640959" cy="435334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AC = u₁     BD = u₂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Úhlopříčky ve čtverci jsou stejně dlouhé.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|AC|= |BD|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Úhlopříčky ve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čtverci se navzájem půlí.               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|AS| = |SC|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|BS| = |SD|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b="1" dirty="0">
                    <a:solidFill>
                      <a:srgbClr val="FF0000"/>
                    </a:solidFill>
                  </a:rPr>
                  <a:t>Úhlopříčky ve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čtverci jsou na sebe kolmé.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u₁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⊥</m:t>
                    </m:r>
                  </m:oMath>
                </a14:m>
                <a:r>
                  <a:rPr lang="cs-CZ" dirty="0" smtClean="0"/>
                  <a:t>  u₂ v S                                                                                            </a:t>
                </a:r>
                <a:r>
                  <a:rPr lang="cs-CZ" b="1" dirty="0"/>
                  <a:t> </a:t>
                </a:r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>
          <p:sp>
            <p:nvSpPr>
              <p:cNvPr id="13" name="Zástupný symbol pro obsah 1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779755"/>
                <a:ext cx="8640959" cy="4353347"/>
              </a:xfrm>
              <a:blipFill rotWithShape="1">
                <a:blip r:embed="rId2" cstate="print"/>
                <a:stretch>
                  <a:fillRect l="-1058" t="-11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Vlastnosti úhlopříček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660232" y="3340100"/>
            <a:ext cx="1634480" cy="16513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691436" y="3373884"/>
            <a:ext cx="1634480" cy="16344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94712" y="33738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 rot="375330">
            <a:off x="6985280" y="3535080"/>
            <a:ext cx="974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8294712" y="3340100"/>
            <a:ext cx="0" cy="337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660232" y="3340100"/>
            <a:ext cx="1634480" cy="1651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3821117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77472" y="4005783"/>
            <a:ext cx="29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4991472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388424" y="49914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25916" y="2996952"/>
            <a:ext cx="391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2996952"/>
            <a:ext cx="477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13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10" grpId="0"/>
      <p:bldP spid="3" grpId="0"/>
      <p:bldP spid="6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2204864"/>
            <a:ext cx="8020413" cy="3921299"/>
          </a:xfrm>
        </p:spPr>
        <p:txBody>
          <a:bodyPr>
            <a:normAutofit lnSpcReduction="10000"/>
          </a:bodyPr>
          <a:lstStyle/>
          <a:p>
            <a:pPr>
              <a:lnSpc>
                <a:spcPts val="1440"/>
              </a:lnSpc>
              <a:spcBef>
                <a:spcPts val="480"/>
              </a:spcBef>
              <a:spcAft>
                <a:spcPts val="600"/>
              </a:spcAft>
            </a:pP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marL="0" indent="0">
              <a:lnSpc>
                <a:spcPct val="150000"/>
              </a:lnSpc>
              <a:spcBef>
                <a:spcPts val="480"/>
              </a:spcBef>
              <a:spcAft>
                <a:spcPts val="600"/>
              </a:spcAft>
              <a:buNone/>
            </a:pPr>
            <a:r>
              <a:rPr lang="cs-CZ" dirty="0" smtClean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Pomocí </a:t>
            </a:r>
            <a:r>
              <a:rPr lang="cs-CZ" dirty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délky strany čtverce </a:t>
            </a:r>
            <a:r>
              <a:rPr lang="cs-CZ" b="1" dirty="0" smtClean="0">
                <a:solidFill>
                  <a:srgbClr val="FF0000"/>
                </a:solidFill>
                <a:latin typeface="+mj-lt"/>
                <a:ea typeface="Times New Roman"/>
                <a:cs typeface="Times New Roman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 </a:t>
            </a:r>
            <a:r>
              <a:rPr lang="cs-CZ" dirty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 lze </a:t>
            </a:r>
            <a:r>
              <a:rPr lang="cs-CZ" dirty="0" smtClean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vyjádřit obvod a obsah.</a:t>
            </a:r>
            <a:endParaRPr lang="cs-CZ" sz="3200" dirty="0">
              <a:latin typeface="+mj-lt"/>
              <a:ea typeface="Calibri"/>
              <a:cs typeface="Times New Roman"/>
            </a:endParaRPr>
          </a:p>
          <a:p>
            <a:pPr marL="0" indent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200" dirty="0">
                <a:latin typeface="+mj-lt"/>
                <a:ea typeface="Calibri"/>
                <a:cs typeface="Times New Roman"/>
              </a:rPr>
              <a:t> 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o = 4 . a                     </a:t>
            </a:r>
            <a:endParaRPr lang="cs-CZ" sz="3200" b="1" dirty="0">
              <a:solidFill>
                <a:srgbClr val="FF0000"/>
              </a:solidFill>
              <a:latin typeface="+mj-lt"/>
              <a:ea typeface="Calibri"/>
              <a:cs typeface="Times New Roman"/>
            </a:endParaRPr>
          </a:p>
          <a:p>
            <a:pPr marL="0" indent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               S = a . </a:t>
            </a:r>
            <a:r>
              <a:rPr lang="cs-CZ" sz="3200" b="1" dirty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a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     S = a</a:t>
            </a:r>
            <a:r>
              <a:rPr lang="cs-CZ" sz="3200" b="1" dirty="0" smtClean="0">
                <a:solidFill>
                  <a:srgbClr val="FF0000"/>
                </a:solidFill>
                <a:latin typeface="Candara"/>
                <a:ea typeface="Calibri"/>
                <a:cs typeface="Times New Roman"/>
              </a:rPr>
              <a:t>²</a:t>
            </a:r>
            <a:endParaRPr lang="cs-CZ" sz="3200" b="1" dirty="0">
              <a:solidFill>
                <a:srgbClr val="FF0000"/>
              </a:solidFill>
              <a:latin typeface="+mj-lt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                           a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200" b="1" dirty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  <a:ea typeface="Calibri"/>
                <a:cs typeface="Times New Roman"/>
              </a:rPr>
              <a:t>           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Výpočet obvodu a obsahu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45674" y="3933056"/>
            <a:ext cx="1630181" cy="16344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59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359688635"/>
                  </p:ext>
                </p:extLst>
              </p:nvPr>
            </p:nvGraphicFramePr>
            <p:xfrm>
              <a:off x="871538" y="2674938"/>
              <a:ext cx="7408862" cy="289471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704431"/>
                    <a:gridCol w="370443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Strana čtverce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Obvod čtverce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92D05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C00000"/>
                              </a:solidFill>
                            </a:rPr>
                            <a:t>a = 8 cm</a:t>
                          </a:r>
                          <a:endParaRPr lang="cs-CZ" sz="2400" b="1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4,5 dm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0, 25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2</a:t>
                          </a:r>
                          <a:r>
                            <a:rPr lang="cs-CZ" sz="2400" baseline="0" dirty="0" smtClean="0">
                              <a:solidFill>
                                <a:srgbClr val="C00000"/>
                              </a:solidFill>
                            </a:rPr>
                            <a:t> cm 5 mm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2359688635"/>
                  </p:ext>
                </p:extLst>
              </p:nvPr>
            </p:nvGraphicFramePr>
            <p:xfrm>
              <a:off x="871538" y="2674938"/>
              <a:ext cx="7408862" cy="289471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704431"/>
                    <a:gridCol w="3704431"/>
                  </a:tblGrid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Strana čtverce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Obvod čtverce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92D05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C00000"/>
                              </a:solidFill>
                            </a:rPr>
                            <a:t>a = 8 cm</a:t>
                          </a:r>
                          <a:endParaRPr lang="cs-CZ" sz="2400" b="1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4,5 dm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60871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64" t="-233000" r="-100000" b="-173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0, 25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2</a:t>
                          </a:r>
                          <a:r>
                            <a:rPr lang="cs-CZ" sz="2400" baseline="0" dirty="0" smtClean="0">
                              <a:solidFill>
                                <a:srgbClr val="C00000"/>
                              </a:solidFill>
                            </a:rPr>
                            <a:t> cm 5 mm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938544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</a:rPr>
              <a:t>Příklad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2700" b="1" dirty="0">
                <a:solidFill>
                  <a:srgbClr val="C00000"/>
                </a:solidFill>
              </a:rPr>
              <a:t>Vypočítej obvod čtverce se stranou a: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27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1" cy="4209331"/>
          </a:xfrm>
        </p:spPr>
        <p:txBody>
          <a:bodyPr/>
          <a:lstStyle/>
          <a:p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2060"/>
                </a:solidFill>
              </a:rPr>
              <a:t>Výpočet</a:t>
            </a:r>
            <a:endParaRPr lang="cs-CZ" sz="36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42335467"/>
                  </p:ext>
                </p:extLst>
              </p:nvPr>
            </p:nvGraphicFramePr>
            <p:xfrm>
              <a:off x="323528" y="1916832"/>
              <a:ext cx="7920880" cy="39604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60440"/>
                    <a:gridCol w="3960440"/>
                  </a:tblGrid>
                  <a:tr h="90792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Strana čtverce 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Obvod čtverce</a:t>
                          </a:r>
                        </a:p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 (o = 4 . a )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/>
                    </a:tc>
                  </a:tr>
                  <a:tr h="529621"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C00000"/>
                              </a:solidFill>
                            </a:rPr>
                            <a:t>a = 8 cm</a:t>
                          </a:r>
                          <a:endParaRPr lang="cs-CZ" sz="2400" b="1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32 cm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50440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4,5 dm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18 dm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649393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𝟏𝟐</m:t>
                                  </m:r>
                                </m:num>
                                <m:den>
                                  <m:r>
                                    <a:rPr lang="cs-CZ" sz="24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 = 3 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50440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0, 25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 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8647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2</a:t>
                          </a:r>
                          <a:r>
                            <a:rPr lang="cs-CZ" sz="2400" baseline="0" dirty="0" smtClean="0">
                              <a:solidFill>
                                <a:srgbClr val="C00000"/>
                              </a:solidFill>
                            </a:rPr>
                            <a:t> cm 5 mm  = 25 mm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100 mm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442335467"/>
                  </p:ext>
                </p:extLst>
              </p:nvPr>
            </p:nvGraphicFramePr>
            <p:xfrm>
              <a:off x="323528" y="1916832"/>
              <a:ext cx="7920880" cy="39604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60440"/>
                    <a:gridCol w="3960440"/>
                  </a:tblGrid>
                  <a:tr h="90792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Strana čtverce 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Obvod čtverce</a:t>
                          </a:r>
                        </a:p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 (o = 4 . a )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/>
                    </a:tc>
                  </a:tr>
                  <a:tr h="529621"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rgbClr val="C00000"/>
                              </a:solidFill>
                            </a:rPr>
                            <a:t>a = 8 cm</a:t>
                          </a:r>
                          <a:endParaRPr lang="cs-CZ" sz="2400" b="1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32 cm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50440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4,5 dm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18 dm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64939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308491" r="-100000" b="-2132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154" t="-308491" r="-154" b="-213208"/>
                          </a:stretch>
                        </a:blipFill>
                      </a:tcPr>
                    </a:tc>
                  </a:tr>
                  <a:tr h="50440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0, 25 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 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  <a:tr h="86470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C00000"/>
                              </a:solidFill>
                            </a:rPr>
                            <a:t>a = 2</a:t>
                          </a:r>
                          <a:r>
                            <a:rPr lang="cs-CZ" sz="2400" baseline="0" dirty="0" smtClean="0">
                              <a:solidFill>
                                <a:srgbClr val="C00000"/>
                              </a:solidFill>
                            </a:rPr>
                            <a:t> cm 5 mm  = 25 mm</a:t>
                          </a:r>
                          <a:endParaRPr lang="cs-CZ" sz="2400" dirty="0">
                            <a:solidFill>
                              <a:srgbClr val="C00000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="1" dirty="0" smtClean="0">
                              <a:solidFill>
                                <a:schemeClr val="tx1"/>
                              </a:solidFill>
                            </a:rPr>
                            <a:t>100 mm</a:t>
                          </a:r>
                          <a:endParaRPr lang="cs-CZ" sz="2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xmlns="" val="40319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38397628"/>
              </p:ext>
            </p:extLst>
          </p:nvPr>
        </p:nvGraphicFramePr>
        <p:xfrm>
          <a:off x="871538" y="2492375"/>
          <a:ext cx="7408862" cy="19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0462"/>
                <a:gridCol w="3708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Strana čtverce 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Obsah čtverce   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= 9 cm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= 2, 5 dm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= 0,5 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= 5m 5 dm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650512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Příklad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Vypočítej obsah čtverce se stranou a: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456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56367369"/>
              </p:ext>
            </p:extLst>
          </p:nvPr>
        </p:nvGraphicFramePr>
        <p:xfrm>
          <a:off x="871538" y="2674938"/>
          <a:ext cx="7408862" cy="230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/>
                <a:gridCol w="370443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Strana čtverce 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Obsah čtverce </a:t>
                      </a:r>
                    </a:p>
                    <a:p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( S = a . a )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 = 9 cm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81 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 = 2, 5 dm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6,25 dm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 = 0,5 m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0,25 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 = 5m 5 dm = 55 dm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3025 dm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2060"/>
                </a:solidFill>
              </a:rPr>
              <a:t>Výpočet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20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Příklady čtverců v našem životě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lena.cechova\Desktop\obr dumy\c 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3312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lena.cechova\Desktop\obr dumy\c 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00808"/>
            <a:ext cx="309634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lena.cechova\Desktop\obr dumy\c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70696"/>
            <a:ext cx="2880320" cy="255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537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Příklady čtverců v našem životě</a:t>
            </a:r>
          </a:p>
        </p:txBody>
      </p:sp>
      <p:pic>
        <p:nvPicPr>
          <p:cNvPr id="1026" name="Picture 2" descr="C:\Users\alena.cechova\Desktop\obr dumy\c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0356" y="2674938"/>
            <a:ext cx="3451225" cy="345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580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1)Jak se pojmenovávají strany ve čtverci?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Podle předcházejícího vrcholu.</a:t>
            </a:r>
          </a:p>
          <a:p>
            <a:pPr marL="0" indent="0">
              <a:buNone/>
            </a:pPr>
            <a:r>
              <a:rPr lang="cs-CZ" dirty="0" smtClean="0"/>
              <a:t>2) Vyjmenuj vlastnosti úhlopříček ve čtverci.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Úhlopříčky jsou na sebe kolmé, jsou stejně dlouhé a navzájem se půlí.</a:t>
            </a:r>
          </a:p>
          <a:p>
            <a:pPr marL="0" indent="0">
              <a:buNone/>
            </a:pPr>
            <a:r>
              <a:rPr lang="cs-CZ" dirty="0" smtClean="0"/>
              <a:t>3) Jak se vypočítá obvod čtverce?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 = 4 . a</a:t>
            </a:r>
          </a:p>
          <a:p>
            <a:pPr marL="0" indent="0">
              <a:buNone/>
            </a:pPr>
            <a:r>
              <a:rPr lang="cs-CZ" dirty="0" smtClean="0"/>
              <a:t>4) Jak se vypočítá obsah čtverce?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 = a . a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Opakování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551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  <a:cs typeface="Times New Roman" pitchFamily="18" charset="0"/>
              </a:rPr>
              <a:t>Použité zdroje</a:t>
            </a:r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2675467"/>
            <a:ext cx="8568951" cy="3450696"/>
          </a:xfrm>
        </p:spPr>
        <p:txBody>
          <a:bodyPr>
            <a:normAutofit/>
          </a:bodyPr>
          <a:lstStyle/>
          <a:p>
            <a:r>
              <a:rPr lang="cs-CZ" sz="1400" dirty="0" smtClean="0">
                <a:cs typeface="Arial" pitchFamily="34" charset="0"/>
              </a:rPr>
              <a:t>Autorem </a:t>
            </a:r>
            <a:r>
              <a:rPr lang="cs-CZ" sz="1400" dirty="0">
                <a:cs typeface="Arial" pitchFamily="34" charset="0"/>
              </a:rPr>
              <a:t>materiálu a všech jeho částí, není-li uvedeno jinak, je Mgr. Alena Čechová</a:t>
            </a:r>
            <a:r>
              <a:rPr lang="cs-CZ" sz="1400">
                <a:cs typeface="Arial" pitchFamily="34" charset="0"/>
              </a:rPr>
              <a:t>. </a:t>
            </a:r>
            <a:endParaRPr lang="cs-CZ" sz="1400" dirty="0">
              <a:cs typeface="Arial" pitchFamily="34" charset="0"/>
            </a:endParaRPr>
          </a:p>
          <a:p>
            <a:endParaRPr lang="cs-CZ" sz="1400" dirty="0" smtClean="0"/>
          </a:p>
          <a:p>
            <a:r>
              <a:rPr lang="cs-CZ" sz="1400" dirty="0"/>
              <a:t>ORIGINAL UPLOADER WAS TLUSŤA AT CS.WIKIPEDIA. </a:t>
            </a:r>
            <a:r>
              <a:rPr lang="cs-CZ" sz="1400" i="1" dirty="0" err="1"/>
              <a:t>Wikimedia</a:t>
            </a:r>
            <a:r>
              <a:rPr lang="cs-CZ" sz="1400" dirty="0"/>
              <a:t>: čtverec [online]. 8.10. 2013 [cit. 8.10.2013]. Dostupný na WWW: http://cs.wikipedia.org/wiki/Soubor:Ctverec.svg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6706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1492</TotalTime>
  <Words>502</Words>
  <Application>Microsoft Office PowerPoint</Application>
  <PresentationFormat>Předvádění na obrazovce (4:3)</PresentationFormat>
  <Paragraphs>115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Čtverec a jeho základní vlastnosti</vt:lpstr>
      <vt:lpstr>Čtverec</vt:lpstr>
      <vt:lpstr>Čtverec – základní pojmy</vt:lpstr>
      <vt:lpstr>Vlastnosti úhlopříček</vt:lpstr>
      <vt:lpstr>Výpočet obvodu a obsahu</vt:lpstr>
      <vt:lpstr>Příklad  Vypočítej obvod čtverce se stranou a: </vt:lpstr>
      <vt:lpstr>Výpočet</vt:lpstr>
      <vt:lpstr>Příklad  Vypočítej obsah čtverce se stranou a:</vt:lpstr>
      <vt:lpstr>Výpočet </vt:lpstr>
      <vt:lpstr>Příklady čtverců v našem životě</vt:lpstr>
      <vt:lpstr>Příklady čtverců v našem životě</vt:lpstr>
      <vt:lpstr>Opakování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232</cp:revision>
  <dcterms:created xsi:type="dcterms:W3CDTF">2013-01-16T20:09:48Z</dcterms:created>
  <dcterms:modified xsi:type="dcterms:W3CDTF">2015-07-15T19:56:39Z</dcterms:modified>
</cp:coreProperties>
</file>