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3"/>
  </p:notesMasterIdLst>
  <p:sldIdLst>
    <p:sldId id="256" r:id="rId2"/>
    <p:sldId id="268" r:id="rId3"/>
    <p:sldId id="257" r:id="rId4"/>
    <p:sldId id="265" r:id="rId5"/>
    <p:sldId id="266" r:id="rId6"/>
    <p:sldId id="258" r:id="rId7"/>
    <p:sldId id="259" r:id="rId8"/>
    <p:sldId id="260" r:id="rId9"/>
    <p:sldId id="267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80" d="100"/>
          <a:sy n="80" d="100"/>
        </p:scale>
        <p:origin x="-774" y="-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28615344"/>
              </p:ext>
            </p:extLst>
          </p:nvPr>
        </p:nvGraphicFramePr>
        <p:xfrm>
          <a:off x="1331640" y="2420767"/>
          <a:ext cx="6480720" cy="33124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Čtyřúhelník</a:t>
                      </a:r>
                      <a:r>
                        <a:rPr lang="cs-CZ" sz="1000" kern="50" cap="all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– rozdělení čtyřúhelníků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III/2/MAT/2/1/1-21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 rozdělením čtyřúhelníků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Obdélník, čtverec, kosodélník, kosočtverec, lichoběžník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25.2.2014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40960" cy="5760640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Druhy  čtyřúhelníků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823189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Druhy čtyřúhelníků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9" y="1700808"/>
            <a:ext cx="7956872" cy="442535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Čtyřúhelník je rovinný geometrický útvar (mnohoúhelník), který má čtyři vrcholy a čtyři strany.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Základní rozdělení čtyřúhelníků:</a:t>
            </a:r>
          </a:p>
          <a:p>
            <a:pPr marL="0" indent="0">
              <a:buNone/>
            </a:pPr>
            <a:r>
              <a:rPr lang="cs-CZ" b="1" dirty="0" smtClean="0"/>
              <a:t>        </a:t>
            </a:r>
            <a:r>
              <a:rPr lang="cs-CZ" b="1" dirty="0" smtClean="0">
                <a:solidFill>
                  <a:srgbClr val="FFC000"/>
                </a:solidFill>
              </a:rPr>
              <a:t>konvexní – vypuklé </a:t>
            </a:r>
            <a:endParaRPr lang="cs-CZ" b="1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</a:t>
            </a:r>
            <a:r>
              <a:rPr lang="cs-CZ" b="1" dirty="0" smtClean="0">
                <a:solidFill>
                  <a:srgbClr val="FFC000"/>
                </a:solidFill>
              </a:rPr>
              <a:t>konkávní – duté (nekonvexní) </a:t>
            </a:r>
            <a:endParaRPr lang="cs-CZ" b="1" dirty="0">
              <a:solidFill>
                <a:srgbClr val="FFC000"/>
              </a:solidFill>
            </a:endParaRPr>
          </a:p>
        </p:txBody>
      </p:sp>
      <p:cxnSp>
        <p:nvCxnSpPr>
          <p:cNvPr id="5" name="Přímá spojnice se šipkou 4"/>
          <p:cNvCxnSpPr>
            <a:stCxn id="4" idx="1"/>
          </p:cNvCxnSpPr>
          <p:nvPr/>
        </p:nvCxnSpPr>
        <p:spPr>
          <a:xfrm flipV="1">
            <a:off x="323529" y="3645024"/>
            <a:ext cx="576063" cy="2684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644008" y="3779255"/>
            <a:ext cx="648072" cy="6578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5292080" y="4221088"/>
            <a:ext cx="122413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6156176" y="2996952"/>
            <a:ext cx="360040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4644008" y="2996952"/>
            <a:ext cx="1512168" cy="7823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4" idx="1"/>
          </p:cNvCxnSpPr>
          <p:nvPr/>
        </p:nvCxnSpPr>
        <p:spPr>
          <a:xfrm>
            <a:off x="323529" y="3913486"/>
            <a:ext cx="576063" cy="14597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5508104" y="4643351"/>
            <a:ext cx="1008112" cy="8018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516216" y="4643351"/>
            <a:ext cx="1728192" cy="8018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6660232" y="5157192"/>
            <a:ext cx="158417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5508104" y="5157192"/>
            <a:ext cx="115212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916832"/>
            <a:ext cx="8424935" cy="420933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Konvexní čtyřúhelník se dále dělí na: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cs-CZ" b="1" dirty="0" smtClean="0">
                <a:solidFill>
                  <a:srgbClr val="FF0000"/>
                </a:solidFill>
              </a:rPr>
              <a:t>různoběžník</a:t>
            </a:r>
            <a:r>
              <a:rPr lang="cs-CZ" b="1" dirty="0" smtClean="0"/>
              <a:t>         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</a:t>
            </a:r>
            <a:r>
              <a:rPr lang="cs-CZ" b="1" dirty="0" smtClean="0">
                <a:solidFill>
                  <a:srgbClr val="FF0000"/>
                </a:solidFill>
              </a:rPr>
              <a:t>rovnoběžník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r>
              <a:rPr lang="cs-CZ" b="1" dirty="0" smtClean="0">
                <a:solidFill>
                  <a:srgbClr val="FF0000"/>
                </a:solidFill>
              </a:rPr>
              <a:t>lichoběžník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cs-CZ" b="1" dirty="0" smtClean="0">
                <a:solidFill>
                  <a:srgbClr val="FF0000"/>
                </a:solidFill>
              </a:rPr>
              <a:t>deltoid</a:t>
            </a:r>
          </a:p>
          <a:p>
            <a:pPr marL="0" indent="0">
              <a:buNone/>
            </a:pPr>
            <a:r>
              <a:rPr lang="cs-CZ" b="1" dirty="0" smtClean="0"/>
              <a:t>My se zaměříme na rovnoběžník a lichoběžník.</a:t>
            </a:r>
            <a:endParaRPr lang="cs-CZ" b="1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600" b="1" dirty="0" smtClean="0">
                <a:solidFill>
                  <a:schemeClr val="tx1"/>
                </a:solidFill>
              </a:rPr>
              <a:t>Dělení konvexních čtyřúhelníků</a:t>
            </a:r>
            <a:endParaRPr lang="cs-CZ" sz="3600" b="1" dirty="0">
              <a:solidFill>
                <a:schemeClr val="tx1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539552" y="2708920"/>
            <a:ext cx="43204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39552" y="2996952"/>
            <a:ext cx="43204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39552" y="2996952"/>
            <a:ext cx="432048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39552" y="2996952"/>
            <a:ext cx="432048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2987824" y="2492896"/>
            <a:ext cx="21602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3203848" y="2276872"/>
            <a:ext cx="1152128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355976" y="2276872"/>
            <a:ext cx="50405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987824" y="2708920"/>
            <a:ext cx="1872208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347864" y="3429000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805064" y="3886200"/>
            <a:ext cx="14150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347864" y="342900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788024" y="3429000"/>
            <a:ext cx="432048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576464" y="4221088"/>
            <a:ext cx="779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355976" y="4221088"/>
            <a:ext cx="43204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2987824" y="4509120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2987824" y="4221088"/>
            <a:ext cx="58864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 flipV="1">
            <a:off x="3203848" y="5301208"/>
            <a:ext cx="37261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3576464" y="5301208"/>
            <a:ext cx="38975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3203848" y="4725144"/>
            <a:ext cx="37261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576464" y="4725144"/>
            <a:ext cx="38975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41137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640959" cy="446449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Rovnoběžník je čtyřúhelník, jehož každé dvě protější strany jsou rovnoběžné a shodné. Rovnoběžníky dělíme na :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čtverec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b="1" dirty="0" smtClean="0">
                <a:solidFill>
                  <a:srgbClr val="FF0000"/>
                </a:solidFill>
              </a:rPr>
              <a:t>pravoúhlé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obdélník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kosočtverec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b="1" dirty="0" smtClean="0">
                <a:solidFill>
                  <a:srgbClr val="FF0000"/>
                </a:solidFill>
              </a:rPr>
              <a:t>kosoúhlé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kosodélník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600" b="1" dirty="0" smtClean="0">
                <a:solidFill>
                  <a:schemeClr val="tx1"/>
                </a:solidFill>
              </a:rPr>
              <a:t>Dělení rovnoběžníků</a:t>
            </a:r>
            <a:endParaRPr lang="cs-CZ" sz="3600" b="1" dirty="0">
              <a:solidFill>
                <a:schemeClr val="tx1"/>
              </a:solidFill>
            </a:endParaRPr>
          </a:p>
        </p:txBody>
      </p:sp>
      <p:cxnSp>
        <p:nvCxnSpPr>
          <p:cNvPr id="6" name="Přímá spojnice se šipkou 5"/>
          <p:cNvCxnSpPr>
            <a:stCxn id="2" idx="1"/>
          </p:cNvCxnSpPr>
          <p:nvPr/>
        </p:nvCxnSpPr>
        <p:spPr>
          <a:xfrm flipV="1">
            <a:off x="251520" y="3284984"/>
            <a:ext cx="504056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275938" y="3284984"/>
            <a:ext cx="64807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2275938" y="2924944"/>
            <a:ext cx="64807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V="1">
            <a:off x="2195736" y="5085184"/>
            <a:ext cx="72827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2195736" y="5589240"/>
            <a:ext cx="72827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stCxn id="2" idx="1"/>
          </p:cNvCxnSpPr>
          <p:nvPr/>
        </p:nvCxnSpPr>
        <p:spPr>
          <a:xfrm>
            <a:off x="251520" y="4077072"/>
            <a:ext cx="504056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65226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29568" y="1972406"/>
            <a:ext cx="7740848" cy="40653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       </a:t>
            </a:r>
            <a:r>
              <a:rPr lang="cs-CZ" b="1" dirty="0" smtClean="0">
                <a:solidFill>
                  <a:srgbClr val="FFC000"/>
                </a:solidFill>
              </a:rPr>
              <a:t> Čtverec                                          Obdélník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600" b="1" dirty="0" smtClean="0">
                <a:solidFill>
                  <a:schemeClr val="tx1"/>
                </a:solidFill>
              </a:rPr>
              <a:t>Pravoúhlý rovnoběžník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75656" y="3284984"/>
            <a:ext cx="1368152" cy="1440160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99992" y="3284984"/>
            <a:ext cx="2498576" cy="1490464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844824"/>
            <a:ext cx="8208911" cy="42093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b="1" dirty="0" smtClean="0">
                <a:solidFill>
                  <a:srgbClr val="0070C0"/>
                </a:solidFill>
              </a:rPr>
              <a:t>Kosočtverec                                                Kosodélník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600" b="1" dirty="0" smtClean="0">
                <a:solidFill>
                  <a:schemeClr val="tx1"/>
                </a:solidFill>
              </a:rPr>
              <a:t>Kosoúhlý rovnoběžník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Kosoúhelník 4"/>
          <p:cNvSpPr/>
          <p:nvPr/>
        </p:nvSpPr>
        <p:spPr>
          <a:xfrm>
            <a:off x="1763688" y="2996952"/>
            <a:ext cx="1872208" cy="1346448"/>
          </a:xfrm>
          <a:prstGeom prst="parallelogram">
            <a:avLst/>
          </a:prstGeom>
          <a:solidFill>
            <a:srgbClr val="FFFF00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5364088" y="2996952"/>
            <a:ext cx="2880320" cy="1346448"/>
          </a:xfrm>
          <a:prstGeom prst="parallelogram">
            <a:avLst/>
          </a:prstGeom>
          <a:solidFill>
            <a:srgbClr val="FFFF00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222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988840"/>
            <a:ext cx="8496943" cy="45365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Lichoběžník je čtyřúhelník, který má jednu dvojici rovnoběžných stran. Rovnoběžné strany se nazývají </a:t>
            </a:r>
            <a:r>
              <a:rPr lang="cs-CZ" b="1" dirty="0" smtClean="0"/>
              <a:t>základny. </a:t>
            </a:r>
            <a:r>
              <a:rPr lang="cs-CZ" dirty="0" smtClean="0"/>
              <a:t>Strany, které nejsou rovnoběžné, se nazývají </a:t>
            </a:r>
            <a:r>
              <a:rPr lang="cs-CZ" b="1" dirty="0" smtClean="0"/>
              <a:t>ramena. </a:t>
            </a:r>
            <a:r>
              <a:rPr lang="cs-CZ" dirty="0" smtClean="0"/>
              <a:t>Podle velikosti a postavení ramen rozlišujeme různé druhy lichoběžníků.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AB </a:t>
            </a:r>
            <a:r>
              <a:rPr lang="cs-CZ" dirty="0" smtClean="0">
                <a:latin typeface="Candara"/>
              </a:rPr>
              <a:t>|| CD    základny</a:t>
            </a:r>
          </a:p>
          <a:p>
            <a:pPr marL="0" indent="0">
              <a:buNone/>
            </a:pPr>
            <a:r>
              <a:rPr lang="cs-CZ" dirty="0">
                <a:latin typeface="Candara"/>
              </a:rPr>
              <a:t> </a:t>
            </a:r>
            <a:r>
              <a:rPr lang="cs-CZ" dirty="0" smtClean="0">
                <a:latin typeface="Candara"/>
              </a:rPr>
              <a:t>                                                BC, AD      ramena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600" b="1" dirty="0" smtClean="0">
                <a:solidFill>
                  <a:schemeClr val="tx1"/>
                </a:solidFill>
              </a:rPr>
              <a:t>Lichoběžník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Lichoběžník 2"/>
          <p:cNvSpPr/>
          <p:nvPr/>
        </p:nvSpPr>
        <p:spPr>
          <a:xfrm>
            <a:off x="687016" y="4077072"/>
            <a:ext cx="2160240" cy="1792216"/>
          </a:xfrm>
          <a:prstGeom prst="trapezoid">
            <a:avLst/>
          </a:prstGeom>
          <a:solidFill>
            <a:srgbClr val="FF0000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94928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7256" y="5869288"/>
            <a:ext cx="459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386104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3861048"/>
            <a:ext cx="217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1988840"/>
            <a:ext cx="8028880" cy="4137323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b="1" dirty="0" smtClean="0">
                <a:solidFill>
                  <a:srgbClr val="FF0000"/>
                </a:solidFill>
              </a:rPr>
              <a:t>obecný</a:t>
            </a:r>
            <a:r>
              <a:rPr lang="cs-CZ" dirty="0" smtClean="0"/>
              <a:t> </a:t>
            </a:r>
            <a:r>
              <a:rPr lang="cs-CZ" b="1" dirty="0" smtClean="0"/>
              <a:t>– všechny strany jsou různě dlouhé</a:t>
            </a:r>
          </a:p>
          <a:p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            </a:t>
            </a:r>
            <a:r>
              <a:rPr lang="cs-CZ" b="1" dirty="0" smtClean="0">
                <a:solidFill>
                  <a:srgbClr val="FF0000"/>
                </a:solidFill>
              </a:rPr>
              <a:t>rovnoramenný</a:t>
            </a:r>
            <a:r>
              <a:rPr lang="cs-CZ" b="1" dirty="0" smtClean="0"/>
              <a:t> – ramena mají stejnou délku</a:t>
            </a:r>
          </a:p>
          <a:p>
            <a:endParaRPr lang="cs-CZ" b="1" dirty="0"/>
          </a:p>
          <a:p>
            <a:endParaRPr lang="cs-CZ" b="1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pravoúhlý </a:t>
            </a:r>
            <a:r>
              <a:rPr lang="cs-CZ" b="1" dirty="0" smtClean="0"/>
              <a:t>– jedno rameno je kolmé na základnu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600" b="1" dirty="0" smtClean="0">
                <a:solidFill>
                  <a:schemeClr val="tx1"/>
                </a:solidFill>
              </a:rPr>
              <a:t>Dělení lichoběžníků</a:t>
            </a:r>
            <a:endParaRPr lang="cs-CZ" sz="3600" b="1" dirty="0">
              <a:solidFill>
                <a:schemeClr val="tx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395536" y="2708920"/>
            <a:ext cx="936104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95536" y="3789040"/>
            <a:ext cx="93610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95536" y="3789040"/>
            <a:ext cx="936104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90257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2060848"/>
            <a:ext cx="8280919" cy="424847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Lichoběžník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becný</a:t>
            </a:r>
            <a:r>
              <a:rPr lang="cs-CZ" b="1" dirty="0" smtClean="0"/>
              <a:t>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 pravoúhlý                     rovnoramenný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s-CZ" b="1" dirty="0" smtClean="0">
                <a:solidFill>
                  <a:schemeClr val="tx1"/>
                </a:solidFill>
              </a:rPr>
              <a:t>Druhy lichoběžníků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 flipH="1">
            <a:off x="683568" y="3789040"/>
            <a:ext cx="432048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115616" y="3789040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763688" y="3789040"/>
            <a:ext cx="1152128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683568" y="5085184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491880" y="3789040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355976" y="3789040"/>
            <a:ext cx="1008112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491880" y="3789040"/>
            <a:ext cx="0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491880" y="4941168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876256" y="3789040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6372200" y="3789040"/>
            <a:ext cx="504056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372200" y="4941168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596336" y="3789040"/>
            <a:ext cx="504056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97049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060848"/>
            <a:ext cx="8568951" cy="40653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cs typeface="Arial" pitchFamily="34" charset="0"/>
              </a:rPr>
              <a:t>Autorem materiálu a všech jeho částí, není-li uvedeno jinak, je Mgr. Alena Čechová. </a:t>
            </a:r>
          </a:p>
          <a:p>
            <a:endParaRPr lang="cs-CZ" sz="2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  <a:cs typeface="Times New Roman" pitchFamily="18" charset="0"/>
              </a:rPr>
              <a:t>Použité zdroje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8957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1321</TotalTime>
  <Words>322</Words>
  <Application>Microsoft Office PowerPoint</Application>
  <PresentationFormat>Předvádění na obrazovce (4:3)</PresentationFormat>
  <Paragraphs>87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Druhy  čtyřúhelníků</vt:lpstr>
      <vt:lpstr>Druhy čtyřúhelníků</vt:lpstr>
      <vt:lpstr>Dělení konvexních čtyřúhelníků</vt:lpstr>
      <vt:lpstr>Dělení rovnoběžníků</vt:lpstr>
      <vt:lpstr>Pravoúhlý rovnoběžník</vt:lpstr>
      <vt:lpstr>Kosoúhlý rovnoběžník</vt:lpstr>
      <vt:lpstr>Lichoběžník</vt:lpstr>
      <vt:lpstr>Dělení lichoběžníků</vt:lpstr>
      <vt:lpstr>Druhy lichoběžníků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ON</dc:creator>
  <cp:lastModifiedBy>Dum</cp:lastModifiedBy>
  <cp:revision>204</cp:revision>
  <dcterms:created xsi:type="dcterms:W3CDTF">2013-01-16T20:09:48Z</dcterms:created>
  <dcterms:modified xsi:type="dcterms:W3CDTF">2015-07-15T19:55:11Z</dcterms:modified>
</cp:coreProperties>
</file>