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3"/>
  </p:notesMasterIdLst>
  <p:sldIdLst>
    <p:sldId id="256" r:id="rId2"/>
    <p:sldId id="265" r:id="rId3"/>
    <p:sldId id="261" r:id="rId4"/>
    <p:sldId id="264" r:id="rId5"/>
    <p:sldId id="268" r:id="rId6"/>
    <p:sldId id="269" r:id="rId7"/>
    <p:sldId id="267" r:id="rId8"/>
    <p:sldId id="260" r:id="rId9"/>
    <p:sldId id="258" r:id="rId10"/>
    <p:sldId id="263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90" d="100"/>
          <a:sy n="90" d="100"/>
        </p:scale>
        <p:origin x="-50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atakabinet.cz/cs/Vyukove-materialy-a-data/Matematika-a-jeji-aplikace/Ilustrace-a-obrazky/Kolmy-rotacni-kuzel.html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hyperlink" Target="http://www.datakabinet.cz/cs/Vyukove-materialy-a-data/Matematika-a-jeji-aplikace/Ilustrace-a-obrazky/Kvadr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atakabinet.cz/cs/Vyukove-materialy-a-data/Matematika-a-jeji-aplikace/Ilustrace-a-obrazky/Kolmy-jehlan.html" TargetMode="External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0" Type="http://schemas.openxmlformats.org/officeDocument/2006/relationships/hyperlink" Target="http://www.datakabinet.cz/cs/Vyukove-materialy-a-data/Matematika-a-jeji-aplikace/Ilustrace-a-obrazky/Koule-1.html" TargetMode="External"/><Relationship Id="rId4" Type="http://schemas.openxmlformats.org/officeDocument/2006/relationships/hyperlink" Target="http://www.datakabinet.cz/cs/Vyukove-materialy-a-data/Matematika-a-jeji-aplikace/Ilustrace-a-obrazky/Rotacni-valec.html" TargetMode="External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atakabinet.cz/cs/Vyukove-materialy-a-data/Matematika-a-jeji-aplikace/Pracovni-listy-TELESA/Kvadr.html" TargetMode="External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hyperlink" Target="http://www.datakabinet.cz/cs/Vyukove-materialy-a-data/Matematika-a-jeji-aplikace/Pracovni-listy-TELESA/Krychl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atakabinet.cz/cs/Vyukove-materialy-a-data/Matematika-a-jeji-aplikace/Pracovni-listy-TELESA/Rotacni-valec.html" TargetMode="External"/><Relationship Id="rId5" Type="http://schemas.openxmlformats.org/officeDocument/2006/relationships/image" Target="../media/image9.png"/><Relationship Id="rId4" Type="http://schemas.openxmlformats.org/officeDocument/2006/relationships/hyperlink" Target="http://www.datakabinet.cz/cs/Vyukove-materialy-a-data/Matematika-a-jeji-aplikace/Pracovni-listy-TELESA/Kolmy-jehlan.html" TargetMode="External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30371177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–testy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III/2/MAT/2/1/1-60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</a:t>
                      </a:r>
                      <a:r>
                        <a:rPr lang="cs-CZ" sz="1000" kern="50" dirty="0" smtClean="0">
                          <a:effectLst/>
                        </a:rPr>
                        <a:t>si</a:t>
                      </a:r>
                      <a:r>
                        <a:rPr lang="cs-CZ" sz="1000" kern="50" baseline="0" dirty="0" smtClean="0">
                          <a:effectLst/>
                        </a:rPr>
                        <a:t> zopakuje základní učivo o tělesech formou testů</a:t>
                      </a:r>
                      <a:r>
                        <a:rPr lang="cs-CZ" sz="1000" kern="50" dirty="0" smtClean="0">
                          <a:effectLst/>
                        </a:rPr>
                        <a:t>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Procvičovací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Tělesa,</a:t>
                      </a:r>
                      <a:r>
                        <a:rPr lang="cs-CZ" sz="1000" kern="50" baseline="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 sítě těles, objem a povrch těles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5.2.2014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480720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Tělesa - testy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84784"/>
            <a:ext cx="8640959" cy="489654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a)                                                b)                               c) 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d)                                                                             e)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14408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Test č. 1 - Poznej daná tělesa: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6" name="obrázek 25" descr="http://www.datakabinet.cz/files/img/products/ilo_kvader_cz.png?w=450&amp;h=380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3" y="3861048"/>
            <a:ext cx="4248471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37" descr="http://www.datakabinet.cz/files/img/products/ilo_rotacny_valec_cz.png?w=450&amp;h=380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3" y="1052736"/>
            <a:ext cx="3168353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43" descr="http://www.datakabinet.cz/files/img/products/ilo_ihlan4_cz.png?w=450&amp;h=380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1619250"/>
            <a:ext cx="2952328" cy="263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49" descr="http://www.datakabinet.cz/files/img/products/ilo_rotacny_kuzel_cz.png?w=450&amp;h=380">
            <a:hlinkClick r:id="rId8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64088" y="4238625"/>
            <a:ext cx="3240359" cy="2430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4" descr="http://www.datakabinet.cz/files/img/products/ilo_gula_cz.png?w=199&amp;h=199">
            <a:hlinkClick r:id="rId10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3" y="2276872"/>
            <a:ext cx="2376264" cy="1980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1412776"/>
            <a:ext cx="8028880" cy="4713387"/>
          </a:xfrm>
        </p:spPr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3600" b="1" dirty="0" smtClean="0">
                <a:solidFill>
                  <a:schemeClr val="tx1"/>
                </a:solidFill>
              </a:rPr>
              <a:t>Koule</a:t>
            </a:r>
          </a:p>
          <a:p>
            <a:pPr marL="457200" indent="-457200">
              <a:buAutoNum type="alphaLcParenR"/>
            </a:pPr>
            <a:r>
              <a:rPr lang="cs-CZ" sz="3600" b="1" dirty="0" smtClean="0">
                <a:solidFill>
                  <a:schemeClr val="tx1"/>
                </a:solidFill>
              </a:rPr>
              <a:t>Jehlan</a:t>
            </a:r>
          </a:p>
          <a:p>
            <a:pPr marL="457200" indent="-457200">
              <a:buAutoNum type="alphaLcParenR"/>
            </a:pPr>
            <a:r>
              <a:rPr lang="cs-CZ" sz="3600" b="1" dirty="0" smtClean="0">
                <a:solidFill>
                  <a:schemeClr val="tx1"/>
                </a:solidFill>
              </a:rPr>
              <a:t>Válec</a:t>
            </a:r>
          </a:p>
          <a:p>
            <a:pPr marL="457200" indent="-457200">
              <a:buAutoNum type="alphaLcParenR"/>
            </a:pPr>
            <a:r>
              <a:rPr lang="cs-CZ" sz="3600" b="1" dirty="0" smtClean="0">
                <a:solidFill>
                  <a:schemeClr val="tx1"/>
                </a:solidFill>
              </a:rPr>
              <a:t>Hranol – kvádr</a:t>
            </a:r>
          </a:p>
          <a:p>
            <a:pPr marL="457200" indent="-457200">
              <a:buAutoNum type="alphaLcParenR"/>
            </a:pPr>
            <a:r>
              <a:rPr lang="cs-CZ" sz="3600" b="1" dirty="0">
                <a:solidFill>
                  <a:schemeClr val="tx1"/>
                </a:solidFill>
              </a:rPr>
              <a:t>K</a:t>
            </a:r>
            <a:r>
              <a:rPr lang="cs-CZ" sz="3600" b="1" dirty="0" smtClean="0">
                <a:solidFill>
                  <a:schemeClr val="tx1"/>
                </a:solidFill>
              </a:rPr>
              <a:t>užel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FF0000"/>
                </a:solidFill>
              </a:rPr>
              <a:t>Řešení: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067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1440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Test č. 2 - Pojmenuj tělesa podle tvaru sítě: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7" cy="532859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                                     2)                                   3)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4)                    </a:t>
            </a:r>
            <a:endParaRPr lang="cs-CZ" dirty="0"/>
          </a:p>
        </p:txBody>
      </p:sp>
      <p:pic>
        <p:nvPicPr>
          <p:cNvPr id="5" name="obrázek 1" descr="http://www.datakabinet.cz/files/img/products/prl_krychle_a4.png?w=199&amp;h=199">
            <a:hlinkClick r:id="rId2"/>
          </p:cNvPr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412776"/>
            <a:ext cx="1584176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13" descr="http://www.datakabinet.cz/files/img/products/prl_kolmy_jehlan3_a4.png?w=199&amp;h=199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1700807"/>
            <a:ext cx="2160240" cy="25202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22" descr="http://www.datakabinet.cz/files/img/products/prl_rotacni_valec_a4.png?w=199&amp;h=199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1700807"/>
            <a:ext cx="2448271" cy="33843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7" descr="http://www.datakabinet.cz/files/img/products/prl_kvadr_a4.png?w=199&amp;h=199">
            <a:hlinkClick r:id="rId8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5400000">
            <a:off x="755576" y="3933058"/>
            <a:ext cx="2088232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86921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72816"/>
            <a:ext cx="8640959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sz="3200" b="1" dirty="0" smtClean="0">
                <a:solidFill>
                  <a:schemeClr val="tx1"/>
                </a:solidFill>
              </a:rPr>
              <a:t>1) Hranol - krychle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2) Trojboký jehlan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3) Válec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4) Hranol - kvádr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146456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Řešení: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1601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640959" cy="4752528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3200" b="1" dirty="0" smtClean="0">
                <a:solidFill>
                  <a:srgbClr val="C00000"/>
                </a:solidFill>
              </a:rPr>
              <a:t>Válec </a:t>
            </a:r>
          </a:p>
          <a:p>
            <a:pPr marL="514350" indent="-514350">
              <a:buAutoNum type="arabicParenR"/>
            </a:pPr>
            <a:r>
              <a:rPr lang="cs-CZ" sz="3200" b="1" dirty="0" smtClean="0">
                <a:solidFill>
                  <a:srgbClr val="C00000"/>
                </a:solidFill>
              </a:rPr>
              <a:t>Krychle</a:t>
            </a:r>
          </a:p>
          <a:p>
            <a:pPr marL="514350" indent="-514350">
              <a:buAutoNum type="arabicParenR"/>
            </a:pPr>
            <a:r>
              <a:rPr lang="cs-CZ" sz="3200" b="1" dirty="0" smtClean="0">
                <a:solidFill>
                  <a:srgbClr val="C00000"/>
                </a:solidFill>
              </a:rPr>
              <a:t>Pravidelný čtyřboký jehlan</a:t>
            </a:r>
          </a:p>
          <a:p>
            <a:pPr marL="514350" indent="-514350">
              <a:buAutoNum type="arabicParenR"/>
            </a:pPr>
            <a:r>
              <a:rPr lang="cs-CZ" sz="3200" b="1" dirty="0" smtClean="0">
                <a:solidFill>
                  <a:srgbClr val="C00000"/>
                </a:solidFill>
              </a:rPr>
              <a:t>Kužel</a:t>
            </a:r>
          </a:p>
          <a:p>
            <a:pPr marL="514350" indent="-514350">
              <a:buAutoNum type="arabicParenR"/>
            </a:pPr>
            <a:r>
              <a:rPr lang="cs-CZ" sz="3200" b="1" dirty="0" smtClean="0">
                <a:solidFill>
                  <a:srgbClr val="C00000"/>
                </a:solidFill>
              </a:rPr>
              <a:t>Trojboký hranol</a:t>
            </a:r>
          </a:p>
          <a:p>
            <a:pPr marL="514350" indent="-514350">
              <a:buAutoNum type="arabicParenR"/>
            </a:pPr>
            <a:r>
              <a:rPr lang="cs-CZ" sz="3200" b="1" dirty="0" smtClean="0">
                <a:solidFill>
                  <a:srgbClr val="C00000"/>
                </a:solidFill>
              </a:rPr>
              <a:t>Pravidelný šestiboký hranol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368152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Test č.3 - Urči</a:t>
            </a:r>
            <a:r>
              <a:rPr lang="cs-CZ" sz="3200" b="1" dirty="0">
                <a:solidFill>
                  <a:schemeClr val="tx1"/>
                </a:solidFill>
              </a:rPr>
              <a:t>, jaký tvar má u daného tělesa podstava:</a:t>
            </a:r>
            <a:br>
              <a:rPr lang="cs-CZ" sz="3200" b="1" dirty="0">
                <a:solidFill>
                  <a:schemeClr val="tx1"/>
                </a:solidFill>
              </a:rPr>
            </a:b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474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00808"/>
            <a:ext cx="8640960" cy="4752528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cs-CZ" sz="3200" b="1" dirty="0" smtClean="0">
                <a:solidFill>
                  <a:srgbClr val="002060"/>
                </a:solidFill>
              </a:rPr>
              <a:t>Kruh</a:t>
            </a:r>
          </a:p>
          <a:p>
            <a:pPr marL="514350" indent="-514350">
              <a:buAutoNum type="arabicParenR"/>
            </a:pPr>
            <a:r>
              <a:rPr lang="cs-CZ" sz="3200" b="1" dirty="0" smtClean="0">
                <a:solidFill>
                  <a:srgbClr val="002060"/>
                </a:solidFill>
              </a:rPr>
              <a:t>Čtverec</a:t>
            </a:r>
          </a:p>
          <a:p>
            <a:pPr marL="514350" indent="-514350">
              <a:buAutoNum type="arabicParenR"/>
            </a:pPr>
            <a:r>
              <a:rPr lang="cs-CZ" sz="3200" b="1" dirty="0" smtClean="0">
                <a:solidFill>
                  <a:srgbClr val="002060"/>
                </a:solidFill>
              </a:rPr>
              <a:t>Čtverec</a:t>
            </a:r>
          </a:p>
          <a:p>
            <a:pPr marL="514350" indent="-514350">
              <a:buAutoNum type="arabicParenR"/>
            </a:pPr>
            <a:r>
              <a:rPr lang="cs-CZ" sz="3200" b="1" dirty="0" smtClean="0">
                <a:solidFill>
                  <a:srgbClr val="002060"/>
                </a:solidFill>
              </a:rPr>
              <a:t>Kruh</a:t>
            </a:r>
          </a:p>
          <a:p>
            <a:pPr marL="514350" indent="-514350">
              <a:buAutoNum type="arabicParenR"/>
            </a:pPr>
            <a:r>
              <a:rPr lang="cs-CZ" sz="3200" b="1" dirty="0" smtClean="0">
                <a:solidFill>
                  <a:srgbClr val="002060"/>
                </a:solidFill>
              </a:rPr>
              <a:t>Trojúhelník</a:t>
            </a:r>
          </a:p>
          <a:p>
            <a:pPr marL="514350" indent="-514350">
              <a:buAutoNum type="arabicParenR"/>
            </a:pPr>
            <a:r>
              <a:rPr lang="cs-CZ" sz="3200" b="1" dirty="0" smtClean="0">
                <a:solidFill>
                  <a:srgbClr val="002060"/>
                </a:solidFill>
              </a:rPr>
              <a:t>Pravidelný šestiúhelník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FF0000"/>
                </a:solidFill>
              </a:rPr>
              <a:t>Řešení: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251520" y="1628800"/>
            <a:ext cx="8712967" cy="44973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1) Vzorec pro výpočet objemu pravidelného čtyřbokého hranolu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2) Vzorec pro výpočet povrchu u obecného hranolu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3) Vzorec pro výpočet povrchu válce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4) Vzorec pro výpočet objemu válce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5) Vzorec pro výpočet objemu kužele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6) Vzorec pro výpočet plochy podstavy válce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7) Vzorec pro výpočet objemu kvádru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8) Vzorec pro výpočet objemu pravidelného čtyřbokého jehlanu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9) Vzorec pro výpočet povrchu kvádru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10)Vzorec pro výpočet objemu koule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52128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Test č. 4 - vzorce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340768"/>
                <a:ext cx="8640959" cy="540060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1)  V = a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² . v</a:t>
                </a:r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2)  S = 2Sp + </a:t>
                </a:r>
                <a:r>
                  <a:rPr lang="cs-CZ" b="1" dirty="0" err="1" smtClean="0">
                    <a:solidFill>
                      <a:srgbClr val="FF0000"/>
                    </a:solidFill>
                  </a:rPr>
                  <a:t>Spl</a:t>
                </a:r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3)  S = 2Sp + </a:t>
                </a:r>
                <a:r>
                  <a:rPr lang="cs-CZ" b="1" dirty="0" err="1" smtClean="0">
                    <a:solidFill>
                      <a:srgbClr val="FF0000"/>
                    </a:solidFill>
                  </a:rPr>
                  <a:t>Spl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       S = 2</a:t>
                </a:r>
                <a:r>
                  <a:rPr lang="el-GR" b="1" dirty="0" smtClean="0">
                    <a:solidFill>
                      <a:srgbClr val="FF0000"/>
                    </a:solidFill>
                  </a:rPr>
                  <a:t>π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r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² + 2</a:t>
                </a:r>
                <a:r>
                  <a:rPr lang="el-GR" b="1" dirty="0" smtClean="0">
                    <a:solidFill>
                      <a:srgbClr val="FF0000"/>
                    </a:solidFill>
                    <a:latin typeface="Candara"/>
                  </a:rPr>
                  <a:t>π</a:t>
                </a:r>
                <a:r>
                  <a:rPr lang="cs-CZ" b="1" dirty="0" err="1" smtClean="0">
                    <a:solidFill>
                      <a:srgbClr val="FF0000"/>
                    </a:solidFill>
                    <a:latin typeface="Candara"/>
                  </a:rPr>
                  <a:t>rv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        S = 2</a:t>
                </a:r>
                <a:r>
                  <a:rPr lang="el-GR" b="1" dirty="0" smtClean="0">
                    <a:solidFill>
                      <a:srgbClr val="FF0000"/>
                    </a:solidFill>
                    <a:latin typeface="Candara"/>
                  </a:rPr>
                  <a:t>π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r.(</a:t>
                </a:r>
                <a:r>
                  <a:rPr lang="cs-CZ" b="1" dirty="0" err="1" smtClean="0">
                    <a:solidFill>
                      <a:srgbClr val="FF0000"/>
                    </a:solidFill>
                    <a:latin typeface="Candara"/>
                  </a:rPr>
                  <a:t>r+v</a:t>
                </a:r>
                <a:r>
                  <a:rPr lang="cs-CZ" b="1" smtClean="0">
                    <a:solidFill>
                      <a:srgbClr val="FF0000"/>
                    </a:solidFill>
                    <a:latin typeface="Candara"/>
                  </a:rPr>
                  <a:t>)</a:t>
                </a:r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4)  V = </a:t>
                </a:r>
                <a:r>
                  <a:rPr lang="cs-CZ" b="1" dirty="0" err="1" smtClean="0">
                    <a:solidFill>
                      <a:srgbClr val="FF0000"/>
                    </a:solidFill>
                  </a:rPr>
                  <a:t>Sp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. v               </a:t>
                </a:r>
                <a:r>
                  <a:rPr lang="cs-CZ" b="1" dirty="0" err="1" smtClean="0">
                    <a:solidFill>
                      <a:srgbClr val="FF0000"/>
                    </a:solidFill>
                  </a:rPr>
                  <a:t>V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:r>
                  <a:rPr lang="el-GR" b="1" dirty="0" smtClean="0">
                    <a:solidFill>
                      <a:srgbClr val="FF0000"/>
                    </a:solidFill>
                  </a:rPr>
                  <a:t>π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r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² .v</a:t>
                </a:r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5)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𝑺𝒑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𝒗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               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π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𝒓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².  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𝒗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6)  </a:t>
                </a:r>
                <a:r>
                  <a:rPr lang="cs-CZ" b="1" dirty="0" err="1" smtClean="0">
                    <a:solidFill>
                      <a:srgbClr val="FF0000"/>
                    </a:solidFill>
                  </a:rPr>
                  <a:t>Sp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:r>
                  <a:rPr lang="el-GR" b="1" dirty="0" smtClean="0">
                    <a:solidFill>
                      <a:srgbClr val="FF0000"/>
                    </a:solidFill>
                  </a:rPr>
                  <a:t>π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r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²</a:t>
                </a:r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7)  V = </a:t>
                </a:r>
                <a:r>
                  <a:rPr lang="cs-CZ" b="1" dirty="0" err="1" smtClean="0">
                    <a:solidFill>
                      <a:srgbClr val="FF0000"/>
                    </a:solidFill>
                  </a:rPr>
                  <a:t>a.b.c</a:t>
                </a:r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8)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𝑺𝒑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.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𝒗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              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².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𝒗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9)  S = 2.(ab + </a:t>
                </a:r>
                <a:r>
                  <a:rPr lang="cs-CZ" b="1" dirty="0" err="1" smtClean="0">
                    <a:solidFill>
                      <a:srgbClr val="FF0000"/>
                    </a:solidFill>
                  </a:rPr>
                  <a:t>bc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+ </a:t>
                </a:r>
                <a:r>
                  <a:rPr lang="cs-CZ" b="1" dirty="0" err="1" smtClean="0">
                    <a:solidFill>
                      <a:srgbClr val="FF0000"/>
                    </a:solidFill>
                  </a:rPr>
                  <a:t>ac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)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10)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  <m:r>
                          <m:rPr>
                            <m:sty m:val="p"/>
                          </m:rPr>
                          <a:rPr lang="el-GR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π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𝒓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³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 </a:t>
                </a:r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340768"/>
                <a:ext cx="8640959" cy="5400600"/>
              </a:xfrm>
              <a:blipFill rotWithShape="1">
                <a:blip r:embed="rId2" cstate="print"/>
                <a:stretch>
                  <a:fillRect l="-1058" t="-9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712968" cy="858424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FF0000"/>
                </a:solidFill>
              </a:rPr>
              <a:t>Řešení: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67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75467"/>
            <a:ext cx="8640959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pPr marL="0" indent="0">
              <a:buNone/>
            </a:pPr>
            <a:endParaRPr lang="cs-CZ" sz="1800" dirty="0" smtClean="0">
              <a:latin typeface="+mj-lt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+mj-lt"/>
                <a:cs typeface="Arial" pitchFamily="34" charset="0"/>
              </a:rPr>
              <a:t>Autorem </a:t>
            </a:r>
            <a:r>
              <a:rPr lang="cs-CZ" sz="1800" dirty="0">
                <a:latin typeface="+mj-lt"/>
                <a:cs typeface="Arial" pitchFamily="34" charset="0"/>
              </a:rPr>
              <a:t>materiálu a všech jeho částí, není-li uvedeno jinak, je Mgr. Alena Čechová</a:t>
            </a:r>
            <a:r>
              <a:rPr lang="cs-CZ" sz="1800">
                <a:latin typeface="+mj-lt"/>
                <a:cs typeface="Arial" pitchFamily="34" charset="0"/>
              </a:rPr>
              <a:t>. </a:t>
            </a:r>
            <a:endParaRPr lang="cs-CZ" sz="1800" dirty="0">
              <a:latin typeface="+mj-lt"/>
              <a:cs typeface="Arial" pitchFamily="34" charset="0"/>
            </a:endParaRPr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1470</TotalTime>
  <Words>329</Words>
  <Application>Microsoft Office PowerPoint</Application>
  <PresentationFormat>Předvádění na obrazovce (4:3)</PresentationFormat>
  <Paragraphs>92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Tělesa - testy</vt:lpstr>
      <vt:lpstr>Test č. 1 - Poznej daná tělesa:</vt:lpstr>
      <vt:lpstr>Řešení:</vt:lpstr>
      <vt:lpstr>Test č. 2 - Pojmenuj tělesa podle tvaru sítě:</vt:lpstr>
      <vt:lpstr>Řešení:</vt:lpstr>
      <vt:lpstr>Test č.3 - Urči, jaký tvar má u daného tělesa podstava: </vt:lpstr>
      <vt:lpstr>Řešení:</vt:lpstr>
      <vt:lpstr>Test č. 4 - vzorce</vt:lpstr>
      <vt:lpstr>Řešení: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231</cp:revision>
  <dcterms:created xsi:type="dcterms:W3CDTF">2013-01-16T20:09:48Z</dcterms:created>
  <dcterms:modified xsi:type="dcterms:W3CDTF">2015-07-16T16:50:07Z</dcterms:modified>
</cp:coreProperties>
</file>