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3"/>
  </p:notesMasterIdLst>
  <p:sldIdLst>
    <p:sldId id="256" r:id="rId2"/>
    <p:sldId id="265" r:id="rId3"/>
    <p:sldId id="268" r:id="rId4"/>
    <p:sldId id="267" r:id="rId5"/>
    <p:sldId id="261" r:id="rId6"/>
    <p:sldId id="264" r:id="rId7"/>
    <p:sldId id="257" r:id="rId8"/>
    <p:sldId id="260" r:id="rId9"/>
    <p:sldId id="258" r:id="rId10"/>
    <p:sldId id="263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80" d="100"/>
          <a:sy n="80" d="100"/>
        </p:scale>
        <p:origin x="-774" y="-4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68910647"/>
              </p:ext>
            </p:extLst>
          </p:nvPr>
        </p:nvGraphicFramePr>
        <p:xfrm>
          <a:off x="1331640" y="2420767"/>
          <a:ext cx="6480720" cy="33179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Tělesa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 – trojboký hranol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III/2/MAT/2/1/1-59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 s</a:t>
                      </a:r>
                      <a:r>
                        <a:rPr lang="cs-CZ" sz="1000" kern="50" baseline="0" dirty="0" smtClean="0">
                          <a:effectLst/>
                        </a:rPr>
                        <a:t>e zákl. vlastnostmi trojbokého hranolu a s výpočtem V a S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Procvičovací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Povrch</a:t>
                      </a:r>
                      <a:r>
                        <a:rPr lang="cs-CZ" sz="1000" kern="50" baseline="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 jehlanu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5.6.2014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552728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tx1"/>
                </a:solidFill>
              </a:rPr>
              <a:t>TROJBOKÝ HRANOL</a:t>
            </a:r>
            <a:endParaRPr lang="cs-CZ" sz="6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099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124744"/>
            <a:ext cx="8640959" cy="5544616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1) Jak se dělí trojúhelníky podle délek stran?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Rovnostranný, rovnoramenný, obecný</a:t>
            </a:r>
          </a:p>
          <a:p>
            <a:pPr marL="0" indent="0">
              <a:buNone/>
            </a:pPr>
            <a:r>
              <a:rPr lang="cs-CZ" b="1" dirty="0" smtClean="0"/>
              <a:t>2) Jak se dělí trojúhelníky podle velikosti vnitřních úhlů?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Ostroúhlý, pravoúhlý, tupoúhlý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3) Jaké jsou  vlastnosti výšek v trojúhelníku?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Výška je kolmice spuštěná z vrcholu na protější stranu – je tedy na protější stranu kolmá.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4) Jaké jsou vlastnosti těžnic v trojúhelníku?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Těžnice je spojnice vrcholu a středu protější strany – těžnice tedy půlí protější stranu. Těžiště dělí těžnice v poměru 2:1.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5) Ve kterém trojúhelníku splývají výšky a těžnice?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 rovnostranném všechny výšky splývají s těžnicemi, v rovnoramenném splývá s těžnicí pouze výška na základnu.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rgbClr val="002060"/>
                </a:solidFill>
              </a:rPr>
              <a:t>Opakování: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1820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60" cy="4824536"/>
          </a:xfrm>
          <a:ln>
            <a:solidFill>
              <a:srgbClr val="FF0000"/>
            </a:solidFill>
          </a:ln>
        </p:spPr>
        <p:txBody>
          <a:bodyPr/>
          <a:lstStyle/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                                    horní podstava </a:t>
            </a:r>
          </a:p>
          <a:p>
            <a:pPr marL="0" indent="0">
              <a:buNone/>
            </a:pPr>
            <a:r>
              <a:rPr lang="cs-CZ" sz="3200" b="1" dirty="0"/>
              <a:t>p</a:t>
            </a:r>
            <a:r>
              <a:rPr lang="cs-CZ" sz="3200" b="1" dirty="0" smtClean="0"/>
              <a:t>odstavná hrana </a:t>
            </a:r>
          </a:p>
          <a:p>
            <a:pPr marL="0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                                                     boční stěna </a:t>
            </a:r>
          </a:p>
          <a:p>
            <a:pPr marL="0" indent="0">
              <a:buNone/>
            </a:pPr>
            <a:endParaRPr lang="cs-CZ" sz="3200" b="1" dirty="0"/>
          </a:p>
          <a:p>
            <a:pPr marL="0" indent="0">
              <a:buNone/>
            </a:pPr>
            <a:r>
              <a:rPr lang="cs-CZ" sz="3200" b="1" dirty="0" smtClean="0"/>
              <a:t>                                                       boční hrana </a:t>
            </a:r>
          </a:p>
          <a:p>
            <a:pPr marL="0" indent="0">
              <a:buNone/>
            </a:pPr>
            <a:endParaRPr lang="cs-CZ" sz="3200" b="1" dirty="0"/>
          </a:p>
          <a:p>
            <a:pPr marL="0" indent="0">
              <a:buNone/>
            </a:pPr>
            <a:r>
              <a:rPr lang="cs-CZ" sz="3200" b="1" dirty="0" smtClean="0"/>
              <a:t>                                                   dolní podstava</a:t>
            </a:r>
            <a:endParaRPr lang="cs-CZ" sz="3200" b="1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338328"/>
            <a:ext cx="8568952" cy="1002440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Základní pojmenování: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" name="Rovnoramenný trojúhelník 2"/>
          <p:cNvSpPr/>
          <p:nvPr/>
        </p:nvSpPr>
        <p:spPr>
          <a:xfrm>
            <a:off x="1763688" y="5157192"/>
            <a:ext cx="2520280" cy="914400"/>
          </a:xfrm>
          <a:prstGeom prst="triangl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1763688" y="3429000"/>
            <a:ext cx="2520280" cy="914400"/>
          </a:xfrm>
          <a:prstGeom prst="triangl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5" idx="0"/>
            <a:endCxn id="3" idx="0"/>
          </p:cNvCxnSpPr>
          <p:nvPr/>
        </p:nvCxnSpPr>
        <p:spPr>
          <a:xfrm>
            <a:off x="3023828" y="3429000"/>
            <a:ext cx="0" cy="1728192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stCxn id="5" idx="2"/>
            <a:endCxn id="3" idx="2"/>
          </p:cNvCxnSpPr>
          <p:nvPr/>
        </p:nvCxnSpPr>
        <p:spPr>
          <a:xfrm>
            <a:off x="1763688" y="4343400"/>
            <a:ext cx="0" cy="172819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5" idx="4"/>
            <a:endCxn id="3" idx="4"/>
          </p:cNvCxnSpPr>
          <p:nvPr/>
        </p:nvCxnSpPr>
        <p:spPr>
          <a:xfrm>
            <a:off x="4283968" y="4343400"/>
            <a:ext cx="0" cy="172819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3419872" y="2708920"/>
            <a:ext cx="648072" cy="1368152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1763688" y="3284984"/>
            <a:ext cx="360040" cy="792088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743908" y="3789040"/>
            <a:ext cx="1332148" cy="936104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4283968" y="4941168"/>
            <a:ext cx="936104" cy="216024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3023828" y="5805264"/>
            <a:ext cx="1728192" cy="266328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0474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484784"/>
            <a:ext cx="8640959" cy="504056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Výpočet objemu a povrchu u trojbokého hranolu se řídí tvarem podstavy. Podstavou může být trojúhelník </a:t>
            </a:r>
          </a:p>
          <a:p>
            <a:pPr marL="0" indent="0">
              <a:buNone/>
            </a:pPr>
            <a:endParaRPr lang="cs-CZ" b="1" dirty="0">
              <a:solidFill>
                <a:srgbClr val="000099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rovnostranný      rovnoramenný        pravoúhlý        obecný </a:t>
            </a:r>
          </a:p>
          <a:p>
            <a:pPr marL="0" indent="0">
              <a:buNone/>
            </a:pPr>
            <a:endParaRPr lang="cs-CZ" b="1" dirty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V těchto typech trojúhelníků je skrytý i trojúhelník tupoúhlý a ostroúhlý.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Pokud je podstavou rovnostranný, pravoúhlý či rovnoramenný trojúhelník – používáme k výpočtu výšky v podstavě často Pythagorovu větu.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Výpočet objemu a povrchu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1115616" y="2276872"/>
            <a:ext cx="3384376" cy="12241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3779912" y="2276872"/>
            <a:ext cx="720080" cy="12241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4499992" y="2276872"/>
            <a:ext cx="1008112" cy="13681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499992" y="2276872"/>
            <a:ext cx="2808312" cy="13681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9574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260648"/>
                <a:ext cx="8640959" cy="626469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chemeClr val="tx1"/>
                    </a:solidFill>
                  </a:rPr>
                  <a:t>Základní vzorce:</a:t>
                </a:r>
              </a:p>
              <a:p>
                <a:pPr marL="0" indent="0">
                  <a:buNone/>
                </a:pPr>
                <a:r>
                  <a:rPr lang="cs-CZ" sz="3200" b="1" dirty="0">
                    <a:solidFill>
                      <a:schemeClr val="tx1"/>
                    </a:solidFill>
                  </a:rPr>
                  <a:t> </a:t>
                </a:r>
                <a:r>
                  <a:rPr lang="cs-CZ" sz="3200" b="1" dirty="0" smtClean="0">
                    <a:solidFill>
                      <a:srgbClr val="FFC000"/>
                    </a:solidFill>
                  </a:rPr>
                  <a:t>V = </a:t>
                </a:r>
                <a:r>
                  <a:rPr lang="cs-CZ" sz="3200" b="1" dirty="0" err="1" smtClean="0">
                    <a:solidFill>
                      <a:srgbClr val="FFC000"/>
                    </a:solidFill>
                  </a:rPr>
                  <a:t>Sp</a:t>
                </a:r>
                <a:r>
                  <a:rPr lang="cs-CZ" sz="3200" b="1" dirty="0" smtClean="0">
                    <a:solidFill>
                      <a:srgbClr val="FFC000"/>
                    </a:solidFill>
                  </a:rPr>
                  <a:t> . v                       S = 2Sp + </a:t>
                </a:r>
                <a:r>
                  <a:rPr lang="cs-CZ" sz="3200" b="1" dirty="0" err="1" smtClean="0">
                    <a:solidFill>
                      <a:srgbClr val="FFC000"/>
                    </a:solidFill>
                  </a:rPr>
                  <a:t>Spl</a:t>
                </a:r>
                <a:r>
                  <a:rPr lang="cs-CZ" sz="3200" b="1" dirty="0" smtClean="0">
                    <a:solidFill>
                      <a:srgbClr val="FFC00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rgbClr val="FF0000"/>
                    </a:solidFill>
                  </a:rPr>
                  <a:t>Podstavou je pravoúhlý trojúhelník:</a:t>
                </a: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rgbClr val="0070C0"/>
                    </a:solidFill>
                  </a:rPr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𝒃</m:t>
                        </m:r>
                      </m:num>
                      <m:den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3200" b="1" i="1" smtClean="0">
                        <a:solidFill>
                          <a:srgbClr val="0070C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3200" b="1" dirty="0" smtClean="0">
                    <a:solidFill>
                      <a:srgbClr val="0070C0"/>
                    </a:solidFill>
                  </a:rPr>
                  <a:t>. v                        S = 2.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𝒃</m:t>
                        </m:r>
                      </m:num>
                      <m:den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3200" b="1" dirty="0" smtClean="0">
                    <a:solidFill>
                      <a:srgbClr val="0070C0"/>
                    </a:solidFill>
                  </a:rPr>
                  <a:t> + </a:t>
                </a:r>
                <a:r>
                  <a:rPr lang="cs-CZ" sz="3200" b="1" dirty="0" err="1" smtClean="0">
                    <a:solidFill>
                      <a:srgbClr val="0070C0"/>
                    </a:solidFill>
                  </a:rPr>
                  <a:t>o.v</a:t>
                </a:r>
                <a:r>
                  <a:rPr lang="cs-CZ" sz="3200" b="1" dirty="0" smtClean="0">
                    <a:solidFill>
                      <a:srgbClr val="0070C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3200" b="1" dirty="0">
                    <a:solidFill>
                      <a:srgbClr val="0070C0"/>
                    </a:solidFill>
                  </a:rPr>
                  <a:t> </a:t>
                </a:r>
                <a:r>
                  <a:rPr lang="cs-CZ" sz="3200" b="1" dirty="0" smtClean="0">
                    <a:solidFill>
                      <a:srgbClr val="0070C0"/>
                    </a:solidFill>
                  </a:rPr>
                  <a:t>                                        S = </a:t>
                </a:r>
                <a:r>
                  <a:rPr lang="cs-CZ" sz="3200" b="1" dirty="0" err="1" smtClean="0">
                    <a:solidFill>
                      <a:srgbClr val="0070C0"/>
                    </a:solidFill>
                  </a:rPr>
                  <a:t>a.b</a:t>
                </a:r>
                <a:r>
                  <a:rPr lang="cs-CZ" sz="3200" b="1" dirty="0" smtClean="0">
                    <a:solidFill>
                      <a:srgbClr val="0070C0"/>
                    </a:solidFill>
                  </a:rPr>
                  <a:t> + (</a:t>
                </a:r>
                <a:r>
                  <a:rPr lang="cs-CZ" sz="3200" b="1" dirty="0" err="1" smtClean="0">
                    <a:solidFill>
                      <a:srgbClr val="0070C0"/>
                    </a:solidFill>
                  </a:rPr>
                  <a:t>a+b+c</a:t>
                </a:r>
                <a:r>
                  <a:rPr lang="cs-CZ" sz="3200" b="1" dirty="0" smtClean="0">
                    <a:solidFill>
                      <a:srgbClr val="0070C0"/>
                    </a:solidFill>
                  </a:rPr>
                  <a:t>).v </a:t>
                </a:r>
              </a:p>
              <a:p>
                <a:pPr marL="0" indent="0">
                  <a:buNone/>
                </a:pPr>
                <a:endParaRPr lang="cs-CZ" sz="3200" b="1" dirty="0">
                  <a:solidFill>
                    <a:srgbClr val="FFC000"/>
                  </a:solidFill>
                </a:endParaRP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rgbClr val="FF0000"/>
                    </a:solidFill>
                  </a:rPr>
                  <a:t>Podstavou je obecný trojúhelník:</a:t>
                </a: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rgbClr val="0070C0"/>
                    </a:solidFill>
                  </a:rPr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𝒗𝒂</m:t>
                        </m:r>
                      </m:num>
                      <m:den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3200" b="1" dirty="0" smtClean="0">
                    <a:solidFill>
                      <a:srgbClr val="0070C0"/>
                    </a:solidFill>
                  </a:rPr>
                  <a:t> . v                     S = 2.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𝒗𝒂</m:t>
                        </m:r>
                      </m:num>
                      <m:den>
                        <m:r>
                          <a:rPr lang="cs-CZ" sz="32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3200" b="1" dirty="0" smtClean="0">
                    <a:solidFill>
                      <a:srgbClr val="0070C0"/>
                    </a:solidFill>
                  </a:rPr>
                  <a:t> + </a:t>
                </a:r>
                <a:r>
                  <a:rPr lang="cs-CZ" sz="3200" b="1" dirty="0" err="1" smtClean="0">
                    <a:solidFill>
                      <a:srgbClr val="0070C0"/>
                    </a:solidFill>
                  </a:rPr>
                  <a:t>o.v</a:t>
                </a:r>
                <a:r>
                  <a:rPr lang="cs-CZ" sz="3200" b="1" dirty="0" smtClean="0">
                    <a:solidFill>
                      <a:srgbClr val="0070C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3200" b="1" dirty="0">
                    <a:solidFill>
                      <a:srgbClr val="0070C0"/>
                    </a:solidFill>
                  </a:rPr>
                  <a:t> </a:t>
                </a:r>
                <a:r>
                  <a:rPr lang="cs-CZ" sz="3200" b="1" dirty="0" smtClean="0">
                    <a:solidFill>
                      <a:srgbClr val="0070C0"/>
                    </a:solidFill>
                  </a:rPr>
                  <a:t>                                       S = a.va + (</a:t>
                </a:r>
                <a:r>
                  <a:rPr lang="cs-CZ" sz="3200" b="1" dirty="0" err="1" smtClean="0">
                    <a:solidFill>
                      <a:srgbClr val="0070C0"/>
                    </a:solidFill>
                  </a:rPr>
                  <a:t>a+b+c</a:t>
                </a:r>
                <a:r>
                  <a:rPr lang="cs-CZ" sz="3200" b="1" dirty="0" smtClean="0">
                    <a:solidFill>
                      <a:srgbClr val="0070C0"/>
                    </a:solidFill>
                  </a:rPr>
                  <a:t>).v</a:t>
                </a:r>
                <a:endParaRPr lang="cs-CZ" sz="3200" b="1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260648"/>
                <a:ext cx="8640959" cy="6264696"/>
              </a:xfrm>
              <a:blipFill rotWithShape="1">
                <a:blip r:embed="rId2" cstate="print"/>
                <a:stretch>
                  <a:fillRect l="-1763" t="-12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890672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1008112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FF0000"/>
                </a:solidFill>
              </a:rPr>
              <a:t>Příklad: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1" y="1412776"/>
            <a:ext cx="864096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Vypočítej objem a povrch trojbokého hranolu s podstavou pravoúhlého trojúhelníku s odvěsnami 8x10 cm a s výškou hranolu v=15 cm. </a:t>
            </a:r>
          </a:p>
          <a:p>
            <a:pPr marL="0" indent="0">
              <a:buNone/>
            </a:pPr>
            <a:endParaRPr lang="cs-CZ" sz="2800" b="1" dirty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                                               K výpočtu potřebujeme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0099"/>
                </a:solidFill>
              </a:rPr>
              <a:t> </a:t>
            </a:r>
            <a:r>
              <a:rPr lang="cs-CZ" sz="2800" b="1" dirty="0" smtClean="0">
                <a:solidFill>
                  <a:srgbClr val="000099"/>
                </a:solidFill>
              </a:rPr>
              <a:t>                                              dopočítat přeponu v podstavě.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0099"/>
                </a:solidFill>
              </a:rPr>
              <a:t> </a:t>
            </a:r>
            <a:r>
              <a:rPr lang="cs-CZ" sz="2800" b="1" dirty="0" smtClean="0">
                <a:solidFill>
                  <a:srgbClr val="000099"/>
                </a:solidFill>
              </a:rPr>
              <a:t>                                              </a:t>
            </a:r>
            <a:r>
              <a:rPr lang="cs-CZ" sz="2800" b="1" dirty="0" smtClean="0">
                <a:solidFill>
                  <a:srgbClr val="FFC000"/>
                </a:solidFill>
              </a:rPr>
              <a:t>Využijeme Pythagorovu větu.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4" name="Pravoúhlý trojúhelník 3"/>
          <p:cNvSpPr/>
          <p:nvPr/>
        </p:nvSpPr>
        <p:spPr>
          <a:xfrm rot="20693702">
            <a:off x="1763688" y="5013176"/>
            <a:ext cx="1202432" cy="914400"/>
          </a:xfrm>
          <a:prstGeom prst="rtTriangl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Pravoúhlý trojúhelník 4"/>
          <p:cNvSpPr/>
          <p:nvPr/>
        </p:nvSpPr>
        <p:spPr>
          <a:xfrm rot="20397018">
            <a:off x="1763688" y="3284984"/>
            <a:ext cx="1202432" cy="914400"/>
          </a:xfrm>
          <a:prstGeom prst="rtTriangl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5470376"/>
            <a:ext cx="616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8cm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23728" y="5927576"/>
            <a:ext cx="842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10cm</a:t>
            </a:r>
            <a:endParaRPr lang="cs-CZ" dirty="0"/>
          </a:p>
        </p:txBody>
      </p:sp>
      <p:cxnSp>
        <p:nvCxnSpPr>
          <p:cNvPr id="11" name="Přímá spojnice 10"/>
          <p:cNvCxnSpPr>
            <a:stCxn id="5" idx="2"/>
            <a:endCxn id="4" idx="2"/>
          </p:cNvCxnSpPr>
          <p:nvPr/>
        </p:nvCxnSpPr>
        <p:spPr>
          <a:xfrm flipH="1">
            <a:off x="1903601" y="4377794"/>
            <a:ext cx="53268" cy="16906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5" idx="4"/>
            <a:endCxn id="4" idx="4"/>
          </p:cNvCxnSpPr>
          <p:nvPr/>
        </p:nvCxnSpPr>
        <p:spPr>
          <a:xfrm flipH="1">
            <a:off x="3064489" y="3965558"/>
            <a:ext cx="21939" cy="178955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5" idx="0"/>
            <a:endCxn id="4" idx="0"/>
          </p:cNvCxnSpPr>
          <p:nvPr/>
        </p:nvCxnSpPr>
        <p:spPr>
          <a:xfrm>
            <a:off x="1643380" y="3518810"/>
            <a:ext cx="21939" cy="1666832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3086428" y="4581128"/>
            <a:ext cx="693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15cm</a:t>
            </a:r>
            <a:endParaRPr lang="cs-CZ" dirty="0"/>
          </a:p>
        </p:txBody>
      </p:sp>
      <p:sp>
        <p:nvSpPr>
          <p:cNvPr id="21" name="Oblouk 20"/>
          <p:cNvSpPr/>
          <p:nvPr/>
        </p:nvSpPr>
        <p:spPr>
          <a:xfrm rot="19827447">
            <a:off x="1701985" y="5610678"/>
            <a:ext cx="661998" cy="908491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930235" y="5655042"/>
            <a:ext cx="337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1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268760"/>
                <a:ext cx="8640960" cy="518457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800" b="1" dirty="0" smtClean="0"/>
                  <a:t>V = </a:t>
                </a:r>
                <a:r>
                  <a:rPr lang="cs-CZ" sz="2800" b="1" dirty="0" err="1" smtClean="0"/>
                  <a:t>Sp</a:t>
                </a:r>
                <a:r>
                  <a:rPr lang="cs-CZ" sz="2800" b="1" dirty="0" smtClean="0"/>
                  <a:t> .v                      </a:t>
                </a:r>
                <a:r>
                  <a:rPr lang="cs-CZ" sz="2800" b="1" dirty="0" err="1" smtClean="0"/>
                  <a:t>Sp</a:t>
                </a:r>
                <a:r>
                  <a:rPr lang="cs-CZ" sz="2800" b="1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latin typeface="Cambria Math"/>
                          </a:rPr>
                          <m:t>𝒂</m:t>
                        </m:r>
                        <m:r>
                          <a:rPr lang="cs-CZ" sz="2800" b="1" i="1" smtClean="0">
                            <a:latin typeface="Cambria Math"/>
                          </a:rPr>
                          <m:t>.</m:t>
                        </m:r>
                        <m:r>
                          <a:rPr lang="cs-CZ" sz="2800" b="1" i="1" smtClean="0">
                            <a:latin typeface="Cambria Math"/>
                          </a:rPr>
                          <m:t>𝒃</m:t>
                        </m:r>
                      </m:num>
                      <m:den>
                        <m:r>
                          <a:rPr lang="cs-CZ" sz="2800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800" b="1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V = 40 . 15                   </a:t>
                </a:r>
                <a:r>
                  <a:rPr lang="cs-CZ" sz="2800" b="1" dirty="0" err="1" smtClean="0"/>
                  <a:t>Sp</a:t>
                </a:r>
                <a:r>
                  <a:rPr lang="cs-CZ" sz="2800" b="1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latin typeface="Cambria Math"/>
                          </a:rPr>
                          <m:t>𝟖</m:t>
                        </m:r>
                        <m:r>
                          <a:rPr lang="cs-CZ" sz="2800" b="1" i="1" smtClean="0">
                            <a:latin typeface="Cambria Math"/>
                          </a:rPr>
                          <m:t> . </m:t>
                        </m:r>
                        <m:r>
                          <a:rPr lang="cs-CZ" sz="2800" b="1" i="1" smtClean="0">
                            <a:latin typeface="Cambria Math"/>
                          </a:rPr>
                          <m:t>𝟏𝟎</m:t>
                        </m:r>
                      </m:num>
                      <m:den>
                        <m:r>
                          <a:rPr lang="cs-CZ" sz="2800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800" b="1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sz="2800" b="1" u="sng" dirty="0" smtClean="0">
                    <a:solidFill>
                      <a:srgbClr val="FF0000"/>
                    </a:solidFill>
                  </a:rPr>
                  <a:t>V = 600 cm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ndara"/>
                  </a:rPr>
                  <a:t>³                </a:t>
                </a:r>
                <a:r>
                  <a:rPr lang="cs-CZ" sz="2800" b="1" dirty="0" err="1" smtClean="0">
                    <a:latin typeface="Candara"/>
                  </a:rPr>
                  <a:t>Sp</a:t>
                </a:r>
                <a:r>
                  <a:rPr lang="cs-CZ" sz="2800" b="1" dirty="0" smtClean="0">
                    <a:latin typeface="Candara"/>
                  </a:rPr>
                  <a:t> = 40 cm²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latin typeface="Candara"/>
                  </a:rPr>
                  <a:t>S= 2Sp + </a:t>
                </a:r>
                <a:r>
                  <a:rPr lang="cs-CZ" sz="2800" b="1" dirty="0" err="1" smtClean="0">
                    <a:latin typeface="Candara"/>
                  </a:rPr>
                  <a:t>Spl</a:t>
                </a:r>
                <a:r>
                  <a:rPr lang="cs-CZ" sz="2800" b="1" dirty="0" smtClean="0">
                    <a:latin typeface="Candara"/>
                  </a:rPr>
                  <a:t>         </a:t>
                </a:r>
                <a:r>
                  <a:rPr lang="cs-CZ" sz="2800" b="1" dirty="0" err="1" smtClean="0">
                    <a:latin typeface="Candara"/>
                  </a:rPr>
                  <a:t>Spl</a:t>
                </a:r>
                <a:r>
                  <a:rPr lang="cs-CZ" sz="2800" b="1" dirty="0" smtClean="0">
                    <a:latin typeface="Candara"/>
                  </a:rPr>
                  <a:t> = (</a:t>
                </a:r>
                <a:r>
                  <a:rPr lang="cs-CZ" sz="2800" b="1" dirty="0" err="1" smtClean="0">
                    <a:latin typeface="Candara"/>
                  </a:rPr>
                  <a:t>a+b+c</a:t>
                </a:r>
                <a:r>
                  <a:rPr lang="cs-CZ" sz="2800" b="1" dirty="0" smtClean="0">
                    <a:latin typeface="Candara"/>
                  </a:rPr>
                  <a:t>).v            c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latin typeface="Cambria Math"/>
                          </a:rPr>
                          <m:t>𝒂</m:t>
                        </m:r>
                        <m:r>
                          <a:rPr lang="cs-CZ" sz="2800" b="1" i="1" smtClean="0">
                            <a:latin typeface="Cambria Math"/>
                          </a:rPr>
                          <m:t>²+</m:t>
                        </m:r>
                        <m:r>
                          <a:rPr lang="cs-CZ" sz="2800" b="1" i="1" smtClean="0">
                            <a:latin typeface="Cambria Math"/>
                          </a:rPr>
                          <m:t>𝒃</m:t>
                        </m:r>
                        <m:r>
                          <a:rPr lang="cs-CZ" sz="2800" b="1" i="1" smtClean="0">
                            <a:latin typeface="Cambria Math"/>
                          </a:rPr>
                          <m:t>² </m:t>
                        </m:r>
                      </m:e>
                    </m:rad>
                  </m:oMath>
                </a14:m>
                <a:r>
                  <a:rPr lang="cs-CZ" sz="2800" b="1" dirty="0" smtClean="0">
                    <a:latin typeface="Candara"/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latin typeface="Candara"/>
                  </a:rPr>
                  <a:t>S= 2.40 +462        </a:t>
                </a:r>
                <a:r>
                  <a:rPr lang="cs-CZ" sz="2800" b="1" dirty="0" err="1" smtClean="0">
                    <a:latin typeface="Candara"/>
                  </a:rPr>
                  <a:t>Spl</a:t>
                </a:r>
                <a:r>
                  <a:rPr lang="cs-CZ" sz="2800" b="1" dirty="0" smtClean="0">
                    <a:latin typeface="Candara"/>
                  </a:rPr>
                  <a:t> =(8+10+12,8).15    c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latin typeface="Cambria Math"/>
                          </a:rPr>
                          <m:t>𝟔𝟒</m:t>
                        </m:r>
                        <m:r>
                          <a:rPr lang="cs-CZ" sz="2800" b="1" i="1" smtClean="0">
                            <a:latin typeface="Cambria Math"/>
                          </a:rPr>
                          <m:t>+</m:t>
                        </m:r>
                        <m:r>
                          <a:rPr lang="cs-CZ" sz="2800" b="1" i="1" smtClean="0">
                            <a:latin typeface="Cambria Math"/>
                          </a:rPr>
                          <m:t>𝟏𝟎𝟎</m:t>
                        </m:r>
                      </m:e>
                    </m:rad>
                  </m:oMath>
                </a14:m>
                <a:r>
                  <a:rPr lang="cs-CZ" sz="2800" b="1" dirty="0" smtClean="0">
                    <a:latin typeface="Candara"/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latin typeface="Candara"/>
                  </a:rPr>
                  <a:t>S= 80 + 462          </a:t>
                </a:r>
                <a:r>
                  <a:rPr lang="cs-CZ" sz="2800" b="1" dirty="0" err="1" smtClean="0">
                    <a:latin typeface="Candara"/>
                  </a:rPr>
                  <a:t>Spl</a:t>
                </a:r>
                <a:r>
                  <a:rPr lang="cs-CZ" sz="2800" b="1" dirty="0" smtClean="0">
                    <a:latin typeface="Candara"/>
                  </a:rPr>
                  <a:t> = 30,8 . 15               c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latin typeface="Cambria Math"/>
                          </a:rPr>
                          <m:t>𝟏𝟔𝟒</m:t>
                        </m:r>
                      </m:e>
                    </m:rad>
                  </m:oMath>
                </a14:m>
                <a:r>
                  <a:rPr lang="cs-CZ" sz="2800" b="1" dirty="0" smtClean="0">
                    <a:latin typeface="Candara"/>
                  </a:rPr>
                  <a:t>  </a:t>
                </a:r>
              </a:p>
              <a:p>
                <a:pPr marL="0" indent="0">
                  <a:buNone/>
                </a:pPr>
                <a:r>
                  <a:rPr lang="cs-CZ" sz="2800" b="1" u="sng" dirty="0" smtClean="0">
                    <a:solidFill>
                      <a:srgbClr val="FF0000"/>
                    </a:solidFill>
                    <a:latin typeface="Candara"/>
                  </a:rPr>
                  <a:t>S= 542 cm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ndara"/>
                  </a:rPr>
                  <a:t>³            </a:t>
                </a:r>
                <a:r>
                  <a:rPr lang="cs-CZ" sz="2800" b="1" dirty="0" err="1" smtClean="0">
                    <a:latin typeface="Candara"/>
                  </a:rPr>
                  <a:t>Spl</a:t>
                </a:r>
                <a:r>
                  <a:rPr lang="cs-CZ" sz="2800" b="1" dirty="0" smtClean="0">
                    <a:latin typeface="Candara"/>
                  </a:rPr>
                  <a:t> =   462 cm²             c = 12,8 cm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70C0"/>
                    </a:solidFill>
                    <a:latin typeface="Candara"/>
                  </a:rPr>
                  <a:t>Trojboký hranol má objem 542 cm³ a povrch 462 cm².</a:t>
                </a:r>
                <a:endParaRPr lang="cs-CZ" sz="2800" b="1" dirty="0">
                  <a:solidFill>
                    <a:srgbClr val="0070C0"/>
                  </a:solidFill>
                  <a:latin typeface="Candara"/>
                </a:endParaRPr>
              </a:p>
              <a:p>
                <a:pPr marL="0" indent="0">
                  <a:buNone/>
                </a:pPr>
                <a:endParaRPr lang="cs-CZ" sz="2800" b="1" dirty="0"/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268760"/>
                <a:ext cx="8640960" cy="5184576"/>
              </a:xfrm>
              <a:blipFill rotWithShape="1">
                <a:blip r:embed="rId2" cstate="print"/>
                <a:stretch>
                  <a:fillRect l="-14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Řešení: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251520" y="1340768"/>
            <a:ext cx="8640959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Vypočítej objem a povrch pravidelného trojbokého hranolu s podstavnou hranou a = 9 cm. Výška hranolu je 12 cm.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0099"/>
                </a:solidFill>
              </a:rPr>
              <a:t> </a:t>
            </a:r>
            <a:r>
              <a:rPr lang="cs-CZ" sz="2800" b="1" dirty="0" smtClean="0">
                <a:solidFill>
                  <a:srgbClr val="000099"/>
                </a:solidFill>
              </a:rPr>
              <a:t>                                                       </a:t>
            </a:r>
            <a:r>
              <a:rPr lang="cs-CZ" sz="2800" b="1" dirty="0" smtClean="0">
                <a:solidFill>
                  <a:srgbClr val="FF0000"/>
                </a:solidFill>
              </a:rPr>
              <a:t>Potřebujeme  vypočítat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                                                      výšku v podstavě – v.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864096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FF0000"/>
                </a:solidFill>
              </a:rPr>
              <a:t>Příklad: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" name="Rovnoramenný trojúhelník 1"/>
          <p:cNvSpPr/>
          <p:nvPr/>
        </p:nvSpPr>
        <p:spPr>
          <a:xfrm>
            <a:off x="1763688" y="4581128"/>
            <a:ext cx="2016224" cy="1296144"/>
          </a:xfrm>
          <a:prstGeom prst="triangl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Rovnoramenný trojúhelník 2"/>
          <p:cNvSpPr/>
          <p:nvPr/>
        </p:nvSpPr>
        <p:spPr>
          <a:xfrm>
            <a:off x="1763688" y="2996952"/>
            <a:ext cx="2016224" cy="1368152"/>
          </a:xfrm>
          <a:prstGeom prst="triangl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452475" y="5877272"/>
            <a:ext cx="1111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9cm</a:t>
            </a:r>
            <a:endParaRPr lang="cs-CZ" dirty="0"/>
          </a:p>
        </p:txBody>
      </p:sp>
      <p:cxnSp>
        <p:nvCxnSpPr>
          <p:cNvPr id="6" name="Přímá spojnice 5"/>
          <p:cNvCxnSpPr>
            <a:stCxn id="3" idx="4"/>
            <a:endCxn id="2" idx="4"/>
          </p:cNvCxnSpPr>
          <p:nvPr/>
        </p:nvCxnSpPr>
        <p:spPr>
          <a:xfrm>
            <a:off x="3779912" y="4365104"/>
            <a:ext cx="0" cy="15121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779912" y="494116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12cm</a:t>
            </a:r>
            <a:endParaRPr lang="cs-CZ" dirty="0"/>
          </a:p>
        </p:txBody>
      </p:sp>
      <p:cxnSp>
        <p:nvCxnSpPr>
          <p:cNvPr id="10" name="Přímá spojnice 9"/>
          <p:cNvCxnSpPr>
            <a:stCxn id="3" idx="2"/>
            <a:endCxn id="2" idx="2"/>
          </p:cNvCxnSpPr>
          <p:nvPr/>
        </p:nvCxnSpPr>
        <p:spPr>
          <a:xfrm>
            <a:off x="1763688" y="4365104"/>
            <a:ext cx="0" cy="15121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stCxn id="3" idx="0"/>
            <a:endCxn id="2" idx="0"/>
          </p:cNvCxnSpPr>
          <p:nvPr/>
        </p:nvCxnSpPr>
        <p:spPr>
          <a:xfrm>
            <a:off x="2771800" y="2996952"/>
            <a:ext cx="0" cy="1584176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763688" y="4941168"/>
            <a:ext cx="688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9cm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08181" y="4725144"/>
            <a:ext cx="1203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9cm</a:t>
            </a:r>
            <a:endParaRPr lang="cs-CZ" dirty="0"/>
          </a:p>
        </p:txBody>
      </p:sp>
      <p:cxnSp>
        <p:nvCxnSpPr>
          <p:cNvPr id="18" name="Přímá spojnice 17"/>
          <p:cNvCxnSpPr>
            <a:stCxn id="2" idx="0"/>
            <a:endCxn id="2" idx="3"/>
          </p:cNvCxnSpPr>
          <p:nvPr/>
        </p:nvCxnSpPr>
        <p:spPr>
          <a:xfrm>
            <a:off x="2771800" y="4581128"/>
            <a:ext cx="0" cy="1296144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771800" y="5310500"/>
            <a:ext cx="236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052736"/>
                <a:ext cx="8640959" cy="561662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B050"/>
                    </a:solidFill>
                  </a:rPr>
                  <a:t>v</a:t>
                </a:r>
                <a:r>
                  <a:rPr lang="cs-CZ" sz="2800" b="1" dirty="0" smtClean="0">
                    <a:solidFill>
                      <a:srgbClr val="00B050"/>
                    </a:solidFill>
                    <a:latin typeface="Candara"/>
                  </a:rPr>
                  <a:t>²</a:t>
                </a:r>
                <a:r>
                  <a:rPr lang="cs-CZ" sz="2800" b="1" dirty="0" smtClean="0">
                    <a:solidFill>
                      <a:srgbClr val="00B050"/>
                    </a:solidFill>
                  </a:rPr>
                  <a:t> = 9</a:t>
                </a:r>
                <a:r>
                  <a:rPr lang="cs-CZ" sz="2800" b="1" dirty="0" smtClean="0">
                    <a:solidFill>
                      <a:srgbClr val="00B050"/>
                    </a:solidFill>
                    <a:latin typeface="Candara"/>
                  </a:rPr>
                  <a:t>² - 4,5²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B050"/>
                    </a:solidFill>
                    <a:latin typeface="Candara"/>
                  </a:rPr>
                  <a:t>v² = 81 – 20,25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B050"/>
                    </a:solidFill>
                    <a:latin typeface="Candara"/>
                  </a:rPr>
                  <a:t>v² = 60,75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B050"/>
                    </a:solidFill>
                    <a:latin typeface="Candara"/>
                  </a:rPr>
                  <a:t>v 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𝟔𝟏</m:t>
                        </m:r>
                        <m:r>
                          <a:rPr lang="cs-CZ" sz="28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 </m:t>
                        </m:r>
                      </m:e>
                    </m:rad>
                  </m:oMath>
                </a14:m>
                <a:endParaRPr lang="cs-CZ" sz="2800" b="1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u="sng" dirty="0" smtClean="0">
                    <a:solidFill>
                      <a:srgbClr val="00B050"/>
                    </a:solidFill>
                  </a:rPr>
                  <a:t>v  </a:t>
                </a:r>
                <a:r>
                  <a:rPr lang="cs-CZ" sz="2800" b="1" u="sng" dirty="0" smtClean="0">
                    <a:solidFill>
                      <a:srgbClr val="00B050"/>
                    </a:solidFill>
                    <a:latin typeface="Cambria Math"/>
                    <a:ea typeface="Cambria Math"/>
                  </a:rPr>
                  <a:t>≐ 7,8cm</a:t>
                </a:r>
                <a:r>
                  <a:rPr lang="cs-CZ" sz="2800" b="1" u="sng" dirty="0" smtClean="0">
                    <a:solidFill>
                      <a:srgbClr val="00B05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FF0000"/>
                    </a:solidFill>
                  </a:rPr>
                  <a:t>V = </a:t>
                </a:r>
                <a:r>
                  <a:rPr lang="cs-CZ" sz="2800" b="1" dirty="0" err="1" smtClean="0">
                    <a:solidFill>
                      <a:srgbClr val="FF0000"/>
                    </a:solidFill>
                  </a:rPr>
                  <a:t>Sp</a:t>
                </a:r>
                <a:r>
                  <a:rPr lang="cs-CZ" sz="2800" b="1" dirty="0" smtClean="0">
                    <a:solidFill>
                      <a:srgbClr val="FF0000"/>
                    </a:solidFill>
                  </a:rPr>
                  <a:t> .v                   S = 2Sp + </a:t>
                </a:r>
                <a:r>
                  <a:rPr lang="cs-CZ" sz="2800" b="1" dirty="0" err="1" smtClean="0">
                    <a:solidFill>
                      <a:srgbClr val="FF0000"/>
                    </a:solidFill>
                  </a:rPr>
                  <a:t>Spl</a:t>
                </a:r>
                <a:r>
                  <a:rPr lang="cs-CZ" sz="2800" b="1" dirty="0" smtClean="0">
                    <a:solidFill>
                      <a:srgbClr val="FF000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FF0000"/>
                    </a:solidFill>
                  </a:rPr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. 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𝟕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800" b="1" dirty="0" smtClean="0">
                    <a:solidFill>
                      <a:srgbClr val="FF0000"/>
                    </a:solidFill>
                  </a:rPr>
                  <a:t> . 12             S = 2.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. 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𝟕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2800" b="1" dirty="0" smtClean="0">
                    <a:solidFill>
                      <a:srgbClr val="FF0000"/>
                    </a:solidFill>
                  </a:rPr>
                  <a:t> + 3. 9 . 12 </a:t>
                </a:r>
              </a:p>
              <a:p>
                <a:pPr marL="0" indent="0">
                  <a:buNone/>
                </a:pPr>
                <a:r>
                  <a:rPr lang="cs-CZ" sz="2800" b="1" u="sng" dirty="0" smtClean="0">
                    <a:solidFill>
                      <a:srgbClr val="FF0000"/>
                    </a:solidFill>
                  </a:rPr>
                  <a:t>V = 421,2 cm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ndara"/>
                  </a:rPr>
                  <a:t>³          S = 70,2 + 324 </a:t>
                </a: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rgbClr val="FF0000"/>
                    </a:solidFill>
                    <a:latin typeface="Candara"/>
                  </a:rPr>
                  <a:t> 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ndara"/>
                  </a:rPr>
                  <a:t>                                  </a:t>
                </a:r>
                <a:r>
                  <a:rPr lang="cs-CZ" sz="2800" b="1" u="sng" dirty="0" smtClean="0">
                    <a:solidFill>
                      <a:srgbClr val="FF0000"/>
                    </a:solidFill>
                    <a:latin typeface="Candara"/>
                  </a:rPr>
                  <a:t>S = 394,2 cm² </a:t>
                </a:r>
                <a:endParaRPr lang="cs-CZ" sz="2800" b="1" dirty="0" smtClean="0">
                  <a:solidFill>
                    <a:srgbClr val="FF0000"/>
                  </a:solidFill>
                  <a:latin typeface="Candara"/>
                </a:endParaRPr>
              </a:p>
              <a:p>
                <a:pPr marL="0" indent="0">
                  <a:buNone/>
                </a:pPr>
                <a:r>
                  <a:rPr lang="cs-CZ" sz="2800" b="1" u="sng" dirty="0" smtClean="0">
                    <a:solidFill>
                      <a:srgbClr val="FF0000"/>
                    </a:solidFill>
                    <a:latin typeface="Candara"/>
                  </a:rPr>
                  <a:t>Trojboký hranol má V 421,2 cm³ a povrch 394,2 cm².</a:t>
                </a:r>
                <a:endParaRPr lang="cs-CZ" sz="2800" b="1" u="sng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052736"/>
                <a:ext cx="8640959" cy="5616624"/>
              </a:xfrm>
              <a:blipFill rotWithShape="1">
                <a:blip r:embed="rId2" cstate="print"/>
                <a:stretch>
                  <a:fillRect l="-1410" t="-9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338328"/>
            <a:ext cx="8435280" cy="714408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Řešení: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67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675467"/>
            <a:ext cx="8640959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>
                <a:latin typeface="+mj-lt"/>
              </a:rPr>
              <a:t>http://www.datakabinet.cz/cs/Vyukove-materialy-a-data/Matematika-a-jeji-aplikace/ </a:t>
            </a:r>
          </a:p>
          <a:p>
            <a:pPr marL="0" indent="0">
              <a:buNone/>
            </a:pPr>
            <a:r>
              <a:rPr lang="cs-CZ" sz="1800" dirty="0">
                <a:latin typeface="+mj-lt"/>
                <a:cs typeface="Arial" pitchFamily="34" charset="0"/>
              </a:rPr>
              <a:t>Autorem materiálu a všech jeho částí, není-li uvedeno jinak, je Mgr. Alena Čechová</a:t>
            </a:r>
            <a:r>
              <a:rPr lang="cs-CZ" sz="1800">
                <a:latin typeface="+mj-lt"/>
                <a:cs typeface="Arial" pitchFamily="34" charset="0"/>
              </a:rPr>
              <a:t>. </a:t>
            </a:r>
            <a:endParaRPr lang="cs-CZ" sz="1800" dirty="0">
              <a:latin typeface="+mj-lt"/>
              <a:cs typeface="Arial" pitchFamily="34" charset="0"/>
            </a:endParaRPr>
          </a:p>
          <a:p>
            <a:endParaRPr lang="cs-CZ" sz="18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Použité zdroje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07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1542</TotalTime>
  <Words>417</Words>
  <Application>Microsoft Office PowerPoint</Application>
  <PresentationFormat>Předvádění na obrazovce (4:3)</PresentationFormat>
  <Paragraphs>86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Snímek 1</vt:lpstr>
      <vt:lpstr>TROJBOKÝ HRANOL</vt:lpstr>
      <vt:lpstr>Opakování:</vt:lpstr>
      <vt:lpstr>Základní pojmenování:</vt:lpstr>
      <vt:lpstr>Výpočet objemu a povrchu</vt:lpstr>
      <vt:lpstr>Snímek 6</vt:lpstr>
      <vt:lpstr>Příklad:</vt:lpstr>
      <vt:lpstr>Řešení:</vt:lpstr>
      <vt:lpstr>Příklad:</vt:lpstr>
      <vt:lpstr>Řešení: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235</cp:revision>
  <dcterms:created xsi:type="dcterms:W3CDTF">2013-01-16T20:09:48Z</dcterms:created>
  <dcterms:modified xsi:type="dcterms:W3CDTF">2015-07-16T16:48:20Z</dcterms:modified>
</cp:coreProperties>
</file>