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56" r:id="rId2"/>
    <p:sldId id="265" r:id="rId3"/>
    <p:sldId id="267" r:id="rId4"/>
    <p:sldId id="268" r:id="rId5"/>
    <p:sldId id="261" r:id="rId6"/>
    <p:sldId id="264" r:id="rId7"/>
    <p:sldId id="257" r:id="rId8"/>
    <p:sldId id="260" r:id="rId9"/>
    <p:sldId id="25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84704069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–povrch válce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III/2/MAT/2/1/1-57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výpočtem povrchu válce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Válec, povrch válce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5.6.2014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08712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Povrch válce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1" y="404665"/>
            <a:ext cx="8640959" cy="6048524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Opakování: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                                             </a:t>
            </a:r>
            <a:r>
              <a:rPr lang="cs-CZ" sz="3200" b="1" dirty="0" smtClean="0">
                <a:solidFill>
                  <a:srgbClr val="000099"/>
                </a:solidFill>
              </a:rPr>
              <a:t>S = 2Sp + </a:t>
            </a:r>
            <a:r>
              <a:rPr lang="cs-CZ" sz="3200" b="1" dirty="0" err="1" smtClean="0">
                <a:solidFill>
                  <a:srgbClr val="000099"/>
                </a:solidFill>
              </a:rPr>
              <a:t>Spl</a:t>
            </a:r>
            <a:endParaRPr lang="cs-CZ" sz="32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                                         </a:t>
            </a:r>
            <a:r>
              <a:rPr lang="cs-CZ" sz="3200" b="1" dirty="0" smtClean="0">
                <a:solidFill>
                  <a:srgbClr val="000099"/>
                </a:solidFill>
              </a:rPr>
              <a:t>S = 2</a:t>
            </a:r>
            <a:r>
              <a:rPr lang="el-GR" sz="3200" b="1" dirty="0" smtClean="0">
                <a:solidFill>
                  <a:srgbClr val="000099"/>
                </a:solidFill>
              </a:rPr>
              <a:t>π</a:t>
            </a:r>
            <a:r>
              <a:rPr lang="cs-CZ" sz="3200" b="1" dirty="0" smtClean="0">
                <a:solidFill>
                  <a:srgbClr val="000099"/>
                </a:solidFill>
              </a:rPr>
              <a:t>r</a:t>
            </a:r>
            <a:r>
              <a:rPr lang="cs-CZ" sz="3200" b="1" dirty="0" smtClean="0">
                <a:solidFill>
                  <a:srgbClr val="000099"/>
                </a:solidFill>
                <a:latin typeface="Candara"/>
              </a:rPr>
              <a:t>² + 2</a:t>
            </a:r>
            <a:r>
              <a:rPr lang="el-GR" sz="3200" b="1" dirty="0" smtClean="0">
                <a:solidFill>
                  <a:srgbClr val="000099"/>
                </a:solidFill>
                <a:latin typeface="Candara"/>
              </a:rPr>
              <a:t>π</a:t>
            </a:r>
            <a:r>
              <a:rPr lang="cs-CZ" sz="3200" b="1" dirty="0" err="1" smtClean="0">
                <a:solidFill>
                  <a:srgbClr val="000099"/>
                </a:solidFill>
                <a:latin typeface="Candara"/>
              </a:rPr>
              <a:t>rv</a:t>
            </a:r>
            <a:endParaRPr lang="cs-CZ" sz="3200" b="1" dirty="0" smtClean="0">
              <a:solidFill>
                <a:srgbClr val="000099"/>
              </a:solidFill>
              <a:latin typeface="Candara"/>
            </a:endParaRPr>
          </a:p>
          <a:p>
            <a:pPr marL="0" indent="0">
              <a:buNone/>
            </a:pPr>
            <a:r>
              <a:rPr lang="cs-CZ" sz="3200" b="1" dirty="0">
                <a:solidFill>
                  <a:srgbClr val="000099"/>
                </a:solidFill>
                <a:latin typeface="Candara"/>
              </a:rPr>
              <a:t> </a:t>
            </a:r>
            <a:r>
              <a:rPr lang="cs-CZ" sz="3200" b="1" dirty="0" smtClean="0">
                <a:solidFill>
                  <a:srgbClr val="000099"/>
                </a:solidFill>
                <a:latin typeface="Candara"/>
              </a:rPr>
              <a:t>                                            </a:t>
            </a:r>
            <a:r>
              <a:rPr lang="cs-CZ" sz="3200" b="1" u="sng" dirty="0" smtClean="0">
                <a:solidFill>
                  <a:srgbClr val="000099"/>
                </a:solidFill>
                <a:latin typeface="Candara"/>
              </a:rPr>
              <a:t>S = 2</a:t>
            </a:r>
            <a:r>
              <a:rPr lang="el-GR" sz="3200" b="1" u="sng" dirty="0" smtClean="0">
                <a:solidFill>
                  <a:srgbClr val="000099"/>
                </a:solidFill>
                <a:latin typeface="Candara"/>
              </a:rPr>
              <a:t>π</a:t>
            </a:r>
            <a:r>
              <a:rPr lang="cs-CZ" sz="3200" b="1" u="sng" dirty="0" smtClean="0">
                <a:solidFill>
                  <a:srgbClr val="000099"/>
                </a:solidFill>
                <a:latin typeface="Candara"/>
              </a:rPr>
              <a:t>r(r + v) </a:t>
            </a:r>
          </a:p>
          <a:p>
            <a:pPr marL="0" indent="0">
              <a:buNone/>
            </a:pPr>
            <a:endParaRPr lang="cs-CZ" sz="3200" b="1" u="sng" dirty="0">
              <a:solidFill>
                <a:srgbClr val="000099"/>
              </a:solidFill>
              <a:latin typeface="Candara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Jednotky obsahu: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000099"/>
                </a:solidFill>
                <a:latin typeface="Candara"/>
              </a:rPr>
              <a:t> </a:t>
            </a:r>
            <a:r>
              <a:rPr lang="cs-CZ" sz="3200" b="1" dirty="0" smtClean="0">
                <a:solidFill>
                  <a:srgbClr val="000099"/>
                </a:solidFill>
                <a:latin typeface="Candara"/>
              </a:rPr>
              <a:t>km²       ha          a         m²        dm²        cm²        mm²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andara"/>
              </a:rPr>
              <a:t>      . 100       . 100   . 100    . 100      . 100       . 100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988840"/>
            <a:ext cx="2880320" cy="100811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115616" y="1052736"/>
            <a:ext cx="914400" cy="93610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1115616" y="2996952"/>
            <a:ext cx="914400" cy="93610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030016" y="2636912"/>
            <a:ext cx="1317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r>
              <a:rPr lang="el-GR" b="1" dirty="0" smtClean="0"/>
              <a:t>π</a:t>
            </a:r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2348880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403648" y="3284984"/>
                <a:ext cx="62636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b="1" i="1" smtClean="0">
                          <a:latin typeface="Cambria Math"/>
                        </a:rPr>
                        <m:t>𝝅</m:t>
                      </m:r>
                      <m:r>
                        <a:rPr lang="cs-CZ" b="1" i="1" smtClean="0">
                          <a:latin typeface="Cambria Math"/>
                        </a:rPr>
                        <m:t>𝒓</m:t>
                      </m:r>
                      <m:r>
                        <a:rPr lang="cs-CZ" b="1" i="1" smtClean="0">
                          <a:latin typeface="Cambria Math"/>
                        </a:rPr>
                        <m:t>²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3284984"/>
                <a:ext cx="626368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1115616" y="1412776"/>
                <a:ext cx="64193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b="1" i="1">
                          <a:latin typeface="Cambria Math"/>
                        </a:rPr>
                        <m:t>𝝅</m:t>
                      </m:r>
                      <m:r>
                        <a:rPr lang="cs-CZ" b="1" i="1">
                          <a:latin typeface="Cambria Math"/>
                        </a:rPr>
                        <m:t>𝒓</m:t>
                      </m:r>
                      <m:r>
                        <a:rPr lang="cs-CZ" b="1" i="1">
                          <a:latin typeface="Cambria Math"/>
                        </a:rPr>
                        <m:t>²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412776"/>
                <a:ext cx="641931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hnutá šipka nahoru 10"/>
          <p:cNvSpPr/>
          <p:nvPr/>
        </p:nvSpPr>
        <p:spPr>
          <a:xfrm>
            <a:off x="755576" y="5013176"/>
            <a:ext cx="1152128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nahoru 11"/>
          <p:cNvSpPr/>
          <p:nvPr/>
        </p:nvSpPr>
        <p:spPr>
          <a:xfrm>
            <a:off x="2030016" y="5013176"/>
            <a:ext cx="1029816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>
            <a:off x="3224205" y="5013176"/>
            <a:ext cx="843739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nahoru 15"/>
          <p:cNvSpPr/>
          <p:nvPr/>
        </p:nvSpPr>
        <p:spPr>
          <a:xfrm>
            <a:off x="4355976" y="5013176"/>
            <a:ext cx="864096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nahoru 16"/>
          <p:cNvSpPr/>
          <p:nvPr/>
        </p:nvSpPr>
        <p:spPr>
          <a:xfrm>
            <a:off x="5652120" y="5013176"/>
            <a:ext cx="936104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nahoru 18"/>
          <p:cNvSpPr/>
          <p:nvPr/>
        </p:nvSpPr>
        <p:spPr>
          <a:xfrm>
            <a:off x="7020272" y="5013176"/>
            <a:ext cx="936104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Převeď: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712967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            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72 m</a:t>
            </a:r>
            <a:r>
              <a:rPr lang="cs-CZ" sz="2800" b="1" dirty="0" smtClean="0">
                <a:latin typeface="Candara"/>
              </a:rPr>
              <a:t>² =   dm²                       0,564 dm² = cm² </a:t>
            </a:r>
          </a:p>
          <a:p>
            <a:pPr marL="0" indent="0">
              <a:buNone/>
            </a:pPr>
            <a:r>
              <a:rPr lang="cs-CZ" sz="2800" b="1" dirty="0">
                <a:latin typeface="Candara"/>
              </a:rPr>
              <a:t> </a:t>
            </a:r>
            <a:r>
              <a:rPr lang="cs-CZ" sz="2800" b="1" dirty="0" smtClean="0">
                <a:latin typeface="Candara"/>
              </a:rPr>
              <a:t>           132 cm² =   dm²                        4m² 5 dm²=  m² </a:t>
            </a:r>
          </a:p>
          <a:p>
            <a:pPr marL="0" indent="0">
              <a:buNone/>
            </a:pPr>
            <a:r>
              <a:rPr lang="cs-CZ" sz="2800" b="1" dirty="0">
                <a:latin typeface="Candara"/>
              </a:rPr>
              <a:t> </a:t>
            </a:r>
            <a:r>
              <a:rPr lang="cs-CZ" sz="2800" b="1" dirty="0" smtClean="0">
                <a:latin typeface="Candara"/>
              </a:rPr>
              <a:t>           0, 147m²=  cm²                                 6 ha   =  a </a:t>
            </a:r>
          </a:p>
          <a:p>
            <a:pPr marL="0" indent="0">
              <a:buNone/>
            </a:pPr>
            <a:r>
              <a:rPr lang="cs-CZ" sz="2800" b="1" dirty="0">
                <a:latin typeface="Candara"/>
              </a:rPr>
              <a:t> </a:t>
            </a:r>
            <a:r>
              <a:rPr lang="cs-CZ" sz="2800" b="1" dirty="0" smtClean="0">
                <a:latin typeface="Candara"/>
              </a:rPr>
              <a:t>              456 a  =   ha                          257,4  m²   =  a </a:t>
            </a:r>
          </a:p>
          <a:p>
            <a:pPr marL="0" indent="0">
              <a:buNone/>
            </a:pPr>
            <a:r>
              <a:rPr lang="cs-CZ" sz="2800" b="1" dirty="0">
                <a:latin typeface="Candara"/>
              </a:rPr>
              <a:t> </a:t>
            </a:r>
            <a:r>
              <a:rPr lang="cs-CZ" sz="2800" b="1" dirty="0" smtClean="0">
                <a:latin typeface="Candara"/>
              </a:rPr>
              <a:t>                9  m² =   ha                               123 cm² =  m²</a:t>
            </a:r>
          </a:p>
          <a:p>
            <a:pPr marL="0" indent="0">
              <a:buNone/>
            </a:pPr>
            <a:r>
              <a:rPr lang="cs-CZ" sz="2800" b="1" dirty="0">
                <a:latin typeface="Candara"/>
              </a:rPr>
              <a:t> </a:t>
            </a:r>
            <a:r>
              <a:rPr lang="cs-CZ" sz="2800" b="1" dirty="0" smtClean="0">
                <a:latin typeface="Candara"/>
              </a:rPr>
              <a:t>        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57689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28800"/>
            <a:ext cx="8640959" cy="44973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            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                72 </a:t>
            </a:r>
            <a:r>
              <a:rPr lang="cs-CZ" b="1" dirty="0"/>
              <a:t>m² = </a:t>
            </a:r>
            <a:r>
              <a:rPr lang="cs-CZ" b="1" dirty="0" smtClean="0">
                <a:solidFill>
                  <a:srgbClr val="C00000"/>
                </a:solidFill>
              </a:rPr>
              <a:t>7200</a:t>
            </a:r>
            <a:r>
              <a:rPr lang="cs-CZ" b="1" dirty="0" smtClean="0"/>
              <a:t>  </a:t>
            </a:r>
            <a:r>
              <a:rPr lang="cs-CZ" b="1" dirty="0"/>
              <a:t>dm²                       0,564 dm² </a:t>
            </a:r>
            <a:r>
              <a:rPr lang="cs-CZ" b="1" dirty="0" smtClean="0"/>
              <a:t>= </a:t>
            </a:r>
            <a:r>
              <a:rPr lang="cs-CZ" b="1" dirty="0" smtClean="0">
                <a:solidFill>
                  <a:srgbClr val="C00000"/>
                </a:solidFill>
              </a:rPr>
              <a:t>56,4</a:t>
            </a:r>
            <a:r>
              <a:rPr lang="cs-CZ" b="1" dirty="0" smtClean="0"/>
              <a:t> </a:t>
            </a:r>
            <a:r>
              <a:rPr lang="cs-CZ" b="1" dirty="0"/>
              <a:t>cm² </a:t>
            </a:r>
          </a:p>
          <a:p>
            <a:pPr marL="0" indent="0">
              <a:buNone/>
            </a:pPr>
            <a:r>
              <a:rPr lang="cs-CZ" b="1" dirty="0"/>
              <a:t>            132 cm² </a:t>
            </a:r>
            <a:r>
              <a:rPr lang="cs-CZ" b="1" dirty="0" smtClean="0"/>
              <a:t> = </a:t>
            </a:r>
            <a:r>
              <a:rPr lang="cs-CZ" b="1" dirty="0" smtClean="0">
                <a:solidFill>
                  <a:srgbClr val="C00000"/>
                </a:solidFill>
              </a:rPr>
              <a:t>1,32</a:t>
            </a:r>
            <a:r>
              <a:rPr lang="cs-CZ" b="1" dirty="0" smtClean="0"/>
              <a:t>    dm²                        </a:t>
            </a:r>
            <a:r>
              <a:rPr lang="cs-CZ" b="1" dirty="0"/>
              <a:t>4m² 5 dm²= </a:t>
            </a:r>
            <a:r>
              <a:rPr lang="cs-CZ" b="1" dirty="0" smtClean="0">
                <a:solidFill>
                  <a:srgbClr val="C00000"/>
                </a:solidFill>
              </a:rPr>
              <a:t>4,05</a:t>
            </a:r>
            <a:r>
              <a:rPr lang="cs-CZ" b="1" dirty="0" smtClean="0"/>
              <a:t> </a:t>
            </a:r>
            <a:r>
              <a:rPr lang="cs-CZ" b="1" dirty="0"/>
              <a:t>m² </a:t>
            </a:r>
          </a:p>
          <a:p>
            <a:pPr marL="0" indent="0">
              <a:buNone/>
            </a:pPr>
            <a:r>
              <a:rPr lang="cs-CZ" b="1" dirty="0"/>
              <a:t>            0, 147m²= </a:t>
            </a:r>
            <a:r>
              <a:rPr lang="cs-CZ" b="1" dirty="0" smtClean="0">
                <a:solidFill>
                  <a:srgbClr val="C00000"/>
                </a:solidFill>
              </a:rPr>
              <a:t>1470</a:t>
            </a:r>
            <a:r>
              <a:rPr lang="cs-CZ" b="1" dirty="0" smtClean="0"/>
              <a:t>  cm²                                6 </a:t>
            </a:r>
            <a:r>
              <a:rPr lang="cs-CZ" b="1" dirty="0"/>
              <a:t>ha  </a:t>
            </a:r>
            <a:r>
              <a:rPr lang="cs-CZ" b="1" dirty="0" smtClean="0"/>
              <a:t>  </a:t>
            </a:r>
            <a:r>
              <a:rPr lang="cs-CZ" b="1" dirty="0"/>
              <a:t>=  </a:t>
            </a:r>
            <a:r>
              <a:rPr lang="cs-CZ" b="1" dirty="0" smtClean="0">
                <a:solidFill>
                  <a:srgbClr val="C00000"/>
                </a:solidFill>
              </a:rPr>
              <a:t>60</a:t>
            </a:r>
            <a:r>
              <a:rPr lang="cs-CZ" b="1" dirty="0" smtClean="0"/>
              <a:t> a 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               456 a  </a:t>
            </a:r>
            <a:r>
              <a:rPr lang="cs-CZ" b="1" dirty="0" smtClean="0"/>
              <a:t> =  </a:t>
            </a:r>
            <a:r>
              <a:rPr lang="cs-CZ" b="1" dirty="0" smtClean="0">
                <a:solidFill>
                  <a:srgbClr val="C00000"/>
                </a:solidFill>
              </a:rPr>
              <a:t>4,56</a:t>
            </a:r>
            <a:r>
              <a:rPr lang="cs-CZ" b="1" dirty="0" smtClean="0"/>
              <a:t>  </a:t>
            </a:r>
            <a:r>
              <a:rPr lang="cs-CZ" b="1" dirty="0"/>
              <a:t>ha                          257,4  m²  </a:t>
            </a:r>
            <a:r>
              <a:rPr lang="cs-CZ" b="1" dirty="0" smtClean="0"/>
              <a:t>=  </a:t>
            </a:r>
            <a:r>
              <a:rPr lang="cs-CZ" b="1" dirty="0" smtClean="0">
                <a:solidFill>
                  <a:srgbClr val="C00000"/>
                </a:solidFill>
              </a:rPr>
              <a:t>2,574 </a:t>
            </a:r>
            <a:r>
              <a:rPr lang="cs-CZ" b="1" dirty="0" smtClean="0"/>
              <a:t>a 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                 9  m² </a:t>
            </a:r>
            <a:r>
              <a:rPr lang="cs-CZ" b="1" dirty="0" smtClean="0"/>
              <a:t> = </a:t>
            </a:r>
            <a:r>
              <a:rPr lang="cs-CZ" b="1" dirty="0" smtClean="0">
                <a:solidFill>
                  <a:srgbClr val="C00000"/>
                </a:solidFill>
              </a:rPr>
              <a:t>0,0009</a:t>
            </a:r>
            <a:r>
              <a:rPr lang="cs-CZ" b="1" dirty="0" smtClean="0"/>
              <a:t>  </a:t>
            </a:r>
            <a:r>
              <a:rPr lang="cs-CZ" b="1" dirty="0"/>
              <a:t>ha                            </a:t>
            </a:r>
            <a:r>
              <a:rPr lang="cs-CZ" b="1" dirty="0" smtClean="0"/>
              <a:t>13 </a:t>
            </a:r>
            <a:r>
              <a:rPr lang="cs-CZ" b="1" dirty="0"/>
              <a:t>cm² = </a:t>
            </a:r>
            <a:r>
              <a:rPr lang="cs-CZ" b="1" dirty="0" smtClean="0">
                <a:solidFill>
                  <a:srgbClr val="C00000"/>
                </a:solidFill>
              </a:rPr>
              <a:t>0,0013</a:t>
            </a:r>
            <a:r>
              <a:rPr lang="cs-CZ" b="1" dirty="0" smtClean="0"/>
              <a:t> </a:t>
            </a:r>
            <a:r>
              <a:rPr lang="cs-CZ" b="1" dirty="0"/>
              <a:t>m²</a:t>
            </a:r>
          </a:p>
          <a:p>
            <a:pPr marL="0" indent="0">
              <a:buNone/>
            </a:pPr>
            <a:r>
              <a:rPr lang="cs-CZ" b="1" dirty="0"/>
              <a:t>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Řešení: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72816"/>
            <a:ext cx="8640959" cy="435334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Vypočítej povrch válce, ve kterém je průměr podstavy 6 cm. Výška válce je rovna dvojnásobku průměru podstavy. 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d = 6cm </a:t>
            </a:r>
            <a:r>
              <a:rPr lang="cs-CZ" b="1" dirty="0" smtClean="0">
                <a:solidFill>
                  <a:srgbClr val="FF0000"/>
                </a:solidFill>
                <a:latin typeface="Cambria Math"/>
                <a:ea typeface="Cambria Math"/>
              </a:rPr>
              <a:t>⇒ r = 3cm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Příklad: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619672" y="3140968"/>
            <a:ext cx="1562472" cy="914400"/>
          </a:xfrm>
          <a:prstGeom prst="ellipse">
            <a:avLst/>
          </a:prstGeom>
          <a:noFill/>
          <a:ln>
            <a:solidFill>
              <a:srgbClr val="00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619672" y="4941168"/>
            <a:ext cx="1562472" cy="914400"/>
          </a:xfrm>
          <a:prstGeom prst="ellipse">
            <a:avLst/>
          </a:prstGeom>
          <a:noFill/>
          <a:ln>
            <a:solidFill>
              <a:srgbClr val="00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3" idx="2"/>
            <a:endCxn id="5" idx="2"/>
          </p:cNvCxnSpPr>
          <p:nvPr/>
        </p:nvCxnSpPr>
        <p:spPr>
          <a:xfrm>
            <a:off x="1619672" y="3598168"/>
            <a:ext cx="0" cy="1800200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3" idx="6"/>
            <a:endCxn id="5" idx="6"/>
          </p:cNvCxnSpPr>
          <p:nvPr/>
        </p:nvCxnSpPr>
        <p:spPr>
          <a:xfrm>
            <a:off x="3182144" y="3598168"/>
            <a:ext cx="0" cy="1800200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5" idx="2"/>
            <a:endCxn id="5" idx="6"/>
          </p:cNvCxnSpPr>
          <p:nvPr/>
        </p:nvCxnSpPr>
        <p:spPr>
          <a:xfrm>
            <a:off x="1619672" y="5398368"/>
            <a:ext cx="15624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907704" y="53983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d=6cm</a:t>
            </a:r>
            <a:endParaRPr lang="cs-CZ" b="1" dirty="0"/>
          </a:p>
        </p:txBody>
      </p:sp>
      <p:sp>
        <p:nvSpPr>
          <p:cNvPr id="13" name="Pravá složená závorka 12"/>
          <p:cNvSpPr/>
          <p:nvPr/>
        </p:nvSpPr>
        <p:spPr>
          <a:xfrm>
            <a:off x="3182144" y="3598168"/>
            <a:ext cx="381744" cy="1800200"/>
          </a:xfrm>
          <a:prstGeom prst="righ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449826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V= 2.6 = 12cm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332656"/>
            <a:ext cx="8445624" cy="125272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Řešení: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1700808"/>
            <a:ext cx="8640960" cy="4425355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000099"/>
                </a:solidFill>
              </a:rPr>
              <a:t>S = 2Sp + </a:t>
            </a:r>
            <a:r>
              <a:rPr lang="cs-CZ" sz="3600" b="1" dirty="0" err="1" smtClean="0">
                <a:solidFill>
                  <a:srgbClr val="000099"/>
                </a:solidFill>
              </a:rPr>
              <a:t>Spl</a:t>
            </a:r>
            <a:endParaRPr lang="cs-CZ" sz="36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0099"/>
                </a:solidFill>
              </a:rPr>
              <a:t>S = 2</a:t>
            </a:r>
            <a:r>
              <a:rPr lang="el-GR" sz="3600" b="1" dirty="0" smtClean="0">
                <a:solidFill>
                  <a:srgbClr val="000099"/>
                </a:solidFill>
              </a:rPr>
              <a:t>π</a:t>
            </a:r>
            <a:r>
              <a:rPr lang="cs-CZ" sz="3600" b="1" dirty="0" smtClean="0">
                <a:solidFill>
                  <a:srgbClr val="000099"/>
                </a:solidFill>
              </a:rPr>
              <a:t>r</a:t>
            </a:r>
            <a:r>
              <a:rPr lang="cs-CZ" sz="3600" b="1" dirty="0" smtClean="0">
                <a:solidFill>
                  <a:srgbClr val="000099"/>
                </a:solidFill>
                <a:latin typeface="Candara"/>
              </a:rPr>
              <a:t>² + 2</a:t>
            </a:r>
            <a:r>
              <a:rPr lang="el-GR" sz="3600" b="1" dirty="0" smtClean="0">
                <a:solidFill>
                  <a:srgbClr val="000099"/>
                </a:solidFill>
                <a:latin typeface="Candara"/>
              </a:rPr>
              <a:t>π</a:t>
            </a:r>
            <a:r>
              <a:rPr lang="cs-CZ" sz="3600" b="1" dirty="0" err="1" smtClean="0">
                <a:solidFill>
                  <a:srgbClr val="000099"/>
                </a:solidFill>
                <a:latin typeface="Candara"/>
              </a:rPr>
              <a:t>rv</a:t>
            </a:r>
            <a:endParaRPr lang="cs-CZ" sz="3600" b="1" dirty="0" smtClean="0">
              <a:solidFill>
                <a:srgbClr val="000099"/>
              </a:solidFill>
              <a:latin typeface="Candara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0099"/>
                </a:solidFill>
                <a:latin typeface="Candara"/>
              </a:rPr>
              <a:t>S = 2</a:t>
            </a:r>
            <a:r>
              <a:rPr lang="el-GR" sz="3600" b="1" dirty="0" smtClean="0">
                <a:solidFill>
                  <a:srgbClr val="000099"/>
                </a:solidFill>
                <a:latin typeface="Candara"/>
              </a:rPr>
              <a:t>π</a:t>
            </a:r>
            <a:r>
              <a:rPr lang="cs-CZ" sz="3600" b="1" dirty="0" smtClean="0">
                <a:solidFill>
                  <a:srgbClr val="000099"/>
                </a:solidFill>
                <a:latin typeface="Candara"/>
              </a:rPr>
              <a:t>r . (</a:t>
            </a:r>
            <a:r>
              <a:rPr lang="cs-CZ" sz="3600" b="1" dirty="0" err="1" smtClean="0">
                <a:solidFill>
                  <a:srgbClr val="000099"/>
                </a:solidFill>
                <a:latin typeface="Candara"/>
              </a:rPr>
              <a:t>r+v</a:t>
            </a:r>
            <a:r>
              <a:rPr lang="cs-CZ" sz="3600" b="1" dirty="0" smtClean="0">
                <a:solidFill>
                  <a:srgbClr val="000099"/>
                </a:solidFill>
                <a:latin typeface="Candara"/>
              </a:rPr>
              <a:t>)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0099"/>
                </a:solidFill>
                <a:latin typeface="Candara"/>
              </a:rPr>
              <a:t>S = 6,28 . 3 . (3+12)</a:t>
            </a:r>
          </a:p>
          <a:p>
            <a:pPr marL="0" indent="0">
              <a:buNone/>
            </a:pPr>
            <a:r>
              <a:rPr lang="cs-CZ" sz="3600" b="1" u="sng" dirty="0" smtClean="0">
                <a:solidFill>
                  <a:srgbClr val="FF0000"/>
                </a:solidFill>
                <a:latin typeface="Candara"/>
              </a:rPr>
              <a:t>S = 282,6 cm² </a:t>
            </a:r>
          </a:p>
          <a:p>
            <a:pPr marL="0" indent="0">
              <a:buNone/>
            </a:pPr>
            <a:r>
              <a:rPr lang="cs-CZ" sz="3600" b="1" u="sng" dirty="0" smtClean="0">
                <a:solidFill>
                  <a:srgbClr val="FF0000"/>
                </a:solidFill>
                <a:latin typeface="Candara"/>
              </a:rPr>
              <a:t>Povrch válce je 282,6 cm².</a:t>
            </a:r>
          </a:p>
          <a:p>
            <a:pPr marL="0" indent="0">
              <a:buNone/>
            </a:pPr>
            <a:endParaRPr lang="cs-CZ" sz="36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184576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Je dána nádoba tvaru rotačního válce, jejíž objem je 230 dm</a:t>
            </a:r>
            <a:r>
              <a:rPr lang="cs-CZ" sz="3200" b="1" dirty="0" smtClean="0">
                <a:latin typeface="Candara"/>
              </a:rPr>
              <a:t>³ a výška nádoby je 6 dm. Vypočítej povrch dané nádoby. Výsledek zaokrouhli na desetiny.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andara"/>
              </a:rPr>
              <a:t>V = 230 dm³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andara"/>
              </a:rPr>
              <a:t>v = 6 dm</a:t>
            </a:r>
          </a:p>
          <a:p>
            <a:pPr marL="0" indent="0"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Candara"/>
              </a:rPr>
              <a:t>S = x [dm²]</a:t>
            </a:r>
            <a:r>
              <a:rPr lang="cs-CZ" sz="3200" b="1" u="sng" dirty="0" smtClean="0">
                <a:latin typeface="Candara"/>
              </a:rPr>
              <a:t>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Candara"/>
              </a:rPr>
              <a:t>Co musíme nejprve vypočítat?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Candara"/>
              </a:rPr>
              <a:t>Ano, poloměr podstavy.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435280" cy="125272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</a:rPr>
              <a:t>Příklad: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11"/>
              <p:cNvSpPr>
                <a:spLocks noGrp="1"/>
              </p:cNvSpPr>
              <p:nvPr>
                <p:ph idx="1"/>
              </p:nvPr>
            </p:nvSpPr>
            <p:spPr>
              <a:xfrm>
                <a:off x="251521" y="1412776"/>
                <a:ext cx="8028880" cy="471338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0070C0"/>
                    </a:solidFill>
                  </a:rPr>
                  <a:t>V     = </a:t>
                </a:r>
                <a:r>
                  <a:rPr lang="el-GR" sz="3600" b="1" dirty="0" smtClean="0">
                    <a:solidFill>
                      <a:srgbClr val="0070C0"/>
                    </a:solidFill>
                  </a:rPr>
                  <a:t>π</a:t>
                </a:r>
                <a:r>
                  <a:rPr lang="cs-CZ" sz="3600" b="1" dirty="0" smtClean="0">
                    <a:solidFill>
                      <a:srgbClr val="0070C0"/>
                    </a:solidFill>
                  </a:rPr>
                  <a:t>r</a:t>
                </a:r>
                <a:r>
                  <a:rPr lang="cs-CZ" sz="3600" b="1" dirty="0" smtClean="0">
                    <a:solidFill>
                      <a:srgbClr val="0070C0"/>
                    </a:solidFill>
                    <a:latin typeface="Candara"/>
                  </a:rPr>
                  <a:t>³.v                      S = 2</a:t>
                </a:r>
                <a:r>
                  <a:rPr lang="el-GR" sz="3600" b="1" dirty="0" smtClean="0">
                    <a:solidFill>
                      <a:srgbClr val="0070C0"/>
                    </a:solidFill>
                    <a:latin typeface="Candara"/>
                  </a:rPr>
                  <a:t>π</a:t>
                </a:r>
                <a:r>
                  <a:rPr lang="cs-CZ" sz="3600" b="1" dirty="0" smtClean="0">
                    <a:solidFill>
                      <a:srgbClr val="0070C0"/>
                    </a:solidFill>
                    <a:latin typeface="Candara"/>
                  </a:rPr>
                  <a:t>r.(</a:t>
                </a:r>
                <a:r>
                  <a:rPr lang="cs-CZ" sz="3600" b="1" dirty="0" err="1" smtClean="0">
                    <a:solidFill>
                      <a:srgbClr val="0070C0"/>
                    </a:solidFill>
                    <a:latin typeface="Candara"/>
                  </a:rPr>
                  <a:t>r+v</a:t>
                </a:r>
                <a:r>
                  <a:rPr lang="cs-CZ" sz="3600" b="1" dirty="0" smtClean="0">
                    <a:solidFill>
                      <a:srgbClr val="0070C0"/>
                    </a:solidFill>
                    <a:latin typeface="Candara"/>
                  </a:rPr>
                  <a:t>) 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0070C0"/>
                    </a:solidFill>
                    <a:latin typeface="Candara"/>
                  </a:rPr>
                  <a:t>230 = 3,14.r².6                S = 6,28.3,5.(3,5+6)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0070C0"/>
                    </a:solidFill>
                    <a:latin typeface="Candara"/>
                  </a:rPr>
                  <a:t>230 = 18,84 .r²                S = 6,28.3,5.9,5 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0070C0"/>
                    </a:solidFill>
                    <a:latin typeface="Candara"/>
                  </a:rPr>
                  <a:t>r²     = 12,21  /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radPr>
                      <m:deg/>
                      <m:e/>
                    </m:rad>
                  </m:oMath>
                </a14:m>
                <a:r>
                  <a:rPr lang="cs-CZ" sz="3600" b="1" dirty="0" smtClean="0">
                    <a:solidFill>
                      <a:srgbClr val="0070C0"/>
                    </a:solidFill>
                    <a:latin typeface="Candara"/>
                  </a:rPr>
                  <a:t>            S = 208,81     </a:t>
                </a:r>
              </a:p>
              <a:p>
                <a:pPr marL="0" indent="0">
                  <a:buNone/>
                </a:pPr>
                <a:r>
                  <a:rPr lang="cs-CZ" sz="3600" b="1" u="sng" dirty="0" smtClean="0">
                    <a:solidFill>
                      <a:srgbClr val="0070C0"/>
                    </a:solidFill>
                    <a:latin typeface="Candara"/>
                  </a:rPr>
                  <a:t>r     </a:t>
                </a:r>
                <a:r>
                  <a:rPr lang="cs-CZ" sz="3600" b="1" u="sng" dirty="0" smtClean="0">
                    <a:solidFill>
                      <a:srgbClr val="0070C0"/>
                    </a:solidFill>
                    <a:latin typeface="Cambria Math"/>
                    <a:ea typeface="Cambria Math"/>
                  </a:rPr>
                  <a:t>≐ 3,5 dm</a:t>
                </a:r>
                <a:r>
                  <a:rPr lang="cs-CZ" sz="3600" b="1" dirty="0" smtClean="0">
                    <a:solidFill>
                      <a:srgbClr val="0070C0"/>
                    </a:solidFill>
                    <a:latin typeface="Candara"/>
                  </a:rPr>
                  <a:t>                  </a:t>
                </a:r>
                <a:r>
                  <a:rPr lang="cs-CZ" sz="3600" b="1" u="sng" dirty="0" smtClean="0">
                    <a:solidFill>
                      <a:srgbClr val="FF0000"/>
                    </a:solidFill>
                    <a:latin typeface="Candara"/>
                  </a:rPr>
                  <a:t>S </a:t>
                </a:r>
                <a:r>
                  <a:rPr lang="cs-CZ" sz="3600" b="1" u="sng" dirty="0" smtClean="0">
                    <a:solidFill>
                      <a:srgbClr val="FF0000"/>
                    </a:solidFill>
                    <a:latin typeface="Cambria Math"/>
                    <a:ea typeface="Cambria Math"/>
                  </a:rPr>
                  <a:t>≐ 208,8 dm</a:t>
                </a:r>
                <a:r>
                  <a:rPr lang="cs-CZ" sz="3600" b="1" u="sng" dirty="0" smtClean="0">
                    <a:solidFill>
                      <a:srgbClr val="FF0000"/>
                    </a:solidFill>
                    <a:latin typeface="Candara"/>
                    <a:ea typeface="Cambria Math"/>
                  </a:rPr>
                  <a:t>²</a:t>
                </a:r>
                <a:r>
                  <a:rPr lang="cs-CZ" sz="3600" b="1" dirty="0" smtClean="0">
                    <a:solidFill>
                      <a:srgbClr val="0070C0"/>
                    </a:solidFill>
                    <a:latin typeface="Candara"/>
                  </a:rPr>
                  <a:t>    </a:t>
                </a:r>
              </a:p>
              <a:p>
                <a:pPr marL="0" indent="0">
                  <a:buNone/>
                </a:pPr>
                <a:endParaRPr lang="cs-CZ" sz="3600" b="1" dirty="0">
                  <a:solidFill>
                    <a:srgbClr val="0070C0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FF0000"/>
                    </a:solidFill>
                    <a:latin typeface="Candara"/>
                  </a:rPr>
                  <a:t>Povrch válce je 208,8 dm².   </a:t>
                </a:r>
                <a:endParaRPr lang="cs-CZ" sz="36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12" name="Zástupný symbol pro obsah 1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1" y="1412776"/>
                <a:ext cx="8028880" cy="4713387"/>
              </a:xfrm>
              <a:blipFill rotWithShape="1">
                <a:blip r:embed="rId2" cstate="print"/>
                <a:stretch>
                  <a:fillRect l="-2278" t="-1940" r="-1595" b="-42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251520" y="404664"/>
            <a:ext cx="8373616" cy="864096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Řešení: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endParaRPr lang="cs-CZ" sz="1800" dirty="0" smtClean="0">
              <a:latin typeface="+mj-lt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+mj-lt"/>
                <a:cs typeface="Arial" pitchFamily="34" charset="0"/>
              </a:rPr>
              <a:t>Autorem </a:t>
            </a:r>
            <a:r>
              <a:rPr lang="cs-CZ" sz="1800" dirty="0">
                <a:latin typeface="+mj-lt"/>
                <a:cs typeface="Arial" pitchFamily="34" charset="0"/>
              </a:rPr>
              <a:t>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1466</TotalTime>
  <Words>440</Words>
  <Application>Microsoft Office PowerPoint</Application>
  <PresentationFormat>Předvádění na obrazovce (4:3)</PresentationFormat>
  <Paragraphs>86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Povrch válce</vt:lpstr>
      <vt:lpstr>Snímek 3</vt:lpstr>
      <vt:lpstr>Převeď:</vt:lpstr>
      <vt:lpstr>Řešení:</vt:lpstr>
      <vt:lpstr>Příklad:</vt:lpstr>
      <vt:lpstr>Řešení:</vt:lpstr>
      <vt:lpstr>Příklad:</vt:lpstr>
      <vt:lpstr>Řešení: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228</cp:revision>
  <dcterms:created xsi:type="dcterms:W3CDTF">2013-01-16T20:09:48Z</dcterms:created>
  <dcterms:modified xsi:type="dcterms:W3CDTF">2015-07-16T16:46:08Z</dcterms:modified>
</cp:coreProperties>
</file>