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1"/>
  </p:sldMasterIdLst>
  <p:notesMasterIdLst>
    <p:notesMasterId r:id="rId13"/>
  </p:notesMasterIdLst>
  <p:sldIdLst>
    <p:sldId id="256" r:id="rId2"/>
    <p:sldId id="265" r:id="rId3"/>
    <p:sldId id="267" r:id="rId4"/>
    <p:sldId id="261" r:id="rId5"/>
    <p:sldId id="268" r:id="rId6"/>
    <p:sldId id="257" r:id="rId7"/>
    <p:sldId id="264" r:id="rId8"/>
    <p:sldId id="260" r:id="rId9"/>
    <p:sldId id="258" r:id="rId10"/>
    <p:sldId id="263" r:id="rId11"/>
    <p:sldId id="262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4676" autoAdjust="0"/>
  </p:normalViewPr>
  <p:slideViewPr>
    <p:cSldViewPr>
      <p:cViewPr varScale="1">
        <p:scale>
          <a:sx n="96" d="100"/>
          <a:sy n="96" d="100"/>
        </p:scale>
        <p:origin x="-32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0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3246" y="-90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AC04FF-F2AD-4D03-B083-525C695CD0FE}" type="datetimeFigureOut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9EDA8B-DF92-454E-951C-CBC509FC4BB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074754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9EDA8B-DF92-454E-951C-CBC509FC4BB3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26431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ED918-CD15-4242-B967-2E143060AF6E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1AD510-F0BF-4689-86AE-2DEFE4D2E03D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7DBCC3-37EF-47A2-9DCD-C1F3070F554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22ED4-E49B-4197-A5C8-C6034BF9843B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B8C40-0442-48CD-BCBC-A6FFD49CAE23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AF130F-7189-476E-ABB4-FE55702C1C7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6DA588-3E70-4CE6-B5F0-5F460B0D6639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B3FDB3-ABC3-4E62-BC8E-BE63CF8068EF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4F7F7-F546-4415-9639-FF06DF15991A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04B181-1A66-4F58-AAB9-31A01D8A1054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ADEC5-9769-4798-8ABD-F3282E47ECBC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5C1553-5D48-48E8-9337-CA2D7FBD6D0D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3596C06-1432-46DD-9AFC-183DBA1DDFB0}" type="datetime1">
              <a:rPr lang="cs-CZ" smtClean="0"/>
              <a:pPr/>
              <a:t>16.7.2015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Autorem materiálu a všech jeho částí, není-li uvedeno jinak, je Mgr. Alena Čechová. Dostupné z Metodického portálu www.rvp.cz, ISSN: 1802-4785, financovaného z ESF a státního rozpočtu ČR. Provozuje Národní ústav pro vzdělávání, školské poradenské zařízení pro další vzdělávání pedagogických pracovníků (NÚV).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5C1553-5D48-48E8-9337-CA2D7FBD6D0D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388" t="4000" r="2090" b="45888"/>
          <a:stretch/>
        </p:blipFill>
        <p:spPr>
          <a:xfrm>
            <a:off x="2051720" y="1340768"/>
            <a:ext cx="5276338" cy="1080000"/>
          </a:xfrm>
          <a:prstGeom prst="rect">
            <a:avLst/>
          </a:prstGeom>
        </p:spPr>
      </p:pic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1187624" y="6021288"/>
            <a:ext cx="6408712" cy="720080"/>
          </a:xfrm>
        </p:spPr>
        <p:txBody>
          <a:bodyPr/>
          <a:lstStyle/>
          <a:p>
            <a:pPr algn="just"/>
            <a:r>
              <a:rPr lang="cs-CZ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Alena Čechová.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22169443"/>
              </p:ext>
            </p:extLst>
          </p:nvPr>
        </p:nvGraphicFramePr>
        <p:xfrm>
          <a:off x="1331640" y="2420767"/>
          <a:ext cx="6480720" cy="331799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087214"/>
                <a:gridCol w="4393506"/>
              </a:tblGrid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Číslo projektu: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CZ.1.07/1.4.00/21.3811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Název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kern="5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Tělesa</a:t>
                      </a:r>
                      <a:r>
                        <a:rPr lang="cs-CZ" sz="12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 –V  válce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 anchor="ctr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Číslo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III/2/MAT/2/1/1-56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Vzdělávací předmět: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Matematika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Tematická oblast: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</a:rPr>
                        <a:t>Matematika a její aplikace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7506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Autor: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Alena</a:t>
                      </a:r>
                      <a:r>
                        <a:rPr lang="cs-CZ" sz="1000" kern="5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Čechová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373094"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Anotace: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se </a:t>
                      </a:r>
                      <a:r>
                        <a:rPr lang="cs-CZ" sz="1000" kern="50" dirty="0" smtClean="0">
                          <a:effectLst/>
                        </a:rPr>
                        <a:t>seznámí</a:t>
                      </a:r>
                      <a:r>
                        <a:rPr lang="cs-CZ" sz="1000" kern="50" baseline="0" dirty="0" smtClean="0">
                          <a:effectLst/>
                        </a:rPr>
                        <a:t> s výpočtem V válce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cs-CZ" sz="1000" kern="50" baseline="0" dirty="0" smtClean="0">
                          <a:effectLst/>
                          <a:latin typeface="Times New Roman"/>
                          <a:ea typeface="Lucida Sans Unicode"/>
                          <a:cs typeface="Mangal"/>
                        </a:rPr>
                        <a:t>Procvičovací hodina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42576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Klíčová slova: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Válec,</a:t>
                      </a:r>
                      <a:r>
                        <a:rPr lang="cs-CZ" sz="1000" kern="50" baseline="0" dirty="0" smtClean="0">
                          <a:effectLst/>
                          <a:latin typeface="Candara" pitchFamily="34" charset="0"/>
                          <a:ea typeface="Lucida Sans Unicode"/>
                          <a:cs typeface="Mangal"/>
                        </a:rPr>
                        <a:t> objem válce,</a:t>
                      </a:r>
                      <a:endParaRPr lang="cs-CZ" sz="1000" kern="50" dirty="0">
                        <a:effectLst/>
                        <a:latin typeface="Candara" pitchFamily="34" charset="0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Metodické pokyny: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PC, DTP, metodické pokyny jsou součástí materiálu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učebního materiálu: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Prezentace doplněná fotografiemi a testy.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Druh interaktivity: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Kombinovaná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Cílová skupina: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dirty="0">
                          <a:effectLst/>
                        </a:rPr>
                        <a:t>Žák 6., </a:t>
                      </a:r>
                      <a:r>
                        <a:rPr lang="cs-CZ" sz="1000" kern="50" dirty="0" smtClean="0">
                          <a:effectLst/>
                        </a:rPr>
                        <a:t>7.,8</a:t>
                      </a:r>
                      <a:r>
                        <a:rPr lang="cs-CZ" sz="1000" kern="50" baseline="0" dirty="0" smtClean="0">
                          <a:effectLst/>
                        </a:rPr>
                        <a:t>. a 9. </a:t>
                      </a:r>
                      <a:r>
                        <a:rPr lang="cs-CZ" sz="1000" kern="50" dirty="0" smtClean="0">
                          <a:effectLst/>
                        </a:rPr>
                        <a:t>ročníku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  <a:tr h="223856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>
                          <a:effectLst/>
                        </a:rPr>
                        <a:t>Datum vzniku DUM:</a:t>
                      </a:r>
                      <a:endParaRPr lang="cs-CZ" sz="1200" kern="5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000" kern="50" smtClean="0">
                          <a:effectLst/>
                        </a:rPr>
                        <a:t>5.6.2014</a:t>
                      </a:r>
                      <a:endParaRPr lang="cs-CZ" sz="1200" kern="50" dirty="0">
                        <a:effectLst/>
                        <a:latin typeface="Times New Roman"/>
                        <a:ea typeface="Lucida Sans Unicode"/>
                        <a:cs typeface="Mangal"/>
                      </a:endParaRPr>
                    </a:p>
                  </a:txBody>
                  <a:tcPr marL="9525" marR="9525" marT="9525" marB="952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28541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79512" y="188640"/>
            <a:ext cx="8784976" cy="6480720"/>
          </a:xfrm>
          <a:solidFill>
            <a:schemeClr val="accent3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cs-CZ" sz="6000" b="1" dirty="0" smtClean="0">
                <a:solidFill>
                  <a:schemeClr val="tx1"/>
                </a:solidFill>
              </a:rPr>
              <a:t>Objem válce</a:t>
            </a:r>
            <a:endParaRPr lang="cs-CZ" sz="6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09938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4294967295"/>
              </p:nvPr>
            </p:nvSpPr>
            <p:spPr>
              <a:xfrm>
                <a:off x="251520" y="404664"/>
                <a:ext cx="8640960" cy="6120680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sz="3200" b="1" dirty="0" smtClean="0"/>
                  <a:t>Opakování: </a:t>
                </a:r>
              </a:p>
              <a:p>
                <a:pPr marL="0" indent="0">
                  <a:buNone/>
                </a:pPr>
                <a:r>
                  <a:rPr lang="cs-CZ" b="1" dirty="0" smtClean="0">
                    <a:solidFill>
                      <a:srgbClr val="FF0000"/>
                    </a:solidFill>
                  </a:rPr>
                  <a:t>Objem válce vypočítáme jako součin plochy podstavy a výšky válce.</a:t>
                </a:r>
              </a:p>
              <a:p>
                <a:pPr marL="0" indent="0">
                  <a:buNone/>
                </a:pPr>
                <a:endParaRPr lang="cs-CZ" sz="3200" b="1" dirty="0"/>
              </a:p>
              <a:p>
                <a:pPr marL="0" indent="0">
                  <a:buNone/>
                </a:pPr>
                <a:r>
                  <a:rPr lang="cs-CZ" sz="3200" b="1" dirty="0" smtClean="0"/>
                  <a:t>                                          V = </a:t>
                </a:r>
                <a:r>
                  <a:rPr lang="cs-CZ" sz="3200" b="1" dirty="0" err="1" smtClean="0"/>
                  <a:t>S</a:t>
                </a:r>
                <a:r>
                  <a:rPr lang="cs-CZ" sz="2800" b="1" dirty="0" err="1" smtClean="0"/>
                  <a:t>p</a:t>
                </a:r>
                <a:r>
                  <a:rPr lang="cs-CZ" sz="2800" b="1" dirty="0" smtClean="0"/>
                  <a:t> </a:t>
                </a:r>
                <a:r>
                  <a:rPr lang="cs-CZ" sz="3200" b="1" dirty="0" smtClean="0"/>
                  <a:t>.v </a:t>
                </a:r>
              </a:p>
              <a:p>
                <a:pPr marL="0" indent="0">
                  <a:buNone/>
                </a:pPr>
                <a:r>
                  <a:rPr lang="cs-CZ" sz="3200" b="1" dirty="0"/>
                  <a:t> </a:t>
                </a:r>
                <a:r>
                  <a:rPr lang="cs-CZ" sz="3200" b="1" dirty="0" smtClean="0"/>
                  <a:t>                                         </a:t>
                </a:r>
                <a:r>
                  <a:rPr lang="cs-CZ" sz="3200" b="1" dirty="0" smtClean="0">
                    <a:solidFill>
                      <a:srgbClr val="FF0000"/>
                    </a:solidFill>
                  </a:rPr>
                  <a:t>V = </a:t>
                </a:r>
                <a:r>
                  <a:rPr lang="el-GR" sz="3200" b="1" dirty="0" smtClean="0">
                    <a:solidFill>
                      <a:srgbClr val="FF0000"/>
                    </a:solidFill>
                  </a:rPr>
                  <a:t>π</a:t>
                </a:r>
                <a:r>
                  <a:rPr lang="cs-CZ" sz="3200" b="1" dirty="0" smtClean="0">
                    <a:solidFill>
                      <a:srgbClr val="FF0000"/>
                    </a:solidFill>
                  </a:rPr>
                  <a:t>r</a:t>
                </a:r>
                <a:r>
                  <a:rPr lang="cs-CZ" sz="3200" b="1" dirty="0" smtClean="0">
                    <a:solidFill>
                      <a:srgbClr val="FF0000"/>
                    </a:solidFill>
                    <a:latin typeface="Candara"/>
                  </a:rPr>
                  <a:t>². v      </a:t>
                </a:r>
                <a:r>
                  <a:rPr lang="cs-CZ" sz="3200" b="1" dirty="0" err="1" smtClean="0">
                    <a:solidFill>
                      <a:srgbClr val="FF0000"/>
                    </a:solidFill>
                    <a:latin typeface="Candara"/>
                  </a:rPr>
                  <a:t>V</a:t>
                </a:r>
                <a:r>
                  <a:rPr lang="cs-CZ" sz="3200" b="1" dirty="0" smtClean="0">
                    <a:solidFill>
                      <a:srgbClr val="FF0000"/>
                    </a:solidFill>
                    <a:latin typeface="Candara"/>
                  </a:rPr>
                  <a:t>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</m:ctrlPr>
                      </m:fPr>
                      <m:num>
                        <m:r>
                          <m:rPr>
                            <m:sty m:val="p"/>
                          </m:rPr>
                          <a:rPr lang="el-GR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π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𝒅</m:t>
                        </m:r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²</m:t>
                        </m:r>
                      </m:num>
                      <m:den>
                        <m:r>
                          <a:rPr lang="cs-CZ" sz="3200" b="1" i="1" smtClean="0">
                            <a:solidFill>
                              <a:srgbClr val="FF0000"/>
                            </a:solidFill>
                            <a:latin typeface="Cambria Math"/>
                          </a:rPr>
                          <m:t>𝟒</m:t>
                        </m:r>
                      </m:den>
                    </m:f>
                  </m:oMath>
                </a14:m>
                <a:r>
                  <a:rPr lang="cs-CZ" sz="3200" b="1" dirty="0" smtClean="0">
                    <a:solidFill>
                      <a:srgbClr val="FF0000"/>
                    </a:solidFill>
                  </a:rPr>
                  <a:t> .v</a:t>
                </a:r>
                <a:endParaRPr lang="cs-CZ" sz="3200" b="1" dirty="0"/>
              </a:p>
              <a:p>
                <a:pPr marL="0" indent="0">
                  <a:buNone/>
                </a:pPr>
                <a:endParaRPr lang="cs-CZ" sz="3200" b="1" dirty="0" smtClean="0"/>
              </a:p>
              <a:p>
                <a:pPr marL="0" indent="0">
                  <a:buNone/>
                </a:pPr>
                <a:r>
                  <a:rPr lang="cs-CZ" sz="3200" b="1" dirty="0"/>
                  <a:t> </a:t>
                </a:r>
                <a:r>
                  <a:rPr lang="cs-CZ" sz="3200" b="1" dirty="0" smtClean="0"/>
                  <a:t>                                        Jednotky objemu:</a:t>
                </a:r>
              </a:p>
              <a:p>
                <a:pPr marL="0" indent="0">
                  <a:buNone/>
                </a:pPr>
                <a:endParaRPr lang="cs-CZ" sz="3200" b="1" dirty="0" smtClean="0"/>
              </a:p>
              <a:p>
                <a:pPr marL="0" indent="0">
                  <a:buNone/>
                </a:pPr>
                <a:r>
                  <a:rPr lang="cs-CZ" sz="3200" b="1" dirty="0" smtClean="0"/>
                  <a:t>m</a:t>
                </a:r>
                <a:r>
                  <a:rPr lang="cs-CZ" sz="3200" b="1" dirty="0" smtClean="0">
                    <a:latin typeface="Candara"/>
                  </a:rPr>
                  <a:t>³         dm³          cm³        mm³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latin typeface="Candara"/>
                  </a:rPr>
                  <a:t> </a:t>
                </a:r>
                <a:r>
                  <a:rPr lang="cs-CZ" sz="3200" b="1" dirty="0" smtClean="0">
                    <a:latin typeface="Candara"/>
                  </a:rPr>
                  <a:t>  </a:t>
                </a:r>
                <a:r>
                  <a:rPr lang="cs-CZ" sz="3200" b="1" dirty="0" smtClean="0">
                    <a:solidFill>
                      <a:srgbClr val="FF0000"/>
                    </a:solidFill>
                    <a:latin typeface="Candara"/>
                  </a:rPr>
                  <a:t>. 1000       . 1000     . 1000</a:t>
                </a:r>
                <a:endParaRPr lang="cs-CZ" sz="3200" b="1" dirty="0" smtClean="0">
                  <a:latin typeface="Candara"/>
                </a:endParaRPr>
              </a:p>
              <a:p>
                <a:pPr marL="0" indent="0">
                  <a:buNone/>
                </a:pPr>
                <a:endParaRPr lang="cs-CZ" sz="3200" b="1" dirty="0"/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251520" y="404664"/>
                <a:ext cx="8640960" cy="6120680"/>
              </a:xfrm>
              <a:blipFill rotWithShape="1">
                <a:blip r:embed="rId2" cstate="print"/>
                <a:stretch>
                  <a:fillRect l="-1763" t="-2092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ál 2"/>
          <p:cNvSpPr/>
          <p:nvPr/>
        </p:nvSpPr>
        <p:spPr>
          <a:xfrm>
            <a:off x="1331640" y="1700808"/>
            <a:ext cx="1872208" cy="91440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vál 3"/>
          <p:cNvSpPr/>
          <p:nvPr/>
        </p:nvSpPr>
        <p:spPr>
          <a:xfrm>
            <a:off x="1331640" y="3501008"/>
            <a:ext cx="1872208" cy="914400"/>
          </a:xfrm>
          <a:prstGeom prst="ellipse">
            <a:avLst/>
          </a:prstGeom>
          <a:noFill/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6" name="Přímá spojnice 5"/>
          <p:cNvCxnSpPr>
            <a:stCxn id="3" idx="2"/>
            <a:endCxn id="4" idx="2"/>
          </p:cNvCxnSpPr>
          <p:nvPr/>
        </p:nvCxnSpPr>
        <p:spPr>
          <a:xfrm>
            <a:off x="1331640" y="2158008"/>
            <a:ext cx="0" cy="180020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>
            <a:stCxn id="3" idx="6"/>
            <a:endCxn id="4" idx="6"/>
          </p:cNvCxnSpPr>
          <p:nvPr/>
        </p:nvCxnSpPr>
        <p:spPr>
          <a:xfrm>
            <a:off x="3203848" y="2158008"/>
            <a:ext cx="0" cy="1800200"/>
          </a:xfrm>
          <a:prstGeom prst="line">
            <a:avLst/>
          </a:prstGeom>
          <a:ln w="3810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>
            <a:stCxn id="3" idx="2"/>
            <a:endCxn id="3" idx="6"/>
          </p:cNvCxnSpPr>
          <p:nvPr/>
        </p:nvCxnSpPr>
        <p:spPr>
          <a:xfrm>
            <a:off x="1331640" y="2158008"/>
            <a:ext cx="187220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nice 12"/>
          <p:cNvCxnSpPr/>
          <p:nvPr/>
        </p:nvCxnSpPr>
        <p:spPr>
          <a:xfrm flipH="1">
            <a:off x="2267744" y="2173506"/>
            <a:ext cx="1" cy="1033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2267744" y="2173506"/>
            <a:ext cx="40075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r>
              <a:rPr lang="cs-CZ" dirty="0" smtClean="0">
                <a:latin typeface="Candara"/>
              </a:rPr>
              <a:t>₂</a:t>
            </a:r>
            <a:endParaRPr lang="cs-CZ" dirty="0"/>
          </a:p>
        </p:txBody>
      </p:sp>
      <p:cxnSp>
        <p:nvCxnSpPr>
          <p:cNvPr id="17" name="Přímá spojnice 16"/>
          <p:cNvCxnSpPr>
            <a:stCxn id="4" idx="2"/>
            <a:endCxn id="4" idx="6"/>
          </p:cNvCxnSpPr>
          <p:nvPr/>
        </p:nvCxnSpPr>
        <p:spPr>
          <a:xfrm>
            <a:off x="1331640" y="3958208"/>
            <a:ext cx="1872208" cy="0"/>
          </a:xfrm>
          <a:prstGeom prst="line">
            <a:avLst/>
          </a:prstGeom>
          <a:ln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2267744" y="2158008"/>
            <a:ext cx="0" cy="180020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ovéPole 19"/>
          <p:cNvSpPr txBox="1"/>
          <p:nvPr/>
        </p:nvSpPr>
        <p:spPr>
          <a:xfrm>
            <a:off x="2267745" y="3958208"/>
            <a:ext cx="3851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</a:t>
            </a:r>
            <a:r>
              <a:rPr lang="cs-CZ" dirty="0" smtClean="0">
                <a:latin typeface="Candara"/>
              </a:rPr>
              <a:t>₁</a:t>
            </a:r>
            <a:endParaRPr lang="cs-CZ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2267745" y="3058108"/>
            <a:ext cx="3772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</a:t>
            </a:r>
            <a:endParaRPr lang="cs-CZ" dirty="0"/>
          </a:p>
        </p:txBody>
      </p:sp>
      <p:sp>
        <p:nvSpPr>
          <p:cNvPr id="23" name="TextovéPole 22"/>
          <p:cNvSpPr txBox="1"/>
          <p:nvPr/>
        </p:nvSpPr>
        <p:spPr>
          <a:xfrm>
            <a:off x="1475656" y="1844824"/>
            <a:ext cx="3337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</a:t>
            </a:r>
            <a:endParaRPr lang="cs-CZ" dirty="0"/>
          </a:p>
        </p:txBody>
      </p:sp>
      <p:sp>
        <p:nvSpPr>
          <p:cNvPr id="27" name="Zahnutá šipka nahoru 26"/>
          <p:cNvSpPr/>
          <p:nvPr/>
        </p:nvSpPr>
        <p:spPr>
          <a:xfrm>
            <a:off x="755576" y="5589240"/>
            <a:ext cx="886955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8" name="Zahnutá šipka nahoru 27"/>
          <p:cNvSpPr/>
          <p:nvPr/>
        </p:nvSpPr>
        <p:spPr>
          <a:xfrm>
            <a:off x="2267744" y="5589240"/>
            <a:ext cx="936104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9" name="Zahnutá šipka nahoru 28"/>
          <p:cNvSpPr/>
          <p:nvPr/>
        </p:nvSpPr>
        <p:spPr>
          <a:xfrm>
            <a:off x="3563888" y="5589240"/>
            <a:ext cx="1080120" cy="216024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7" name="Přímá spojnice se šipkou 6"/>
          <p:cNvCxnSpPr/>
          <p:nvPr/>
        </p:nvCxnSpPr>
        <p:spPr>
          <a:xfrm flipV="1">
            <a:off x="2915816" y="3427440"/>
            <a:ext cx="1872208" cy="71543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204746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4294967295"/>
              </p:nvPr>
            </p:nvSpPr>
            <p:spPr>
              <a:xfrm>
                <a:off x="251520" y="476672"/>
                <a:ext cx="8606854" cy="5649491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tx1"/>
                    </a:solidFill>
                  </a:rPr>
                  <a:t>Další jednotky objemu: </a:t>
                </a:r>
              </a:p>
              <a:p>
                <a:pPr marL="0" indent="0">
                  <a:buNone/>
                </a:pPr>
                <a:endParaRPr lang="cs-CZ" sz="2800" b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chemeClr val="tx1"/>
                    </a:solidFill>
                  </a:rPr>
                  <a:t>hl            l            dl           cl           ml  </a:t>
                </a:r>
              </a:p>
              <a:p>
                <a:pPr marL="0" indent="0">
                  <a:buNone/>
                </a:pPr>
                <a:endParaRPr lang="cs-CZ" sz="2800" b="1" dirty="0">
                  <a:solidFill>
                    <a:schemeClr val="tx1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</a:rPr>
                  <a:t>    . 100      . 10         . 10         . 10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0099"/>
                    </a:solidFill>
                  </a:rPr>
                  <a:t>Dále platí:</a:t>
                </a:r>
              </a:p>
              <a:p>
                <a:pPr marL="0" indent="0">
                  <a:buNone/>
                </a:pPr>
                <a:r>
                  <a:rPr lang="cs-CZ" sz="2800" b="1" u="sng" dirty="0" smtClean="0">
                    <a:solidFill>
                      <a:srgbClr val="FF0000"/>
                    </a:solidFill>
                  </a:rPr>
                  <a:t>1dm</a:t>
                </a:r>
                <a:r>
                  <a:rPr lang="cs-CZ" sz="2800" b="1" u="sng" dirty="0" smtClean="0">
                    <a:solidFill>
                      <a:srgbClr val="FF0000"/>
                    </a:solidFill>
                    <a:latin typeface="Candara"/>
                  </a:rPr>
                  <a:t>³ = 1 l 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⇒ </a:t>
                </a:r>
                <a:r>
                  <a:rPr lang="cs-CZ" b="1" dirty="0" smtClean="0">
                    <a:solidFill>
                      <a:srgbClr val="000099"/>
                    </a:solidFill>
                    <a:latin typeface="Cambria Math"/>
                    <a:ea typeface="Cambria Math"/>
                  </a:rPr>
                  <a:t>do krychle o hraně 1dm nalijeme 1 litr vody</a:t>
                </a:r>
                <a:endParaRPr lang="cs-CZ" b="1" dirty="0" smtClean="0">
                  <a:solidFill>
                    <a:srgbClr val="FF0000"/>
                  </a:solidFill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</a:rPr>
                  <a:t>1 m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</a:rPr>
                  <a:t>³ = 1000 dm³      </a:t>
                </a:r>
                <a14:m>
                  <m:oMath xmlns:m="http://schemas.openxmlformats.org/officeDocument/2006/math">
                    <m:r>
                      <a:rPr lang="cs-CZ" sz="2800" b="1" i="1" smtClean="0">
                        <a:solidFill>
                          <a:srgbClr val="FF0000"/>
                        </a:solidFill>
                        <a:latin typeface="Cambria Math"/>
                      </a:rPr>
                      <m:t>˄</m:t>
                    </m:r>
                  </m:oMath>
                </a14:m>
                <a:r>
                  <a:rPr lang="cs-CZ" sz="2800" b="1" dirty="0" smtClean="0">
                    <a:solidFill>
                      <a:srgbClr val="FF0000"/>
                    </a:solidFill>
                  </a:rPr>
                  <a:t>    1 hl = 100 l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000099"/>
                    </a:solidFill>
                    <a:latin typeface="Cambria Math"/>
                    <a:ea typeface="Cambria Math"/>
                  </a:rPr>
                  <a:t>⇒ </a:t>
                </a:r>
                <a:r>
                  <a:rPr lang="cs-CZ" b="1" u="sng" dirty="0" smtClean="0">
                    <a:solidFill>
                      <a:srgbClr val="000099"/>
                    </a:solidFill>
                    <a:latin typeface="Cambria Math"/>
                    <a:ea typeface="Cambria Math"/>
                  </a:rPr>
                  <a:t>1</a:t>
                </a:r>
                <a:r>
                  <a:rPr lang="cs-CZ" sz="2800" b="1" u="sng" dirty="0" smtClean="0">
                    <a:solidFill>
                      <a:srgbClr val="000099"/>
                    </a:solidFill>
                    <a:latin typeface="Cambria Math"/>
                    <a:ea typeface="Cambria Math"/>
                  </a:rPr>
                  <a:t>m</a:t>
                </a:r>
                <a:r>
                  <a:rPr lang="cs-CZ" sz="2800" b="1" u="sng" dirty="0" smtClean="0">
                    <a:solidFill>
                      <a:srgbClr val="000099"/>
                    </a:solidFill>
                    <a:latin typeface="Candara"/>
                    <a:ea typeface="Cambria Math"/>
                  </a:rPr>
                  <a:t>³ = 10 hl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  <a:ea typeface="Cambria Math"/>
                  </a:rPr>
                  <a:t>1 dm³ = 1000 cm³    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˄  </a:t>
                </a:r>
                <a:r>
                  <a:rPr lang="cs-CZ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1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 l  = </a:t>
                </a:r>
                <a:r>
                  <a:rPr lang="cs-CZ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1000 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 ml </a:t>
                </a:r>
              </a:p>
              <a:p>
                <a:pPr marL="0" indent="0">
                  <a:buNone/>
                </a:pPr>
                <a:r>
                  <a:rPr lang="cs-CZ" sz="2800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⇒ </a:t>
                </a:r>
                <a:r>
                  <a:rPr lang="cs-CZ" b="1" u="sng" dirty="0" smtClean="0">
                    <a:solidFill>
                      <a:srgbClr val="000099"/>
                    </a:solidFill>
                    <a:latin typeface="Cambria Math"/>
                    <a:ea typeface="Cambria Math"/>
                  </a:rPr>
                  <a:t>1 </a:t>
                </a:r>
                <a:r>
                  <a:rPr lang="cs-CZ" sz="2800" b="1" u="sng" dirty="0" smtClean="0">
                    <a:solidFill>
                      <a:srgbClr val="000099"/>
                    </a:solidFill>
                    <a:latin typeface="Cambria Math"/>
                    <a:ea typeface="Cambria Math"/>
                  </a:rPr>
                  <a:t>cm</a:t>
                </a:r>
                <a:r>
                  <a:rPr lang="cs-CZ" sz="2800" b="1" u="sng" dirty="0" smtClean="0">
                    <a:solidFill>
                      <a:srgbClr val="000099"/>
                    </a:solidFill>
                    <a:latin typeface="Candara"/>
                    <a:ea typeface="Cambria Math"/>
                  </a:rPr>
                  <a:t>³ = 1 ml</a:t>
                </a:r>
                <a:endParaRPr lang="cs-CZ" sz="1800" b="1" u="sng" dirty="0" smtClean="0">
                  <a:solidFill>
                    <a:srgbClr val="000099"/>
                  </a:solidFill>
                </a:endParaRPr>
              </a:p>
              <a:p>
                <a:pPr marL="0" indent="0">
                  <a:buNone/>
                </a:pPr>
                <a:endParaRPr lang="cs-CZ" sz="2800" b="1" dirty="0" smtClean="0">
                  <a:solidFill>
                    <a:schemeClr val="tx1"/>
                  </a:solidFill>
                </a:endParaRP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4294967295"/>
              </p:nvPr>
            </p:nvSpPr>
            <p:spPr>
              <a:xfrm>
                <a:off x="251520" y="476672"/>
                <a:ext cx="8606854" cy="5649491"/>
              </a:xfrm>
              <a:blipFill rotWithShape="1">
                <a:blip r:embed="rId2" cstate="print"/>
                <a:stretch>
                  <a:fillRect l="-1416" t="-971" b="-291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Zahnutá šipka nahoru 2"/>
          <p:cNvSpPr/>
          <p:nvPr/>
        </p:nvSpPr>
        <p:spPr>
          <a:xfrm>
            <a:off x="539552" y="1916832"/>
            <a:ext cx="1008112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ahnutá šipka nahoru 3"/>
          <p:cNvSpPr/>
          <p:nvPr/>
        </p:nvSpPr>
        <p:spPr>
          <a:xfrm>
            <a:off x="1547664" y="1916832"/>
            <a:ext cx="1080120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Zahnutá šipka nahoru 4"/>
          <p:cNvSpPr/>
          <p:nvPr/>
        </p:nvSpPr>
        <p:spPr>
          <a:xfrm>
            <a:off x="2843808" y="1916832"/>
            <a:ext cx="936104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6" name="Zahnutá šipka nahoru 5"/>
          <p:cNvSpPr/>
          <p:nvPr/>
        </p:nvSpPr>
        <p:spPr>
          <a:xfrm>
            <a:off x="3923928" y="1916832"/>
            <a:ext cx="936104" cy="360040"/>
          </a:xfrm>
          <a:prstGeom prst="curved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95748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251520" y="338328"/>
            <a:ext cx="8712968" cy="1002440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0000"/>
                </a:solidFill>
              </a:rPr>
              <a:t>Převeď: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179512" y="1412776"/>
            <a:ext cx="8712967" cy="471338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</a:rPr>
              <a:t>      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</a:rPr>
              <a:t>      4,5 m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³     =    hl                             52 cm³     =         dm³</a:t>
            </a:r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0,9 hl       =    l                               0,81 cm³ =          mm³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5m³3dm³ =   m³                             87 l         =          hl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0,6 hl       =   m³                             68,1 dm³=          l 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987 m³     =   l                                 4,5 l        =          cm³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tx1"/>
                </a:solidFill>
                <a:latin typeface="Candara"/>
              </a:rPr>
              <a:t> </a:t>
            </a:r>
            <a:r>
              <a:rPr lang="cs-CZ" sz="2800" b="1" dirty="0" smtClean="0">
                <a:solidFill>
                  <a:schemeClr val="tx1"/>
                </a:solidFill>
                <a:latin typeface="Candara"/>
              </a:rPr>
              <a:t>       1,8 dm³   =    cm³                           0,654 m³=        dm³</a:t>
            </a:r>
            <a:endParaRPr lang="cs-CZ" sz="28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96868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332656"/>
            <a:ext cx="8229600" cy="125272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0000"/>
                </a:solidFill>
              </a:rPr>
              <a:t>Řešení: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1" y="1700808"/>
            <a:ext cx="8640960" cy="442535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 4,5 m³     =   </a:t>
            </a:r>
            <a:r>
              <a:rPr lang="cs-CZ" sz="3600" b="1" dirty="0" smtClean="0">
                <a:solidFill>
                  <a:srgbClr val="FF0000"/>
                </a:solidFill>
              </a:rPr>
              <a:t>45</a:t>
            </a:r>
            <a:r>
              <a:rPr lang="cs-CZ" sz="3600" b="1" dirty="0" smtClean="0">
                <a:solidFill>
                  <a:schemeClr val="tx1"/>
                </a:solidFill>
              </a:rPr>
              <a:t> </a:t>
            </a:r>
            <a:r>
              <a:rPr lang="cs-CZ" sz="3600" b="1" dirty="0">
                <a:solidFill>
                  <a:schemeClr val="tx1"/>
                </a:solidFill>
              </a:rPr>
              <a:t>hl            </a:t>
            </a:r>
            <a:r>
              <a:rPr lang="cs-CZ" sz="3600" b="1" dirty="0" smtClean="0">
                <a:solidFill>
                  <a:schemeClr val="tx1"/>
                </a:solidFill>
              </a:rPr>
              <a:t>52 </a:t>
            </a:r>
            <a:r>
              <a:rPr lang="cs-CZ" sz="3600" b="1" dirty="0">
                <a:solidFill>
                  <a:schemeClr val="tx1"/>
                </a:solidFill>
              </a:rPr>
              <a:t>cm³    </a:t>
            </a:r>
            <a:r>
              <a:rPr lang="cs-CZ" sz="3600" b="1" dirty="0" smtClean="0">
                <a:solidFill>
                  <a:schemeClr val="tx1"/>
                </a:solidFill>
              </a:rPr>
              <a:t>=</a:t>
            </a:r>
            <a:r>
              <a:rPr lang="cs-CZ" sz="3600" b="1" dirty="0" smtClean="0">
                <a:solidFill>
                  <a:srgbClr val="FF0000"/>
                </a:solidFill>
              </a:rPr>
              <a:t>0,052</a:t>
            </a:r>
            <a:r>
              <a:rPr lang="cs-CZ" sz="3600" b="1" dirty="0" smtClean="0">
                <a:solidFill>
                  <a:schemeClr val="tx1"/>
                </a:solidFill>
              </a:rPr>
              <a:t> dm³</a:t>
            </a:r>
            <a:endParaRPr lang="cs-CZ" sz="3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 </a:t>
            </a:r>
            <a:r>
              <a:rPr lang="cs-CZ" sz="3600" b="1" dirty="0" smtClean="0">
                <a:solidFill>
                  <a:schemeClr val="tx1"/>
                </a:solidFill>
              </a:rPr>
              <a:t>0,9 </a:t>
            </a:r>
            <a:r>
              <a:rPr lang="cs-CZ" sz="3600" b="1" dirty="0">
                <a:solidFill>
                  <a:schemeClr val="tx1"/>
                </a:solidFill>
              </a:rPr>
              <a:t>hl       = </a:t>
            </a:r>
            <a:r>
              <a:rPr lang="cs-CZ" sz="3600" b="1" dirty="0" smtClean="0">
                <a:solidFill>
                  <a:srgbClr val="FF0000"/>
                </a:solidFill>
              </a:rPr>
              <a:t>90</a:t>
            </a:r>
            <a:r>
              <a:rPr lang="cs-CZ" sz="3600" b="1" dirty="0" smtClean="0">
                <a:solidFill>
                  <a:schemeClr val="tx1"/>
                </a:solidFill>
              </a:rPr>
              <a:t>   </a:t>
            </a:r>
            <a:r>
              <a:rPr lang="cs-CZ" sz="3600" b="1" dirty="0">
                <a:solidFill>
                  <a:schemeClr val="tx1"/>
                </a:solidFill>
              </a:rPr>
              <a:t>l              </a:t>
            </a:r>
            <a:r>
              <a:rPr lang="cs-CZ" sz="3600" b="1" dirty="0" smtClean="0">
                <a:solidFill>
                  <a:schemeClr val="tx1"/>
                </a:solidFill>
              </a:rPr>
              <a:t>0,81 </a:t>
            </a:r>
            <a:r>
              <a:rPr lang="cs-CZ" sz="3600" b="1" dirty="0">
                <a:solidFill>
                  <a:schemeClr val="tx1"/>
                </a:solidFill>
              </a:rPr>
              <a:t>cm³ </a:t>
            </a:r>
            <a:r>
              <a:rPr lang="cs-CZ" sz="3600" b="1" dirty="0" smtClean="0">
                <a:solidFill>
                  <a:schemeClr val="tx1"/>
                </a:solidFill>
              </a:rPr>
              <a:t>=</a:t>
            </a:r>
            <a:r>
              <a:rPr lang="cs-CZ" sz="3600" b="1" dirty="0" smtClean="0">
                <a:solidFill>
                  <a:srgbClr val="FF0000"/>
                </a:solidFill>
              </a:rPr>
              <a:t>810</a:t>
            </a:r>
            <a:r>
              <a:rPr lang="cs-CZ" sz="3600" b="1" dirty="0" smtClean="0">
                <a:solidFill>
                  <a:schemeClr val="tx1"/>
                </a:solidFill>
              </a:rPr>
              <a:t> mm³</a:t>
            </a:r>
            <a:endParaRPr lang="cs-CZ" sz="3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  </a:t>
            </a:r>
            <a:r>
              <a:rPr lang="cs-CZ" sz="3600" b="1" dirty="0" smtClean="0">
                <a:solidFill>
                  <a:schemeClr val="tx1"/>
                </a:solidFill>
              </a:rPr>
              <a:t>5m³3dm³= </a:t>
            </a:r>
            <a:r>
              <a:rPr lang="cs-CZ" sz="3600" b="1" dirty="0" smtClean="0">
                <a:solidFill>
                  <a:srgbClr val="FF0000"/>
                </a:solidFill>
              </a:rPr>
              <a:t>5,003</a:t>
            </a:r>
            <a:r>
              <a:rPr lang="cs-CZ" sz="3600" b="1" dirty="0" smtClean="0">
                <a:solidFill>
                  <a:schemeClr val="tx1"/>
                </a:solidFill>
              </a:rPr>
              <a:t>  </a:t>
            </a:r>
            <a:r>
              <a:rPr lang="cs-CZ" sz="3600" b="1" dirty="0">
                <a:solidFill>
                  <a:schemeClr val="tx1"/>
                </a:solidFill>
              </a:rPr>
              <a:t>m³     </a:t>
            </a:r>
            <a:r>
              <a:rPr lang="cs-CZ" sz="3600" b="1" dirty="0" smtClean="0">
                <a:solidFill>
                  <a:schemeClr val="tx1"/>
                </a:solidFill>
              </a:rPr>
              <a:t>87 </a:t>
            </a:r>
            <a:r>
              <a:rPr lang="cs-CZ" sz="3600" b="1" dirty="0">
                <a:solidFill>
                  <a:schemeClr val="tx1"/>
                </a:solidFill>
              </a:rPr>
              <a:t>l        </a:t>
            </a:r>
            <a:r>
              <a:rPr lang="cs-CZ" sz="3600" b="1" dirty="0" smtClean="0">
                <a:solidFill>
                  <a:schemeClr val="tx1"/>
                </a:solidFill>
              </a:rPr>
              <a:t>   =</a:t>
            </a:r>
            <a:r>
              <a:rPr lang="cs-CZ" sz="3600" b="1" dirty="0" smtClean="0">
                <a:solidFill>
                  <a:srgbClr val="FF0000"/>
                </a:solidFill>
              </a:rPr>
              <a:t>0,87</a:t>
            </a:r>
            <a:r>
              <a:rPr lang="cs-CZ" sz="3600" b="1" dirty="0" smtClean="0">
                <a:solidFill>
                  <a:schemeClr val="tx1"/>
                </a:solidFill>
              </a:rPr>
              <a:t> hl</a:t>
            </a:r>
            <a:endParaRPr lang="cs-CZ" sz="3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  </a:t>
            </a:r>
            <a:r>
              <a:rPr lang="cs-CZ" sz="3600" b="1" dirty="0" smtClean="0">
                <a:solidFill>
                  <a:schemeClr val="tx1"/>
                </a:solidFill>
              </a:rPr>
              <a:t>0,6 </a:t>
            </a:r>
            <a:r>
              <a:rPr lang="cs-CZ" sz="3600" b="1" dirty="0">
                <a:solidFill>
                  <a:schemeClr val="tx1"/>
                </a:solidFill>
              </a:rPr>
              <a:t>hl       </a:t>
            </a:r>
            <a:r>
              <a:rPr lang="cs-CZ" sz="3600" b="1" dirty="0" smtClean="0">
                <a:solidFill>
                  <a:schemeClr val="tx1"/>
                </a:solidFill>
              </a:rPr>
              <a:t>=</a:t>
            </a:r>
            <a:r>
              <a:rPr lang="cs-CZ" sz="3600" b="1" dirty="0" smtClean="0">
                <a:solidFill>
                  <a:srgbClr val="FF0000"/>
                </a:solidFill>
              </a:rPr>
              <a:t>0,06</a:t>
            </a:r>
            <a:r>
              <a:rPr lang="cs-CZ" sz="3600" b="1" dirty="0" smtClean="0">
                <a:solidFill>
                  <a:schemeClr val="tx1"/>
                </a:solidFill>
              </a:rPr>
              <a:t>   </a:t>
            </a:r>
            <a:r>
              <a:rPr lang="cs-CZ" sz="3600" b="1" dirty="0">
                <a:solidFill>
                  <a:schemeClr val="tx1"/>
                </a:solidFill>
              </a:rPr>
              <a:t>m³      </a:t>
            </a:r>
            <a:r>
              <a:rPr lang="cs-CZ" sz="3600" b="1" dirty="0" smtClean="0">
                <a:solidFill>
                  <a:schemeClr val="tx1"/>
                </a:solidFill>
              </a:rPr>
              <a:t>68,1 dm³  =</a:t>
            </a:r>
            <a:r>
              <a:rPr lang="cs-CZ" sz="3600" b="1" dirty="0" smtClean="0">
                <a:solidFill>
                  <a:srgbClr val="FF0000"/>
                </a:solidFill>
              </a:rPr>
              <a:t>68,1</a:t>
            </a:r>
            <a:r>
              <a:rPr lang="cs-CZ" sz="3600" b="1" dirty="0" smtClean="0">
                <a:solidFill>
                  <a:schemeClr val="tx1"/>
                </a:solidFill>
              </a:rPr>
              <a:t> l </a:t>
            </a:r>
            <a:endParaRPr lang="cs-CZ" sz="3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600" b="1" dirty="0">
                <a:solidFill>
                  <a:schemeClr val="tx1"/>
                </a:solidFill>
              </a:rPr>
              <a:t>  </a:t>
            </a:r>
            <a:r>
              <a:rPr lang="cs-CZ" sz="3600" b="1" dirty="0" smtClean="0">
                <a:solidFill>
                  <a:schemeClr val="tx1"/>
                </a:solidFill>
              </a:rPr>
              <a:t>987 </a:t>
            </a:r>
            <a:r>
              <a:rPr lang="cs-CZ" sz="3600" b="1" dirty="0">
                <a:solidFill>
                  <a:schemeClr val="tx1"/>
                </a:solidFill>
              </a:rPr>
              <a:t>m³     </a:t>
            </a:r>
            <a:r>
              <a:rPr lang="cs-CZ" sz="3600" b="1" dirty="0" smtClean="0">
                <a:solidFill>
                  <a:schemeClr val="tx1"/>
                </a:solidFill>
              </a:rPr>
              <a:t>=</a:t>
            </a:r>
            <a:r>
              <a:rPr lang="cs-CZ" sz="3600" b="1" dirty="0" smtClean="0">
                <a:solidFill>
                  <a:srgbClr val="FF0000"/>
                </a:solidFill>
              </a:rPr>
              <a:t>987000</a:t>
            </a:r>
            <a:r>
              <a:rPr lang="cs-CZ" sz="3600" b="1" dirty="0" smtClean="0">
                <a:solidFill>
                  <a:schemeClr val="tx1"/>
                </a:solidFill>
              </a:rPr>
              <a:t>  l     4,5 </a:t>
            </a:r>
            <a:r>
              <a:rPr lang="cs-CZ" sz="3600" b="1" dirty="0">
                <a:solidFill>
                  <a:schemeClr val="tx1"/>
                </a:solidFill>
              </a:rPr>
              <a:t>l       </a:t>
            </a:r>
            <a:r>
              <a:rPr lang="cs-CZ" sz="3600" b="1" dirty="0" smtClean="0">
                <a:solidFill>
                  <a:schemeClr val="tx1"/>
                </a:solidFill>
              </a:rPr>
              <a:t>   =</a:t>
            </a:r>
            <a:r>
              <a:rPr lang="cs-CZ" sz="3600" b="1" dirty="0" smtClean="0">
                <a:solidFill>
                  <a:srgbClr val="FF0000"/>
                </a:solidFill>
              </a:rPr>
              <a:t>4500</a:t>
            </a:r>
            <a:r>
              <a:rPr lang="cs-CZ" sz="3600" b="1" dirty="0" smtClean="0">
                <a:solidFill>
                  <a:schemeClr val="tx1"/>
                </a:solidFill>
              </a:rPr>
              <a:t> cm³</a:t>
            </a:r>
            <a:endParaRPr lang="cs-CZ" sz="3600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tx1"/>
                </a:solidFill>
              </a:rPr>
              <a:t>  1,8 </a:t>
            </a:r>
            <a:r>
              <a:rPr lang="cs-CZ" sz="3600" b="1" dirty="0">
                <a:solidFill>
                  <a:schemeClr val="tx1"/>
                </a:solidFill>
              </a:rPr>
              <a:t>dm³   </a:t>
            </a:r>
            <a:r>
              <a:rPr lang="cs-CZ" sz="3600" b="1" dirty="0" smtClean="0">
                <a:solidFill>
                  <a:schemeClr val="tx1"/>
                </a:solidFill>
              </a:rPr>
              <a:t> =</a:t>
            </a:r>
            <a:r>
              <a:rPr lang="cs-CZ" sz="3600" b="1" dirty="0" smtClean="0">
                <a:solidFill>
                  <a:srgbClr val="FF0000"/>
                </a:solidFill>
              </a:rPr>
              <a:t>1800</a:t>
            </a:r>
            <a:r>
              <a:rPr lang="cs-CZ" sz="3600" b="1" dirty="0" smtClean="0">
                <a:solidFill>
                  <a:schemeClr val="tx1"/>
                </a:solidFill>
              </a:rPr>
              <a:t>  cm³     0,654 m³=</a:t>
            </a:r>
            <a:r>
              <a:rPr lang="cs-CZ" sz="3600" b="1" dirty="0" smtClean="0">
                <a:solidFill>
                  <a:srgbClr val="FF0000"/>
                </a:solidFill>
              </a:rPr>
              <a:t>654</a:t>
            </a:r>
            <a:r>
              <a:rPr lang="cs-CZ" sz="3600" b="1" dirty="0" smtClean="0">
                <a:solidFill>
                  <a:schemeClr val="tx1"/>
                </a:solidFill>
              </a:rPr>
              <a:t> dm³</a:t>
            </a:r>
            <a:endParaRPr lang="cs-CZ" sz="3600" b="1" dirty="0">
              <a:solidFill>
                <a:srgbClr val="00009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0177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628800"/>
            <a:ext cx="8640959" cy="4968552"/>
          </a:xfrm>
        </p:spPr>
        <p:txBody>
          <a:bodyPr/>
          <a:lstStyle/>
          <a:p>
            <a:pPr marL="0" indent="0">
              <a:buNone/>
            </a:pPr>
            <a:endParaRPr lang="cs-CZ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chemeClr val="tx1"/>
                </a:solidFill>
              </a:rPr>
              <a:t>Váza tvaru válce je vysoká 30 cm. Její vnitřní průměr  je roven 15 cm. Kolik litrů vody se do ní vejde, je-li tloušťka dna 1,5 cm? </a:t>
            </a:r>
          </a:p>
          <a:p>
            <a:pPr marL="0" indent="0">
              <a:buNone/>
            </a:pPr>
            <a:endParaRPr lang="cs-CZ" b="1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                                                Před výpočtem V musíme upravit výšku. </a:t>
            </a:r>
          </a:p>
          <a:p>
            <a:pPr marL="0" indent="0">
              <a:buNone/>
            </a:pPr>
            <a:endParaRPr lang="cs-CZ" b="1" dirty="0">
              <a:solidFill>
                <a:srgbClr val="000099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000099"/>
                </a:solidFill>
              </a:rPr>
              <a:t>                                                               </a:t>
            </a:r>
            <a:r>
              <a:rPr lang="cs-CZ" b="1" dirty="0" smtClean="0">
                <a:solidFill>
                  <a:srgbClr val="FF0000"/>
                </a:solidFill>
              </a:rPr>
              <a:t>nová výška: 30 – 1,5 = 28,5 cm </a:t>
            </a:r>
          </a:p>
          <a:p>
            <a:pPr marL="0" indent="0">
              <a:buNone/>
            </a:pPr>
            <a:endParaRPr lang="cs-CZ" b="1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cs-CZ" b="1" dirty="0" smtClean="0">
                <a:solidFill>
                  <a:srgbClr val="FF0000"/>
                </a:solidFill>
              </a:rPr>
              <a:t>                                                               </a:t>
            </a:r>
            <a:r>
              <a:rPr lang="cs-CZ" b="1" u="sng" dirty="0" smtClean="0">
                <a:solidFill>
                  <a:srgbClr val="FF0000"/>
                </a:solidFill>
              </a:rPr>
              <a:t>d = 15 cm </a:t>
            </a:r>
            <a:r>
              <a:rPr lang="cs-CZ" b="1" u="sng" dirty="0" smtClean="0">
                <a:solidFill>
                  <a:srgbClr val="FF0000"/>
                </a:solidFill>
                <a:latin typeface="Cambria Math"/>
                <a:ea typeface="Cambria Math"/>
              </a:rPr>
              <a:t>⇒ r = 7,5 cm</a:t>
            </a:r>
            <a:endParaRPr lang="cs-CZ" b="1" u="sng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930432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>
                <a:solidFill>
                  <a:srgbClr val="FF0000"/>
                </a:solidFill>
              </a:rPr>
              <a:t/>
            </a:r>
            <a:br>
              <a:rPr lang="cs-CZ" b="1" dirty="0" smtClean="0">
                <a:solidFill>
                  <a:srgbClr val="FF0000"/>
                </a:solidFill>
              </a:rPr>
            </a:br>
            <a:r>
              <a:rPr lang="cs-CZ" b="1" dirty="0" smtClean="0">
                <a:solidFill>
                  <a:srgbClr val="FF0000"/>
                </a:solidFill>
              </a:rPr>
              <a:t>Příklad</a:t>
            </a:r>
            <a:r>
              <a:rPr lang="cs-CZ" b="1" dirty="0">
                <a:solidFill>
                  <a:srgbClr val="FF0000"/>
                </a:solidFill>
              </a:rPr>
              <a:t>: </a:t>
            </a:r>
            <a:br>
              <a:rPr lang="cs-CZ" b="1" dirty="0">
                <a:solidFill>
                  <a:srgbClr val="FF0000"/>
                </a:solidFill>
              </a:rPr>
            </a:br>
            <a:endParaRPr lang="cs-CZ" dirty="0"/>
          </a:p>
        </p:txBody>
      </p:sp>
      <p:sp>
        <p:nvSpPr>
          <p:cNvPr id="4" name="Ovál 3"/>
          <p:cNvSpPr/>
          <p:nvPr/>
        </p:nvSpPr>
        <p:spPr>
          <a:xfrm>
            <a:off x="1547664" y="3284984"/>
            <a:ext cx="1728192" cy="1202432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vál 4"/>
          <p:cNvSpPr/>
          <p:nvPr/>
        </p:nvSpPr>
        <p:spPr>
          <a:xfrm>
            <a:off x="1547664" y="5229200"/>
            <a:ext cx="1728192" cy="1274440"/>
          </a:xfrm>
          <a:prstGeom prst="ellipse">
            <a:avLst/>
          </a:prstGeom>
          <a:solidFill>
            <a:schemeClr val="bg1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>
            <a:stCxn id="4" idx="2"/>
            <a:endCxn id="5" idx="2"/>
          </p:cNvCxnSpPr>
          <p:nvPr/>
        </p:nvCxnSpPr>
        <p:spPr>
          <a:xfrm>
            <a:off x="1547664" y="3886200"/>
            <a:ext cx="0" cy="19802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>
            <a:stCxn id="4" idx="6"/>
            <a:endCxn id="5" idx="6"/>
          </p:cNvCxnSpPr>
          <p:nvPr/>
        </p:nvCxnSpPr>
        <p:spPr>
          <a:xfrm>
            <a:off x="3275856" y="3886200"/>
            <a:ext cx="0" cy="198022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Přímá spojnice 10"/>
          <p:cNvCxnSpPr>
            <a:stCxn id="5" idx="2"/>
            <a:endCxn id="5" idx="6"/>
          </p:cNvCxnSpPr>
          <p:nvPr/>
        </p:nvCxnSpPr>
        <p:spPr>
          <a:xfrm>
            <a:off x="1547664" y="5866420"/>
            <a:ext cx="172819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ovéPole 11"/>
          <p:cNvSpPr txBox="1"/>
          <p:nvPr/>
        </p:nvSpPr>
        <p:spPr>
          <a:xfrm>
            <a:off x="1691680" y="5445224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d=15cm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3275856" y="487631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v=30cm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906722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1484784"/>
            <a:ext cx="8640960" cy="4968552"/>
          </a:xfrm>
        </p:spPr>
        <p:txBody>
          <a:bodyPr/>
          <a:lstStyle/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V = </a:t>
            </a:r>
            <a:r>
              <a:rPr lang="cs-CZ" sz="3200" b="1" dirty="0" err="1" smtClean="0">
                <a:solidFill>
                  <a:srgbClr val="0070C0"/>
                </a:solidFill>
              </a:rPr>
              <a:t>Sp</a:t>
            </a:r>
            <a:r>
              <a:rPr lang="cs-CZ" sz="3200" b="1" dirty="0" smtClean="0">
                <a:solidFill>
                  <a:srgbClr val="0070C0"/>
                </a:solidFill>
              </a:rPr>
              <a:t> . v                                </a:t>
            </a:r>
            <a:r>
              <a:rPr lang="cs-CZ" sz="3200" b="1" dirty="0" err="1" smtClean="0">
                <a:solidFill>
                  <a:srgbClr val="0070C0"/>
                </a:solidFill>
              </a:rPr>
              <a:t>Sp</a:t>
            </a:r>
            <a:r>
              <a:rPr lang="cs-CZ" sz="3200" b="1" dirty="0" smtClean="0">
                <a:solidFill>
                  <a:srgbClr val="0070C0"/>
                </a:solidFill>
              </a:rPr>
              <a:t> = </a:t>
            </a:r>
            <a:r>
              <a:rPr lang="el-GR" sz="3200" b="1" dirty="0" smtClean="0">
                <a:solidFill>
                  <a:srgbClr val="0070C0"/>
                </a:solidFill>
              </a:rPr>
              <a:t>π</a:t>
            </a:r>
            <a:r>
              <a:rPr lang="cs-CZ" sz="3200" b="1" dirty="0" smtClean="0">
                <a:solidFill>
                  <a:srgbClr val="0070C0"/>
                </a:solidFill>
              </a:rPr>
              <a:t>r</a:t>
            </a:r>
            <a:r>
              <a:rPr lang="cs-CZ" sz="3200" b="1" dirty="0" smtClean="0">
                <a:solidFill>
                  <a:srgbClr val="0070C0"/>
                </a:solidFill>
                <a:latin typeface="Candara"/>
              </a:rPr>
              <a:t>²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Candara"/>
              </a:rPr>
              <a:t>V =176,625 . 28,5                  </a:t>
            </a:r>
            <a:r>
              <a:rPr lang="cs-CZ" sz="3200" b="1" dirty="0" err="1" smtClean="0">
                <a:solidFill>
                  <a:srgbClr val="0070C0"/>
                </a:solidFill>
                <a:latin typeface="Candara"/>
              </a:rPr>
              <a:t>Sp</a:t>
            </a:r>
            <a:r>
              <a:rPr lang="cs-CZ" sz="3200" b="1" dirty="0" smtClean="0">
                <a:solidFill>
                  <a:srgbClr val="0070C0"/>
                </a:solidFill>
                <a:latin typeface="Candara"/>
              </a:rPr>
              <a:t> = 3,14 .7,5²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Candara"/>
              </a:rPr>
              <a:t>V = 5023,125cm³                   </a:t>
            </a:r>
            <a:r>
              <a:rPr lang="cs-CZ" sz="3200" b="1" dirty="0" err="1" smtClean="0">
                <a:solidFill>
                  <a:srgbClr val="0070C0"/>
                </a:solidFill>
                <a:latin typeface="Candara"/>
              </a:rPr>
              <a:t>Sp</a:t>
            </a:r>
            <a:r>
              <a:rPr lang="cs-CZ" sz="3200" b="1" dirty="0" smtClean="0">
                <a:solidFill>
                  <a:srgbClr val="0070C0"/>
                </a:solidFill>
                <a:latin typeface="Candara"/>
              </a:rPr>
              <a:t> = 3,14 . 56,25 </a:t>
            </a:r>
          </a:p>
          <a:p>
            <a:pPr marL="0" indent="0">
              <a:buNone/>
            </a:pPr>
            <a:r>
              <a:rPr lang="cs-CZ" sz="3200" b="1" dirty="0" smtClean="0">
                <a:solidFill>
                  <a:srgbClr val="0070C0"/>
                </a:solidFill>
                <a:latin typeface="Candara"/>
              </a:rPr>
              <a:t>V = 5,023125 dm³                  </a:t>
            </a:r>
            <a:r>
              <a:rPr lang="cs-CZ" sz="3200" b="1" u="sng" dirty="0" err="1" smtClean="0">
                <a:solidFill>
                  <a:srgbClr val="0070C0"/>
                </a:solidFill>
                <a:latin typeface="Candara"/>
              </a:rPr>
              <a:t>Sp</a:t>
            </a:r>
            <a:r>
              <a:rPr lang="cs-CZ" sz="3200" b="1" u="sng" dirty="0" smtClean="0">
                <a:solidFill>
                  <a:srgbClr val="0070C0"/>
                </a:solidFill>
                <a:latin typeface="Candara"/>
              </a:rPr>
              <a:t> = 176,625 cm²               </a:t>
            </a:r>
            <a:endParaRPr lang="cs-CZ" sz="3200" b="1" u="sng" dirty="0" smtClean="0">
              <a:solidFill>
                <a:srgbClr val="0070C0"/>
              </a:solidFill>
            </a:endParaRPr>
          </a:p>
          <a:p>
            <a:pPr marL="0" indent="0">
              <a:buNone/>
            </a:pPr>
            <a:r>
              <a:rPr lang="cs-CZ" sz="3200" b="1" u="sng" dirty="0" smtClean="0">
                <a:solidFill>
                  <a:srgbClr val="FF0000"/>
                </a:solidFill>
              </a:rPr>
              <a:t>V </a:t>
            </a:r>
            <a:r>
              <a:rPr lang="cs-CZ" sz="3200" b="1" u="sng" dirty="0" smtClean="0">
                <a:solidFill>
                  <a:srgbClr val="FF0000"/>
                </a:solidFill>
                <a:latin typeface="Cambria Math"/>
                <a:ea typeface="Cambria Math"/>
              </a:rPr>
              <a:t>≐ 5,02 l </a:t>
            </a:r>
          </a:p>
          <a:p>
            <a:pPr marL="0" indent="0">
              <a:buNone/>
            </a:pPr>
            <a:endParaRPr lang="cs-CZ" sz="3200" b="1" u="sng" dirty="0">
              <a:solidFill>
                <a:srgbClr val="FF0000"/>
              </a:solidFill>
              <a:latin typeface="Cambria Math"/>
              <a:ea typeface="Cambria Math"/>
            </a:endParaRPr>
          </a:p>
          <a:p>
            <a:pPr marL="0" indent="0">
              <a:buNone/>
            </a:pPr>
            <a:r>
              <a:rPr lang="cs-CZ" sz="3200" b="1" dirty="0" smtClean="0">
                <a:solidFill>
                  <a:srgbClr val="FF0000"/>
                </a:solidFill>
                <a:latin typeface="Cambria Math"/>
                <a:ea typeface="Cambria Math"/>
              </a:rPr>
              <a:t>Do vázy se vejde přibližně 5,02 litru vody.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23528" y="338328"/>
            <a:ext cx="8363272" cy="107444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Řešení: 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2351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12" name="Zástupný symbol pro obsah 1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484784"/>
                <a:ext cx="8712967" cy="4641379"/>
              </a:xfrm>
            </p:spPr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cs-CZ" sz="2800" b="1" dirty="0" smtClean="0"/>
                  <a:t>Válec, jehož výška je 9 dm, má objem 452,16 dm</a:t>
                </a:r>
                <a:r>
                  <a:rPr lang="cs-CZ" sz="2800" b="1" dirty="0" smtClean="0">
                    <a:latin typeface="Candara"/>
                  </a:rPr>
                  <a:t>³. Vypočítej průměr jeho podstavy. </a:t>
                </a:r>
              </a:p>
              <a:p>
                <a:pPr marL="0" indent="0">
                  <a:buNone/>
                </a:pPr>
                <a:r>
                  <a:rPr lang="cs-CZ" sz="2800" b="1" dirty="0">
                    <a:latin typeface="Candara"/>
                  </a:rPr>
                  <a:t> </a:t>
                </a:r>
                <a:r>
                  <a:rPr lang="cs-CZ" sz="2800" b="1" dirty="0" smtClean="0">
                    <a:latin typeface="Candara"/>
                  </a:rPr>
                  <a:t>                                           </a:t>
                </a:r>
              </a:p>
              <a:p>
                <a:pPr marL="0" indent="0">
                  <a:buNone/>
                </a:pPr>
                <a:endParaRPr lang="cs-CZ" sz="2800" b="1" dirty="0">
                  <a:latin typeface="Candara"/>
                </a:endParaRPr>
              </a:p>
              <a:p>
                <a:pPr marL="0" indent="0">
                  <a:buNone/>
                </a:pPr>
                <a:r>
                  <a:rPr lang="cs-CZ" sz="2800" b="1" dirty="0" smtClean="0">
                    <a:latin typeface="Candara"/>
                  </a:rPr>
                  <a:t>                                                     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ndara"/>
                  </a:rPr>
                  <a:t>Pozor!  d = 2r </a:t>
                </a:r>
                <a:r>
                  <a:rPr lang="cs-CZ" sz="2800" b="1" dirty="0" smtClean="0">
                    <a:solidFill>
                      <a:srgbClr val="FF0000"/>
                    </a:solidFill>
                    <a:latin typeface="Cambria Math"/>
                    <a:ea typeface="Cambria Math"/>
                  </a:rPr>
                  <a:t>⇒ r =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</m:ctrlPr>
                      </m:fPr>
                      <m:num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𝒅</m:t>
                        </m:r>
                      </m:num>
                      <m:den>
                        <m:r>
                          <a:rPr lang="cs-CZ" sz="2800" b="1" i="1" smtClean="0">
                            <a:solidFill>
                              <a:srgbClr val="FF0000"/>
                            </a:solidFill>
                            <a:latin typeface="Cambria Math"/>
                            <a:ea typeface="Cambria Math"/>
                          </a:rPr>
                          <m:t>𝟐</m:t>
                        </m:r>
                      </m:den>
                    </m:f>
                  </m:oMath>
                </a14:m>
                <a:r>
                  <a:rPr lang="cs-CZ" sz="2800" b="1" dirty="0" smtClean="0"/>
                  <a:t> </a:t>
                </a:r>
                <a:endParaRPr lang="cs-CZ" sz="2800" b="1" dirty="0"/>
              </a:p>
            </p:txBody>
          </p:sp>
        </mc:Choice>
        <mc:Fallback>
          <p:sp>
            <p:nvSpPr>
              <p:cNvPr id="12" name="Zástupný symbol pro obsah 1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484784"/>
                <a:ext cx="8712967" cy="4641379"/>
              </a:xfrm>
              <a:blipFill rotWithShape="1">
                <a:blip r:embed="rId2" cstate="print"/>
                <a:stretch>
                  <a:fillRect l="-1399" t="-118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Nadpis 10"/>
          <p:cNvSpPr>
            <a:spLocks noGrp="1"/>
          </p:cNvSpPr>
          <p:nvPr>
            <p:ph type="title"/>
          </p:nvPr>
        </p:nvSpPr>
        <p:spPr>
          <a:xfrm>
            <a:off x="395536" y="404664"/>
            <a:ext cx="8229600" cy="1252728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rgbClr val="FF0000"/>
                </a:solidFill>
              </a:rPr>
              <a:t>Příklad: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2" name="Ovál 1"/>
          <p:cNvSpPr/>
          <p:nvPr/>
        </p:nvSpPr>
        <p:spPr>
          <a:xfrm>
            <a:off x="971600" y="2852936"/>
            <a:ext cx="1587624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vál 2"/>
          <p:cNvSpPr/>
          <p:nvPr/>
        </p:nvSpPr>
        <p:spPr>
          <a:xfrm>
            <a:off x="971600" y="5085184"/>
            <a:ext cx="1587624" cy="914400"/>
          </a:xfrm>
          <a:prstGeom prst="ellipse">
            <a:avLst/>
          </a:prstGeom>
          <a:solidFill>
            <a:schemeClr val="bg1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5" name="Přímá spojnice 4"/>
          <p:cNvCxnSpPr>
            <a:stCxn id="2" idx="2"/>
            <a:endCxn id="3" idx="2"/>
          </p:cNvCxnSpPr>
          <p:nvPr/>
        </p:nvCxnSpPr>
        <p:spPr>
          <a:xfrm>
            <a:off x="971600" y="3310136"/>
            <a:ext cx="0" cy="22322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6"/>
          <p:cNvCxnSpPr>
            <a:stCxn id="2" idx="6"/>
            <a:endCxn id="3" idx="6"/>
          </p:cNvCxnSpPr>
          <p:nvPr/>
        </p:nvCxnSpPr>
        <p:spPr>
          <a:xfrm>
            <a:off x="2559224" y="3310136"/>
            <a:ext cx="0" cy="2232248"/>
          </a:xfrm>
          <a:prstGeom prst="line">
            <a:avLst/>
          </a:prstGeom>
          <a:ln w="28575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Pravá složená závorka 9"/>
          <p:cNvSpPr/>
          <p:nvPr/>
        </p:nvSpPr>
        <p:spPr>
          <a:xfrm>
            <a:off x="2559224" y="3429000"/>
            <a:ext cx="644624" cy="2113384"/>
          </a:xfrm>
          <a:prstGeom prst="rightBrac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cxnSp>
        <p:nvCxnSpPr>
          <p:cNvPr id="14" name="Přímá spojnice se šipkou 13"/>
          <p:cNvCxnSpPr/>
          <p:nvPr/>
        </p:nvCxnSpPr>
        <p:spPr>
          <a:xfrm flipV="1">
            <a:off x="1765412" y="3037602"/>
            <a:ext cx="1834480" cy="272534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ovéPole 3"/>
          <p:cNvSpPr txBox="1"/>
          <p:nvPr/>
        </p:nvSpPr>
        <p:spPr>
          <a:xfrm>
            <a:off x="3203848" y="4149080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v=9dm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99892" y="2852936"/>
            <a:ext cx="18362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V = 452,16 dm</a:t>
            </a:r>
            <a:r>
              <a:rPr lang="cs-CZ" b="1" dirty="0" smtClean="0">
                <a:latin typeface="Candara"/>
              </a:rPr>
              <a:t>³</a:t>
            </a:r>
            <a:endParaRPr lang="cs-CZ" b="1" dirty="0"/>
          </a:p>
        </p:txBody>
      </p:sp>
      <p:cxnSp>
        <p:nvCxnSpPr>
          <p:cNvPr id="13" name="Přímá spojnice 12"/>
          <p:cNvCxnSpPr>
            <a:stCxn id="3" idx="2"/>
            <a:endCxn id="3" idx="6"/>
          </p:cNvCxnSpPr>
          <p:nvPr/>
        </p:nvCxnSpPr>
        <p:spPr>
          <a:xfrm>
            <a:off x="971600" y="5542384"/>
            <a:ext cx="1587624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1259632" y="5542384"/>
            <a:ext cx="936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     </a:t>
            </a:r>
            <a:r>
              <a:rPr lang="cs-CZ" b="1" dirty="0" smtClean="0"/>
              <a:t> d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xmlns="" val="3210754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xmlns="" Requires="a14">
          <p:sp>
            <p:nvSpPr>
              <p:cNvPr id="2" name="Zástupný symbol pro obsah 1"/>
              <p:cNvSpPr>
                <a:spLocks noGrp="1"/>
              </p:cNvSpPr>
              <p:nvPr>
                <p:ph idx="1"/>
              </p:nvPr>
            </p:nvSpPr>
            <p:spPr>
              <a:xfrm>
                <a:off x="251520" y="1412776"/>
                <a:ext cx="8640959" cy="5112568"/>
              </a:xfrm>
            </p:spPr>
            <p:txBody>
              <a:bodyPr>
                <a:normAutofit lnSpcReduction="10000"/>
              </a:bodyPr>
              <a:lstStyle/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002060"/>
                    </a:solidFill>
                  </a:rPr>
                  <a:t>                       V   = </a:t>
                </a:r>
                <a:r>
                  <a:rPr lang="el-GR" sz="3200" b="1" dirty="0" smtClean="0">
                    <a:solidFill>
                      <a:srgbClr val="002060"/>
                    </a:solidFill>
                  </a:rPr>
                  <a:t>π</a:t>
                </a:r>
                <a:r>
                  <a:rPr lang="cs-CZ" sz="3200" b="1" dirty="0" smtClean="0">
                    <a:solidFill>
                      <a:srgbClr val="002060"/>
                    </a:solidFill>
                  </a:rPr>
                  <a:t>r</a:t>
                </a:r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² . v  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                452,16 = 3,14 . r² . 9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                452,16 = 28,26 . r² </a:t>
                </a:r>
              </a:p>
              <a:p>
                <a:pPr marL="0" indent="0">
                  <a:buNone/>
                </a:pPr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452,16 : 28,26    = r² 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solidFill>
                      <a:srgbClr val="002060"/>
                    </a:solidFill>
                    <a:latin typeface="Candara"/>
                  </a:rPr>
                  <a:t> </a:t>
                </a:r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                     16    = r²  /</a:t>
                </a:r>
                <a14:m>
                  <m:oMath xmlns:m="http://schemas.openxmlformats.org/officeDocument/2006/math">
                    <m:rad>
                      <m:radPr>
                        <m:degHide m:val="on"/>
                        <m:ctrlPr>
                          <a:rPr lang="cs-CZ" sz="3200" b="1" i="1" smtClean="0">
                            <a:solidFill>
                              <a:srgbClr val="002060"/>
                            </a:solidFill>
                            <a:latin typeface="Cambria Math"/>
                          </a:rPr>
                        </m:ctrlPr>
                      </m:radPr>
                      <m:deg/>
                      <m:e/>
                    </m:rad>
                  </m:oMath>
                </a14:m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 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solidFill>
                      <a:srgbClr val="002060"/>
                    </a:solidFill>
                    <a:latin typeface="Candara"/>
                  </a:rPr>
                  <a:t> </a:t>
                </a:r>
                <a:r>
                  <a:rPr lang="cs-CZ" sz="3200" b="1" dirty="0" smtClean="0">
                    <a:solidFill>
                      <a:srgbClr val="002060"/>
                    </a:solidFill>
                    <a:latin typeface="Candara"/>
                  </a:rPr>
                  <a:t>                  </a:t>
                </a:r>
                <a:r>
                  <a:rPr lang="cs-CZ" sz="3200" b="1" u="sng" dirty="0" smtClean="0">
                    <a:solidFill>
                      <a:srgbClr val="FF0000"/>
                    </a:solidFill>
                    <a:latin typeface="Candara"/>
                  </a:rPr>
                  <a:t>4 dm = r  </a:t>
                </a:r>
                <a:r>
                  <a:rPr lang="cs-CZ" sz="3200" b="1" dirty="0" smtClean="0">
                    <a:solidFill>
                      <a:srgbClr val="FF0000"/>
                    </a:solidFill>
                    <a:latin typeface="Candara"/>
                  </a:rPr>
                  <a:t>              d = 2 . 4 </a:t>
                </a:r>
              </a:p>
              <a:p>
                <a:pPr marL="0" indent="0">
                  <a:buNone/>
                </a:pPr>
                <a:r>
                  <a:rPr lang="cs-CZ" sz="3200" b="1" dirty="0">
                    <a:solidFill>
                      <a:srgbClr val="FF0000"/>
                    </a:solidFill>
                    <a:latin typeface="Candara"/>
                  </a:rPr>
                  <a:t> </a:t>
                </a:r>
                <a:r>
                  <a:rPr lang="cs-CZ" sz="3200" b="1" dirty="0" smtClean="0">
                    <a:solidFill>
                      <a:srgbClr val="FF0000"/>
                    </a:solidFill>
                    <a:latin typeface="Candara"/>
                  </a:rPr>
                  <a:t>                                                  </a:t>
                </a:r>
                <a:r>
                  <a:rPr lang="cs-CZ" sz="3200" b="1" u="sng" dirty="0" smtClean="0">
                    <a:solidFill>
                      <a:srgbClr val="FF0000"/>
                    </a:solidFill>
                    <a:latin typeface="Candara"/>
                  </a:rPr>
                  <a:t>d = 8 dm </a:t>
                </a:r>
              </a:p>
              <a:p>
                <a:pPr marL="0" indent="0">
                  <a:buNone/>
                </a:pPr>
                <a:endParaRPr lang="cs-CZ" sz="3200" b="1" u="sng" dirty="0" smtClean="0">
                  <a:solidFill>
                    <a:srgbClr val="FF0000"/>
                  </a:solidFill>
                  <a:latin typeface="Candara"/>
                </a:endParaRPr>
              </a:p>
              <a:p>
                <a:pPr marL="0" indent="0">
                  <a:buNone/>
                </a:pPr>
                <a:r>
                  <a:rPr lang="cs-CZ" sz="3200" b="1" u="sng" dirty="0" smtClean="0">
                    <a:solidFill>
                      <a:srgbClr val="002060"/>
                    </a:solidFill>
                    <a:latin typeface="Candara"/>
                  </a:rPr>
                  <a:t> Průměr podstavy válce je 8 dm.</a:t>
                </a:r>
              </a:p>
            </p:txBody>
          </p:sp>
        </mc:Choice>
        <mc:Fallback>
          <p:sp>
            <p:nvSpPr>
              <p:cNvPr id="2" name="Zástupný symbol pro obsah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251520" y="1412776"/>
                <a:ext cx="8640959" cy="5112568"/>
              </a:xfrm>
              <a:blipFill rotWithShape="1">
                <a:blip r:embed="rId2" cstate="print"/>
                <a:stretch>
                  <a:fillRect l="-1763" t="-2506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858424"/>
          </a:xfrm>
        </p:spPr>
        <p:txBody>
          <a:bodyPr>
            <a:normAutofit/>
          </a:bodyPr>
          <a:lstStyle/>
          <a:p>
            <a:pPr algn="l"/>
            <a:r>
              <a:rPr lang="cs-CZ" sz="3600" b="1" dirty="0" smtClean="0">
                <a:solidFill>
                  <a:schemeClr val="tx1"/>
                </a:solidFill>
              </a:rPr>
              <a:t>Řešení:</a:t>
            </a:r>
            <a:endParaRPr lang="cs-CZ" sz="36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0674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251520" y="2675467"/>
            <a:ext cx="8640959" cy="34506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1800" dirty="0">
                <a:latin typeface="+mj-lt"/>
              </a:rPr>
              <a:t>http://www.datakabinet.cz/cs/Vyukove-materialy-a-data/Matematika-a-jeji-aplikace/ </a:t>
            </a:r>
          </a:p>
          <a:p>
            <a:pPr marL="0" indent="0">
              <a:buNone/>
            </a:pPr>
            <a:r>
              <a:rPr lang="cs-CZ" sz="1800" dirty="0">
                <a:latin typeface="+mj-lt"/>
                <a:cs typeface="Arial" pitchFamily="34" charset="0"/>
              </a:rPr>
              <a:t>Autorem materiálu a všech jeho částí, není-li uvedeno jinak, je Mgr. Alena Čechová</a:t>
            </a:r>
            <a:r>
              <a:rPr lang="cs-CZ" sz="1800">
                <a:latin typeface="+mj-lt"/>
                <a:cs typeface="Arial" pitchFamily="34" charset="0"/>
              </a:rPr>
              <a:t>. </a:t>
            </a:r>
            <a:endParaRPr lang="cs-CZ" sz="1800" dirty="0">
              <a:latin typeface="+mj-lt"/>
              <a:cs typeface="Arial" pitchFamily="34" charset="0"/>
            </a:endParaRPr>
          </a:p>
          <a:p>
            <a:endParaRPr lang="cs-CZ" sz="1800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3200" b="1" dirty="0" smtClean="0">
                <a:solidFill>
                  <a:schemeClr val="tx1"/>
                </a:solidFill>
              </a:rPr>
              <a:t>Použité zdroje</a:t>
            </a:r>
            <a:endParaRPr lang="cs-CZ" sz="32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10078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1499</TotalTime>
  <Words>385</Words>
  <Application>Microsoft Office PowerPoint</Application>
  <PresentationFormat>Předvádění na obrazovce (4:3)</PresentationFormat>
  <Paragraphs>80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Vlnění</vt:lpstr>
      <vt:lpstr>Snímek 1</vt:lpstr>
      <vt:lpstr>Objem válce</vt:lpstr>
      <vt:lpstr>Snímek 3</vt:lpstr>
      <vt:lpstr>Snímek 4</vt:lpstr>
      <vt:lpstr>Převeď:</vt:lpstr>
      <vt:lpstr>Řešení:</vt:lpstr>
      <vt:lpstr> Příklad:  </vt:lpstr>
      <vt:lpstr>Řešení: </vt:lpstr>
      <vt:lpstr>Příklad:</vt:lpstr>
      <vt:lpstr>Řešení: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Délka</dc:title>
  <dc:creator>alena.cechova</dc:creator>
  <cp:lastModifiedBy>Dum</cp:lastModifiedBy>
  <cp:revision>236</cp:revision>
  <dcterms:created xsi:type="dcterms:W3CDTF">2013-01-16T20:09:48Z</dcterms:created>
  <dcterms:modified xsi:type="dcterms:W3CDTF">2015-07-16T16:44:48Z</dcterms:modified>
</cp:coreProperties>
</file>