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5" r:id="rId3"/>
    <p:sldId id="267" r:id="rId4"/>
    <p:sldId id="261" r:id="rId5"/>
    <p:sldId id="264" r:id="rId6"/>
    <p:sldId id="257" r:id="rId7"/>
    <p:sldId id="260" r:id="rId8"/>
    <p:sldId id="258" r:id="rId9"/>
    <p:sldId id="263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1725086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–V jehlanu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objemu jehlanu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Objem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jehlanu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5.6.2014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Objem jehlanu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260648"/>
                <a:ext cx="8640960" cy="5865515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sz="2600" b="1" dirty="0" smtClean="0"/>
                  <a:t>Pro výpočet objemu jehlanu potřebujeme znát vzorec pro V:</a:t>
                </a:r>
              </a:p>
              <a:p>
                <a:pPr marL="0" indent="0">
                  <a:buNone/>
                </a:pPr>
                <a:r>
                  <a:rPr lang="cs-CZ" sz="3000" b="1" dirty="0" smtClean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000" b="1" dirty="0" err="1" smtClean="0">
                    <a:solidFill>
                      <a:srgbClr val="FF0000"/>
                    </a:solidFill>
                  </a:rPr>
                  <a:t>Sp</a:t>
                </a:r>
                <a:r>
                  <a:rPr lang="cs-CZ" sz="3000" b="1" dirty="0" smtClean="0">
                    <a:solidFill>
                      <a:srgbClr val="FF0000"/>
                    </a:solidFill>
                  </a:rPr>
                  <a:t> . v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, </a:t>
                </a:r>
                <a:r>
                  <a:rPr lang="cs-CZ" sz="2600" b="1" dirty="0" smtClean="0">
                    <a:solidFill>
                      <a:schemeClr val="tx1"/>
                    </a:solidFill>
                  </a:rPr>
                  <a:t>ale to nestačí. Zároveň potřebujeme znát výpočet ploch u jednotlivých geometrických obrazců, které se mohou stát podstavou daného jehlanu. 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Obsah čtverce: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= a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Obsah obdélníku: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S = a . b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Obsah trojúhelníku: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𝒗𝒂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Obsah lichoběžníku: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</m:d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.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260648"/>
                <a:ext cx="8640960" cy="5865515"/>
              </a:xfrm>
              <a:blipFill rotWithShape="1">
                <a:blip r:embed="rId2" cstate="print"/>
                <a:stretch>
                  <a:fillRect l="-1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179512" y="260648"/>
                <a:ext cx="8784976" cy="5865515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Obsah kosodélníku: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= a . </a:t>
                </a:r>
                <a:r>
                  <a:rPr lang="cs-CZ" b="1" dirty="0" err="1">
                    <a:solidFill>
                      <a:srgbClr val="FF0000"/>
                    </a:solidFill>
                  </a:rPr>
                  <a:t>v</a:t>
                </a:r>
                <a:r>
                  <a:rPr lang="cs-CZ" sz="2000" b="1" dirty="0" err="1" smtClean="0">
                    <a:solidFill>
                      <a:srgbClr val="FF0000"/>
                    </a:solidFill>
                  </a:rPr>
                  <a:t>a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Obsah kosočtverce: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= a . v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Obsah pravidelného šestiúhelníku: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= 6 . S rovnostranného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2,6 a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²   </a:t>
                </a:r>
                <a:r>
                  <a:rPr lang="cs-CZ" b="1" dirty="0" smtClean="0">
                    <a:solidFill>
                      <a:srgbClr val="000099"/>
                    </a:solidFill>
                    <a:latin typeface="Candara"/>
                    <a:ea typeface="Cambria Math"/>
                  </a:rPr>
                  <a:t>/a-délka strany pravidelného šestiúhelníku/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V některých případech využíváme při výpočtu Pythagorovu větu a goniometrické </a:t>
                </a:r>
                <a:r>
                  <a:rPr lang="cs-CZ" b="1" dirty="0" err="1" smtClean="0">
                    <a:solidFill>
                      <a:srgbClr val="000099"/>
                    </a:solidFill>
                  </a:rPr>
                  <a:t>fce</a:t>
                </a:r>
                <a:r>
                  <a:rPr lang="cs-CZ" b="1" dirty="0">
                    <a:solidFill>
                      <a:srgbClr val="000099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000099"/>
                    </a:solidFill>
                  </a:rPr>
                  <a:t>– sin, cos, tg, cotg.</a:t>
                </a:r>
                <a:endParaRPr lang="cs-CZ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179512" y="260648"/>
                <a:ext cx="8784976" cy="5865515"/>
              </a:xfrm>
              <a:blipFill rotWithShape="1">
                <a:blip r:embed="rId2" cstate="print"/>
                <a:stretch>
                  <a:fillRect l="-1040" r="-11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Vypočítej objem pravidelného čtyřbokého jehlanu s podstavnou hranou 15 cm a  výškou 3,8 dm.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v = 3,8 dm = 38 cm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Podstava - čtverec</a:t>
            </a: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619672" y="3861048"/>
            <a:ext cx="57606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4725144"/>
            <a:ext cx="1656184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275856" y="3861048"/>
            <a:ext cx="576064" cy="86409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619672" y="3861048"/>
            <a:ext cx="223224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95736" y="3861048"/>
            <a:ext cx="108012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2735796" y="2564904"/>
            <a:ext cx="126014" cy="1728192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619672" y="2564904"/>
            <a:ext cx="1242138" cy="216024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195736" y="386104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195736" y="2564904"/>
            <a:ext cx="666074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861810" y="2564904"/>
            <a:ext cx="990110" cy="129614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861810" y="2564904"/>
            <a:ext cx="414046" cy="216024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2195736" y="47251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=15 cm</a:t>
            </a:r>
            <a:endParaRPr lang="cs-CZ" dirty="0"/>
          </a:p>
        </p:txBody>
      </p:sp>
      <p:cxnSp>
        <p:nvCxnSpPr>
          <p:cNvPr id="56" name="Přímá spojnice se šipkou 55"/>
          <p:cNvCxnSpPr/>
          <p:nvPr/>
        </p:nvCxnSpPr>
        <p:spPr>
          <a:xfrm flipV="1">
            <a:off x="2798803" y="3212976"/>
            <a:ext cx="155717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buNone/>
                </a:pPr>
                <a:r>
                  <a:rPr lang="cs-CZ" sz="5100" b="1" dirty="0" smtClean="0">
                    <a:solidFill>
                      <a:schemeClr val="tx1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45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4500" b="1" dirty="0" smtClean="0">
                    <a:solidFill>
                      <a:srgbClr val="000099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500" b="1" dirty="0" smtClean="0">
                    <a:solidFill>
                      <a:srgbClr val="000099"/>
                    </a:solidFill>
                  </a:rPr>
                  <a:t> . </a:t>
                </a:r>
                <a:r>
                  <a:rPr lang="cs-CZ" sz="45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4500" b="1" dirty="0" smtClean="0">
                    <a:solidFill>
                      <a:srgbClr val="000099"/>
                    </a:solidFill>
                  </a:rPr>
                  <a:t> . v                       </a:t>
                </a:r>
                <a:r>
                  <a:rPr lang="cs-CZ" sz="45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4500" b="1" dirty="0" smtClean="0">
                    <a:solidFill>
                      <a:srgbClr val="000099"/>
                    </a:solidFill>
                  </a:rPr>
                  <a:t> =   a</a:t>
                </a:r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r>
                  <a:rPr lang="cs-CZ" sz="4500" b="1" dirty="0" smtClean="0">
                    <a:solidFill>
                      <a:srgbClr val="000099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5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 . 225 . 38                   </a:t>
                </a:r>
                <a:r>
                  <a:rPr lang="cs-CZ" sz="4500" b="1" dirty="0" err="1" smtClean="0">
                    <a:solidFill>
                      <a:srgbClr val="000099"/>
                    </a:solidFill>
                    <a:latin typeface="Candara"/>
                  </a:rPr>
                  <a:t>Sp</a:t>
                </a:r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 = 15²</a:t>
                </a:r>
              </a:p>
              <a:p>
                <a:pPr marL="0" indent="0">
                  <a:buNone/>
                </a:pPr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V =  75 . 38                         </a:t>
                </a:r>
                <a:r>
                  <a:rPr lang="cs-CZ" sz="4500" b="1" dirty="0" err="1" smtClean="0">
                    <a:solidFill>
                      <a:srgbClr val="000099"/>
                    </a:solidFill>
                    <a:latin typeface="Candara"/>
                  </a:rPr>
                  <a:t>Sp</a:t>
                </a:r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 = 225 cm²</a:t>
                </a:r>
              </a:p>
              <a:p>
                <a:pPr marL="0" indent="0">
                  <a:buNone/>
                </a:pPr>
                <a:r>
                  <a:rPr lang="cs-CZ" sz="4500" b="1" u="sng" dirty="0" smtClean="0">
                    <a:solidFill>
                      <a:srgbClr val="FF0000"/>
                    </a:solidFill>
                    <a:latin typeface="Candara"/>
                  </a:rPr>
                  <a:t>V = 2850 cm³</a:t>
                </a:r>
                <a:r>
                  <a:rPr lang="cs-CZ" sz="4500" b="1" dirty="0" smtClean="0">
                    <a:solidFill>
                      <a:srgbClr val="000099"/>
                    </a:solidFill>
                    <a:latin typeface="Candara"/>
                  </a:rPr>
                  <a:t>        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4000" b="1" dirty="0" smtClean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rgbClr val="000099"/>
                    </a:solidFill>
                    <a:latin typeface="Candara"/>
                  </a:rPr>
                  <a:t>Objem  pravidelného čtyřbokého jehlanu je 2850 cm³.             </a:t>
                </a:r>
                <a:endParaRPr lang="cs-CZ" sz="4000" b="1" dirty="0">
                  <a:solidFill>
                    <a:srgbClr val="000099"/>
                  </a:solidFill>
                  <a:latin typeface="Candara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  <a:blipFill rotWithShape="1">
                <a:blip r:embed="rId2" cstate="print"/>
                <a:stretch>
                  <a:fillRect l="-1763" t="-2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403648" y="2348880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899592" y="2528900"/>
            <a:ext cx="216024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332657"/>
            <a:ext cx="8640960" cy="6120532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Podstava kolmého jehlanu má tvar obdélníka o stranách a = 4cm, b = 3 cm. Boční hrany jehlanu mají velikost 6 cm. Vypočítejte objem jehlanu.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Postup řešení: 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Zápis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Výpočet výšky jehlanu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Výpočet objemu jehlanu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Odpověď 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4294967295"/>
              </p:nvPr>
            </p:nvSpPr>
            <p:spPr>
              <a:xfrm>
                <a:off x="323528" y="404664"/>
                <a:ext cx="8568952" cy="582236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Řešení: </a:t>
                </a:r>
              </a:p>
              <a:p>
                <a:pPr marL="0" indent="0">
                  <a:buNone/>
                </a:pPr>
                <a:endParaRPr lang="cs-CZ" sz="3200" b="1" dirty="0"/>
              </a:p>
              <a:p>
                <a:pPr marL="0" indent="0">
                  <a:buNone/>
                </a:pPr>
                <a:endParaRPr lang="cs-CZ" sz="3200" b="1" dirty="0" smtClean="0"/>
              </a:p>
              <a:p>
                <a:pPr marL="0" indent="0">
                  <a:buNone/>
                </a:pPr>
                <a:endParaRPr lang="cs-CZ" sz="3200" b="1" dirty="0"/>
              </a:p>
              <a:p>
                <a:pPr marL="0" indent="0">
                  <a:buNone/>
                </a:pPr>
                <a:endParaRPr lang="cs-CZ" sz="3200" b="1" dirty="0" smtClean="0"/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b="1" dirty="0" smtClean="0"/>
                  <a:t> </a:t>
                </a:r>
                <a:r>
                  <a:rPr lang="cs-CZ" sz="2000" b="1" dirty="0" err="1" smtClean="0"/>
                  <a:t>Sp</a:t>
                </a:r>
                <a:r>
                  <a:rPr lang="cs-CZ" sz="2000" b="1" dirty="0" smtClean="0"/>
                  <a:t> . v                             </a:t>
                </a:r>
                <a:r>
                  <a:rPr lang="cs-CZ" sz="2000" b="1" dirty="0" err="1" smtClean="0"/>
                  <a:t>v</a:t>
                </a:r>
                <a:r>
                  <a:rPr lang="cs-CZ" sz="2000" b="1" dirty="0" smtClean="0"/>
                  <a:t>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2000" b="1" dirty="0"/>
                          <m:t>6² − </m:t>
                        </m:r>
                        <m:r>
                          <m:rPr>
                            <m:nor/>
                          </m:rPr>
                          <a:rPr lang="cs-CZ" sz="2000" b="1" dirty="0"/>
                          <m:t>x</m:t>
                        </m:r>
                        <m:r>
                          <m:rPr>
                            <m:nor/>
                          </m:rPr>
                          <a:rPr lang="cs-CZ" sz="2000" b="1" dirty="0"/>
                          <m:t>²</m:t>
                        </m:r>
                      </m:e>
                    </m:rad>
                  </m:oMath>
                </a14:m>
                <a:r>
                  <a:rPr lang="cs-CZ" sz="2000" b="1" dirty="0" smtClean="0"/>
                  <a:t>                                   2x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𝟏𝟔</m:t>
                        </m:r>
                        <m:r>
                          <a:rPr lang="cs-CZ" sz="2000" b="1" i="1" smtClean="0">
                            <a:latin typeface="Cambria Math"/>
                          </a:rPr>
                          <m:t>+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𝟗</m:t>
                        </m:r>
                      </m:e>
                    </m:rad>
                  </m:oMath>
                </a14:m>
                <a:r>
                  <a:rPr lang="cs-CZ" sz="2000" b="1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b="1" dirty="0" smtClean="0"/>
                  <a:t>  . 4 . 3 . 5,5                    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𝟑𝟔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  <m:r>
                          <a:rPr lang="cs-CZ" sz="2000" b="1" i="1" smtClean="0">
                            <a:latin typeface="Cambria Math"/>
                          </a:rPr>
                          <m:t>,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r>
                  <a:rPr lang="cs-CZ" sz="2000" b="1" dirty="0" smtClean="0"/>
                  <a:t>                      2x = 5  /:2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V  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22 cm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³</a:t>
                </a:r>
                <a:r>
                  <a:rPr lang="cs-CZ" sz="2000" b="1" dirty="0" smtClean="0">
                    <a:latin typeface="Candara"/>
                    <a:ea typeface="Cambria Math"/>
                  </a:rPr>
                  <a:t>                            v </a:t>
                </a:r>
                <a:r>
                  <a:rPr lang="cs-CZ" sz="2000" b="1" dirty="0" smtClean="0">
                    <a:latin typeface="Cambria Math"/>
                    <a:ea typeface="Cambria Math"/>
                  </a:rPr>
                  <a:t>≐ 5,5 cm</a:t>
                </a:r>
                <a:r>
                  <a:rPr lang="cs-CZ" sz="2000" b="1" dirty="0" smtClean="0">
                    <a:latin typeface="Candara"/>
                    <a:ea typeface="Cambria Math"/>
                  </a:rPr>
                  <a:t>   </a:t>
                </a:r>
                <a:r>
                  <a:rPr lang="cs-CZ" sz="2000" b="1" dirty="0" smtClean="0"/>
                  <a:t>                                x = 2,5 cm    </a:t>
                </a:r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Objem jehlanu je přibližně 22 cm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Candara"/>
                  </a:rPr>
                  <a:t>³.</a:t>
                </a:r>
                <a:endParaRPr lang="cs-CZ" sz="20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23528" y="404664"/>
                <a:ext cx="8568952" cy="5822369"/>
              </a:xfrm>
              <a:blipFill rotWithShape="1">
                <a:blip r:embed="rId2" cstate="print"/>
                <a:stretch>
                  <a:fillRect l="-1778" t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/>
          <p:nvPr/>
        </p:nvCxnSpPr>
        <p:spPr>
          <a:xfrm>
            <a:off x="755576" y="2276872"/>
            <a:ext cx="172819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467544" y="2276872"/>
            <a:ext cx="288032" cy="72008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195736" y="2276872"/>
            <a:ext cx="288033" cy="72472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67544" y="2276872"/>
            <a:ext cx="2016224" cy="72008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55576" y="2276872"/>
            <a:ext cx="1440160" cy="72008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475656" y="1196752"/>
            <a:ext cx="0" cy="14401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755576" y="1196752"/>
            <a:ext cx="720080" cy="108012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467544" y="1196752"/>
            <a:ext cx="1008112" cy="180020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475656" y="1196752"/>
            <a:ext cx="1008112" cy="108012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75656" y="1196752"/>
            <a:ext cx="720080" cy="180020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475656" y="191683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23818" y="836712"/>
            <a:ext cx="316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528" y="299695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2636912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300624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83768" y="2101498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7902" y="2101498"/>
            <a:ext cx="308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4067944" y="1340768"/>
            <a:ext cx="0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067944" y="2636912"/>
            <a:ext cx="864096" cy="0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067944" y="1340768"/>
            <a:ext cx="864096" cy="1296144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707905" y="19168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887925" y="949370"/>
            <a:ext cx="364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887926" y="2636912"/>
            <a:ext cx="612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88024" y="2549225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5" name="Oblouk 44"/>
          <p:cNvSpPr/>
          <p:nvPr/>
        </p:nvSpPr>
        <p:spPr>
          <a:xfrm>
            <a:off x="3995936" y="2461538"/>
            <a:ext cx="256739" cy="17537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5796136" y="1484784"/>
            <a:ext cx="0" cy="1152128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796136" y="2636912"/>
            <a:ext cx="1674551" cy="0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796136" y="1484784"/>
            <a:ext cx="1656184" cy="0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470687" y="1484784"/>
            <a:ext cx="0" cy="1152128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5580112" y="2549225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380312" y="2549225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470687" y="1318702"/>
            <a:ext cx="294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508104" y="1340768"/>
            <a:ext cx="421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>
            <a:off x="5796136" y="1503368"/>
            <a:ext cx="1674551" cy="1133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156176" y="2733891"/>
            <a:ext cx="652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580689" y="1988840"/>
            <a:ext cx="663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499992" y="1736812"/>
            <a:ext cx="760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193959" y="2549225"/>
            <a:ext cx="490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x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482567" y="1736812"/>
            <a:ext cx="465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2x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>
            <a:endCxn id="30" idx="0"/>
          </p:cNvCxnSpPr>
          <p:nvPr/>
        </p:nvCxnSpPr>
        <p:spPr>
          <a:xfrm flipH="1" flipV="1">
            <a:off x="487902" y="2996952"/>
            <a:ext cx="1707834" cy="464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9" grpId="0"/>
      <p:bldP spid="30" grpId="0"/>
      <p:bldP spid="31" grpId="0"/>
      <p:bldP spid="32" grpId="0"/>
      <p:bldP spid="33" grpId="0"/>
      <p:bldP spid="34" grpId="0"/>
      <p:bldP spid="41" grpId="0"/>
      <p:bldP spid="42" grpId="0"/>
      <p:bldP spid="43" grpId="0"/>
      <p:bldP spid="44" grpId="0"/>
      <p:bldP spid="45" grpId="0" animBg="1"/>
      <p:bldP spid="54" grpId="0"/>
      <p:bldP spid="57" grpId="0"/>
      <p:bldP spid="59" grpId="0"/>
      <p:bldP spid="60" grpId="0"/>
      <p:bldP spid="68" grpId="0"/>
      <p:bldP spid="69" grpId="0"/>
      <p:bldP spid="70" grpId="0"/>
      <p:bldP spid="71" grpId="0"/>
      <p:bldP spid="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76672"/>
                <a:ext cx="8640960" cy="564949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Příklad: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Kolikrát se zvětší objem jehlanu, jestliže zdvojnásobíme výšku daného jehlanu? Velikost podstavy se nemění.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2x, 4x, nezmění se?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Odpověď zjistíme výpočtem: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0099"/>
                    </a:solidFill>
                  </a:rPr>
                  <a:t> </a:t>
                </a:r>
                <a:r>
                  <a:rPr lang="cs-CZ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000099"/>
                    </a:solidFill>
                  </a:rPr>
                  <a:t> .v                                       </a:t>
                </a:r>
                <a:r>
                  <a:rPr lang="cs-CZ" b="1" dirty="0" err="1" smtClean="0">
                    <a:solidFill>
                      <a:srgbClr val="000099"/>
                    </a:solidFill>
                  </a:rPr>
                  <a:t>V</a:t>
                </a:r>
                <a:r>
                  <a:rPr lang="cs-CZ" b="1" dirty="0" smtClean="0">
                    <a:solidFill>
                      <a:srgbClr val="000099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0099"/>
                    </a:solidFill>
                  </a:rPr>
                  <a:t> </a:t>
                </a:r>
                <a:r>
                  <a:rPr lang="cs-CZ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000099"/>
                    </a:solidFill>
                  </a:rPr>
                  <a:t> .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0099"/>
                    </a:solidFill>
                  </a:rPr>
                  <a:t>v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Jedna třetina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je v tomto případě konstanta </a:t>
                </a:r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⇒ že porovnáváme pouze  </a:t>
                </a:r>
                <a:r>
                  <a:rPr lang="cs-CZ" b="1" dirty="0" smtClean="0">
                    <a:solidFill>
                      <a:srgbClr val="000099"/>
                    </a:solidFill>
                    <a:latin typeface="Cambria Math"/>
                    <a:ea typeface="Cambria Math"/>
                  </a:rPr>
                  <a:t>v a 2v </a:t>
                </a:r>
                <a:r>
                  <a:rPr lang="cs-CZ" b="1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⇒ objem jehlanu se zvětší </a:t>
                </a:r>
                <a:r>
                  <a:rPr lang="cs-CZ" b="1" dirty="0" smtClean="0">
                    <a:solidFill>
                      <a:srgbClr val="000099"/>
                    </a:solidFill>
                    <a:latin typeface="Cambria Math"/>
                    <a:ea typeface="Cambria Math"/>
                  </a:rPr>
                  <a:t>2x.</a:t>
                </a:r>
                <a:endParaRPr lang="cs-CZ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76672"/>
                <a:ext cx="8640960" cy="5649491"/>
              </a:xfrm>
              <a:blipFill rotWithShape="1">
                <a:blip r:embed="rId2" cstate="print"/>
                <a:stretch>
                  <a:fillRect l="-1763" t="-1402" r="-18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323528" y="332656"/>
                <a:ext cx="8568952" cy="579350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Příklad: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Vypočítej výšku pravidelného kolmého čtyřbokého jehlanu, jehož objem činí 236,25 cm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³ a podstavná hrana měří 7,5 cm.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Řešení: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        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V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.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.v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236,25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0099"/>
                    </a:solidFill>
                  </a:rPr>
                  <a:t> . 7,5</a:t>
                </a: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² . v / . 3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708,75  = 56,25 . v  / : 56,25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12,6 cm = v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  <a:latin typeface="Candara"/>
                  </a:rPr>
                  <a:t>Výška pravidelného kolmého čtyřbokého jehlanu je 12,6 cm.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23528" y="332656"/>
                <a:ext cx="8568952" cy="5793507"/>
              </a:xfrm>
              <a:blipFill rotWithShape="1">
                <a:blip r:embed="rId2" cstate="print"/>
                <a:stretch>
                  <a:fillRect l="-1067" t="-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58262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1564</TotalTime>
  <Words>235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Objem jehlanu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240</cp:revision>
  <dcterms:created xsi:type="dcterms:W3CDTF">2013-01-16T20:09:48Z</dcterms:created>
  <dcterms:modified xsi:type="dcterms:W3CDTF">2015-07-16T16:42:11Z</dcterms:modified>
</cp:coreProperties>
</file>