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00" r:id="rId1"/>
  </p:sldMasterIdLst>
  <p:notesMasterIdLst>
    <p:notesMasterId r:id="rId15"/>
  </p:notesMasterIdLst>
  <p:sldIdLst>
    <p:sldId id="256" r:id="rId2"/>
    <p:sldId id="265" r:id="rId3"/>
    <p:sldId id="261" r:id="rId4"/>
    <p:sldId id="267" r:id="rId5"/>
    <p:sldId id="264" r:id="rId6"/>
    <p:sldId id="257" r:id="rId7"/>
    <p:sldId id="260" r:id="rId8"/>
    <p:sldId id="270" r:id="rId9"/>
    <p:sldId id="258" r:id="rId10"/>
    <p:sldId id="268" r:id="rId11"/>
    <p:sldId id="263" r:id="rId12"/>
    <p:sldId id="269" r:id="rId13"/>
    <p:sldId id="262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000099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 autoAdjust="0"/>
    <p:restoredTop sz="94676" autoAdjust="0"/>
  </p:normalViewPr>
  <p:slideViewPr>
    <p:cSldViewPr>
      <p:cViewPr>
        <p:scale>
          <a:sx n="100" d="100"/>
          <a:sy n="100" d="100"/>
        </p:scale>
        <p:origin x="-204" y="-7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1104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70" d="100"/>
          <a:sy n="70" d="100"/>
        </p:scale>
        <p:origin x="-3246" y="-90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EAC04FF-F2AD-4D03-B083-525C695CD0FE}" type="datetimeFigureOut">
              <a:rPr lang="cs-CZ" smtClean="0"/>
              <a:pPr/>
              <a:t>16.7.2015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59EDA8B-DF92-454E-951C-CBC509FC4BB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074754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59EDA8B-DF92-454E-951C-CBC509FC4BB3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264311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0ED918-CD15-4242-B967-2E143060AF6E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1AD510-F0BF-4689-86AE-2DEFE4D2E03D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7DBCC3-37EF-47A2-9DCD-C1F3070F554B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122ED4-E49B-4197-A5C8-C6034BF9843B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3B8C40-0442-48CD-BCBC-A6FFD49CAE23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AF130F-7189-476E-ABB4-FE55702C1C74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DA588-3E70-4CE6-B5F0-5F460B0D6639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B3FDB3-ABC3-4E62-BC8E-BE63CF8068EF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84F7F7-F546-4415-9639-FF06DF15991A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04B181-1A66-4F58-AAB9-31A01D8A1054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DADEC5-9769-4798-8ABD-F3282E47ECBC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93596C06-1432-46DD-9AFC-183DBA1DDFB0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01" r:id="rId1"/>
    <p:sldLayoutId id="2147483902" r:id="rId2"/>
    <p:sldLayoutId id="2147483903" r:id="rId3"/>
    <p:sldLayoutId id="2147483904" r:id="rId4"/>
    <p:sldLayoutId id="2147483905" r:id="rId5"/>
    <p:sldLayoutId id="2147483906" r:id="rId6"/>
    <p:sldLayoutId id="2147483907" r:id="rId7"/>
    <p:sldLayoutId id="2147483908" r:id="rId8"/>
    <p:sldLayoutId id="2147483909" r:id="rId9"/>
    <p:sldLayoutId id="2147483910" r:id="rId10"/>
    <p:sldLayoutId id="2147483911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datakabinet.cz/cs/Vyukove-materialy-a-data/Matematika-a-jeji-aplikace/Ilustrace-a-obrazky/Koule-s-popisem.html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388" t="4000" r="2090" b="45888"/>
          <a:stretch/>
        </p:blipFill>
        <p:spPr>
          <a:xfrm>
            <a:off x="2051720" y="1340768"/>
            <a:ext cx="5276338" cy="1080000"/>
          </a:xfrm>
          <a:prstGeom prst="rect">
            <a:avLst/>
          </a:prstGeom>
        </p:spPr>
      </p:pic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03648" y="5949280"/>
            <a:ext cx="6408712" cy="720080"/>
          </a:xfrm>
        </p:spPr>
        <p:txBody>
          <a:bodyPr/>
          <a:lstStyle/>
          <a:p>
            <a:pPr algn="just"/>
            <a:r>
              <a:rPr lang="cs-CZ" dirty="0" smtClean="0">
                <a:latin typeface="Arial" pitchFamily="34" charset="0"/>
                <a:cs typeface="Arial" pitchFamily="34" charset="0"/>
              </a:rPr>
              <a:t>Autorem materiálu a všech jeho částí, není-li uvedeno jinak, je Mgr. Alena Čechová.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223576949"/>
              </p:ext>
            </p:extLst>
          </p:nvPr>
        </p:nvGraphicFramePr>
        <p:xfrm>
          <a:off x="1331640" y="2420767"/>
          <a:ext cx="6480720" cy="3317991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087214"/>
                <a:gridCol w="4393506"/>
              </a:tblGrid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Číslo projektu: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</a:rPr>
                        <a:t>CZ.1.07/1.4.00/21.3811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Název DUM: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Times New Roman"/>
                          <a:ea typeface="Lucida Sans Unicode"/>
                          <a:cs typeface="Mangal"/>
                        </a:rPr>
                        <a:t>Tělesa</a:t>
                      </a:r>
                      <a:r>
                        <a:rPr lang="cs-CZ" sz="1200" kern="50" baseline="0" dirty="0" smtClean="0">
                          <a:effectLst/>
                          <a:latin typeface="Times New Roman"/>
                          <a:ea typeface="Lucida Sans Unicode"/>
                          <a:cs typeface="Mangal"/>
                        </a:rPr>
                        <a:t> –V koule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 anchor="ctr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Číslo DUM: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</a:rPr>
                        <a:t>III/2/MAT/2/1/1-51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Vzdělávací předmět: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Matematika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Tematická oblast: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</a:rPr>
                        <a:t>Matematika a její aplikace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7506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Autor: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Alena</a:t>
                      </a:r>
                      <a:r>
                        <a:rPr lang="cs-CZ" sz="1000" kern="5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Čechová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373094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Anotace: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Žák se </a:t>
                      </a:r>
                      <a:r>
                        <a:rPr lang="cs-CZ" sz="1000" kern="50" dirty="0" smtClean="0">
                          <a:effectLst/>
                        </a:rPr>
                        <a:t>seznámí s</a:t>
                      </a:r>
                      <a:r>
                        <a:rPr lang="cs-CZ" sz="1000" kern="50" baseline="0" dirty="0" smtClean="0">
                          <a:effectLst/>
                        </a:rPr>
                        <a:t> výpočtem objemu koule a polokoule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000" kern="50" baseline="0" dirty="0" smtClean="0">
                          <a:effectLst/>
                          <a:latin typeface="Times New Roman"/>
                          <a:ea typeface="Lucida Sans Unicode"/>
                          <a:cs typeface="Mangal"/>
                        </a:rPr>
                        <a:t>Procvičovací hodina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42576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Klíčová slova: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  <a:latin typeface="Candara" pitchFamily="34" charset="0"/>
                          <a:ea typeface="Lucida Sans Unicode"/>
                          <a:cs typeface="Mangal"/>
                        </a:rPr>
                        <a:t>Objem</a:t>
                      </a:r>
                      <a:r>
                        <a:rPr lang="cs-CZ" sz="1000" kern="50" baseline="0" dirty="0" smtClean="0">
                          <a:effectLst/>
                          <a:latin typeface="Candara" pitchFamily="34" charset="0"/>
                          <a:ea typeface="Lucida Sans Unicode"/>
                          <a:cs typeface="Mangal"/>
                        </a:rPr>
                        <a:t> koule, objem polokoule</a:t>
                      </a:r>
                      <a:endParaRPr lang="cs-CZ" sz="1000" kern="50" dirty="0">
                        <a:effectLst/>
                        <a:latin typeface="Candara" pitchFamily="34" charset="0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Metodické pokyny: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PC, DTP, metodické pokyny jsou součástí materiálu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Druh učebního materiálu: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Prezentace doplněná fotografiemi a testy.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Druh interaktivity: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Kombinovaná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Cílová skupina: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Žák 6., </a:t>
                      </a:r>
                      <a:r>
                        <a:rPr lang="cs-CZ" sz="1000" kern="50" dirty="0" smtClean="0">
                          <a:effectLst/>
                        </a:rPr>
                        <a:t>7.,8</a:t>
                      </a:r>
                      <a:r>
                        <a:rPr lang="cs-CZ" sz="1000" kern="50" baseline="0" dirty="0" smtClean="0">
                          <a:effectLst/>
                        </a:rPr>
                        <a:t>. a 9. </a:t>
                      </a:r>
                      <a:r>
                        <a:rPr lang="cs-CZ" sz="1000" kern="50" dirty="0" smtClean="0">
                          <a:effectLst/>
                        </a:rPr>
                        <a:t>ročníku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Datum vzniku DUM: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</a:rPr>
                        <a:t>5.5.2014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1285418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500">
        <p:checker/>
      </p:transition>
    </mc:Choice>
    <mc:Fallback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6480720"/>
          </a:xfrm>
          <a:solidFill>
            <a:schemeClr val="accent3">
              <a:lumMod val="75000"/>
            </a:schemeClr>
          </a:solidFill>
        </p:spPr>
        <p:txBody>
          <a:bodyPr>
            <a:normAutofit/>
          </a:bodyPr>
          <a:lstStyle/>
          <a:p>
            <a:r>
              <a:rPr lang="cs-CZ" sz="6000" b="1" dirty="0" smtClean="0">
                <a:solidFill>
                  <a:schemeClr val="tx1"/>
                </a:solidFill>
              </a:rPr>
              <a:t>Objem koule</a:t>
            </a:r>
            <a:endParaRPr lang="cs-CZ" sz="60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230993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a14="http://schemas.microsoft.com/office/drawing/2010/main" xmlns="" Requires="a14">
          <p:sp>
            <p:nvSpPr>
              <p:cNvPr id="2" name="Zástupný symbol pro obsah 1"/>
              <p:cNvSpPr>
                <a:spLocks noGrp="1"/>
              </p:cNvSpPr>
              <p:nvPr>
                <p:ph idx="4294967295"/>
              </p:nvPr>
            </p:nvSpPr>
            <p:spPr>
              <a:xfrm>
                <a:off x="251520" y="188640"/>
                <a:ext cx="8640960" cy="6408712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cs-CZ" sz="3600" b="1" dirty="0" smtClean="0">
                    <a:solidFill>
                      <a:srgbClr val="FF0000"/>
                    </a:solidFill>
                  </a:rPr>
                  <a:t>Opakování:</a:t>
                </a:r>
              </a:p>
              <a:p>
                <a:pPr marL="0" indent="0">
                  <a:buNone/>
                </a:pPr>
                <a:r>
                  <a:rPr lang="cs-CZ" sz="2800" b="1" dirty="0" smtClean="0">
                    <a:solidFill>
                      <a:srgbClr val="FF0000"/>
                    </a:solidFill>
                  </a:rPr>
                  <a:t>Objem koule</a:t>
                </a:r>
              </a:p>
              <a:p>
                <a:pPr marL="0" indent="0">
                  <a:buNone/>
                </a:pPr>
                <a:r>
                  <a:rPr lang="cs-CZ" sz="3600" b="1" dirty="0" smtClean="0">
                    <a:solidFill>
                      <a:schemeClr val="tx1"/>
                    </a:solidFill>
                  </a:rPr>
                  <a:t>V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𝟒</m:t>
                        </m:r>
                      </m:num>
                      <m:den>
                        <m:r>
                          <a:rPr lang="cs-CZ" sz="36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𝟑</m:t>
                        </m:r>
                      </m:den>
                    </m:f>
                  </m:oMath>
                </a14:m>
                <a:r>
                  <a:rPr lang="cs-CZ" sz="3600" b="1" dirty="0" smtClean="0">
                    <a:solidFill>
                      <a:schemeClr val="tx1"/>
                    </a:solidFill>
                  </a:rPr>
                  <a:t> </a:t>
                </a:r>
                <a:r>
                  <a:rPr lang="el-GR" sz="3600" b="1" dirty="0" smtClean="0">
                    <a:solidFill>
                      <a:schemeClr val="tx1"/>
                    </a:solidFill>
                  </a:rPr>
                  <a:t>π</a:t>
                </a:r>
                <a:r>
                  <a:rPr lang="cs-CZ" sz="3600" b="1" dirty="0" smtClean="0">
                    <a:solidFill>
                      <a:schemeClr val="tx1"/>
                    </a:solidFill>
                  </a:rPr>
                  <a:t>r</a:t>
                </a:r>
                <a:r>
                  <a:rPr lang="cs-CZ" sz="3600" b="1" dirty="0" smtClean="0">
                    <a:solidFill>
                      <a:schemeClr val="tx1"/>
                    </a:solidFill>
                    <a:latin typeface="Candara"/>
                  </a:rPr>
                  <a:t>³</a:t>
                </a:r>
              </a:p>
              <a:p>
                <a:pPr marL="0" indent="0">
                  <a:buNone/>
                </a:pPr>
                <a:r>
                  <a:rPr lang="cs-CZ" sz="3600" b="1" dirty="0" smtClean="0">
                    <a:solidFill>
                      <a:schemeClr val="tx1"/>
                    </a:solidFill>
                    <a:latin typeface="Candara"/>
                  </a:rPr>
                  <a:t>V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m:rPr>
                            <m:sty m:val="p"/>
                          </m:rPr>
                          <a:rPr lang="el-GR" sz="36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π</m:t>
                        </m:r>
                        <m:r>
                          <a:rPr lang="cs-CZ" sz="36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𝒅</m:t>
                        </m:r>
                        <m:r>
                          <a:rPr lang="cs-CZ" sz="36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³</m:t>
                        </m:r>
                      </m:num>
                      <m:den>
                        <m:r>
                          <a:rPr lang="cs-CZ" sz="36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𝟔</m:t>
                        </m:r>
                      </m:den>
                    </m:f>
                  </m:oMath>
                </a14:m>
                <a:endParaRPr lang="cs-CZ" sz="3600" b="1" dirty="0" smtClean="0">
                  <a:solidFill>
                    <a:schemeClr val="tx1"/>
                  </a:solidFill>
                  <a:latin typeface="Candara"/>
                </a:endParaRPr>
              </a:p>
              <a:p>
                <a:pPr marL="0" indent="0">
                  <a:buNone/>
                </a:pPr>
                <a:r>
                  <a:rPr lang="cs-CZ" sz="2800" b="1" dirty="0" smtClean="0">
                    <a:solidFill>
                      <a:srgbClr val="FF0000"/>
                    </a:solidFill>
                    <a:latin typeface="Candara"/>
                  </a:rPr>
                  <a:t>Objem polokoule</a:t>
                </a:r>
              </a:p>
              <a:p>
                <a:pPr marL="0" indent="0">
                  <a:buNone/>
                </a:pPr>
                <a:r>
                  <a:rPr lang="cs-CZ" sz="3600" b="1" dirty="0" smtClean="0">
                    <a:solidFill>
                      <a:schemeClr val="tx1"/>
                    </a:solidFill>
                  </a:rPr>
                  <a:t>V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𝟐</m:t>
                        </m:r>
                      </m:num>
                      <m:den>
                        <m:r>
                          <a:rPr lang="cs-CZ" sz="3600" b="1" i="1">
                            <a:solidFill>
                              <a:schemeClr val="tx1"/>
                            </a:solidFill>
                            <a:latin typeface="Cambria Math"/>
                          </a:rPr>
                          <m:t>𝟑</m:t>
                        </m:r>
                      </m:den>
                    </m:f>
                  </m:oMath>
                </a14:m>
                <a:r>
                  <a:rPr lang="cs-CZ" sz="3600" b="1" dirty="0">
                    <a:solidFill>
                      <a:schemeClr val="tx1"/>
                    </a:solidFill>
                  </a:rPr>
                  <a:t> </a:t>
                </a:r>
                <a:r>
                  <a:rPr lang="el-GR" sz="3600" b="1" dirty="0">
                    <a:solidFill>
                      <a:schemeClr val="tx1"/>
                    </a:solidFill>
                  </a:rPr>
                  <a:t>π</a:t>
                </a:r>
                <a:r>
                  <a:rPr lang="cs-CZ" sz="3600" b="1" dirty="0" smtClean="0">
                    <a:solidFill>
                      <a:schemeClr val="tx1"/>
                    </a:solidFill>
                  </a:rPr>
                  <a:t>r³</a:t>
                </a:r>
              </a:p>
              <a:p>
                <a:pPr marL="0" indent="0">
                  <a:buNone/>
                </a:pPr>
                <a:r>
                  <a:rPr lang="cs-CZ" sz="3200" b="1" dirty="0" smtClean="0">
                    <a:solidFill>
                      <a:srgbClr val="FF0000"/>
                    </a:solidFill>
                  </a:rPr>
                  <a:t>Jednotky objemu</a:t>
                </a:r>
              </a:p>
              <a:p>
                <a:pPr marL="0" indent="0">
                  <a:buNone/>
                </a:pPr>
                <a:r>
                  <a:rPr lang="cs-CZ" sz="3200" b="1" dirty="0">
                    <a:solidFill>
                      <a:srgbClr val="FF0000"/>
                    </a:solidFill>
                  </a:rPr>
                  <a:t> </a:t>
                </a:r>
                <a:r>
                  <a:rPr lang="cs-CZ" sz="3200" b="1" dirty="0" smtClean="0">
                    <a:solidFill>
                      <a:srgbClr val="FF0000"/>
                    </a:solidFill>
                  </a:rPr>
                  <a:t> </a:t>
                </a:r>
                <a:r>
                  <a:rPr lang="cs-CZ" sz="3200" b="1" dirty="0" smtClean="0">
                    <a:solidFill>
                      <a:srgbClr val="000099"/>
                    </a:solidFill>
                  </a:rPr>
                  <a:t>m</a:t>
                </a:r>
                <a:r>
                  <a:rPr lang="cs-CZ" sz="3200" b="1" dirty="0" smtClean="0">
                    <a:solidFill>
                      <a:srgbClr val="000099"/>
                    </a:solidFill>
                    <a:latin typeface="Candara"/>
                  </a:rPr>
                  <a:t>³           dm³           cm³           mm³         </a:t>
                </a:r>
                <a:r>
                  <a:rPr lang="cs-CZ" sz="3200" b="1" u="sng" dirty="0" smtClean="0">
                    <a:solidFill>
                      <a:srgbClr val="FF0000"/>
                    </a:solidFill>
                    <a:latin typeface="Candara"/>
                  </a:rPr>
                  <a:t>1dm³ = 1 l</a:t>
                </a:r>
                <a:endParaRPr lang="cs-CZ" sz="3200" b="1" u="sng" dirty="0" smtClean="0">
                  <a:solidFill>
                    <a:srgbClr val="FF0000"/>
                  </a:solidFill>
                </a:endParaRPr>
              </a:p>
              <a:p>
                <a:pPr marL="0" indent="0">
                  <a:buNone/>
                </a:pPr>
                <a:r>
                  <a:rPr lang="cs-CZ" sz="3200" b="1" dirty="0" smtClean="0">
                    <a:solidFill>
                      <a:srgbClr val="FF0000"/>
                    </a:solidFill>
                  </a:rPr>
                  <a:t>     . 1000         . 1000       . 1000                  </a:t>
                </a:r>
                <a:r>
                  <a:rPr lang="cs-CZ" sz="3200" b="1" u="sng" dirty="0" smtClean="0">
                    <a:solidFill>
                      <a:srgbClr val="FF0000"/>
                    </a:solidFill>
                  </a:rPr>
                  <a:t>1 m</a:t>
                </a:r>
                <a:r>
                  <a:rPr lang="cs-CZ" sz="3200" b="1" u="sng" dirty="0" smtClean="0">
                    <a:solidFill>
                      <a:srgbClr val="FF0000"/>
                    </a:solidFill>
                    <a:latin typeface="Candara"/>
                  </a:rPr>
                  <a:t>³   = 10 hl</a:t>
                </a:r>
                <a:endParaRPr lang="cs-CZ" sz="3200" b="1" u="sng" dirty="0">
                  <a:solidFill>
                    <a:srgbClr val="FF0000"/>
                  </a:solidFill>
                </a:endParaRPr>
              </a:p>
              <a:p>
                <a:pPr marL="0" indent="0">
                  <a:buNone/>
                </a:pPr>
                <a:endParaRPr lang="cs-CZ" sz="3600" b="1" dirty="0" smtClean="0">
                  <a:solidFill>
                    <a:schemeClr val="tx1"/>
                  </a:solidFill>
                </a:endParaRPr>
              </a:p>
            </p:txBody>
          </p:sp>
        </mc:Choice>
        <mc:Fallback>
          <p:sp>
            <p:nvSpPr>
              <p:cNvPr id="2" name="Zástupný symbol pro obsah 1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4294967295"/>
              </p:nvPr>
            </p:nvSpPr>
            <p:spPr>
              <a:xfrm>
                <a:off x="251520" y="188640"/>
                <a:ext cx="8640960" cy="6408712"/>
              </a:xfrm>
              <a:blipFill rotWithShape="1">
                <a:blip r:embed="rId2" cstate="print"/>
                <a:stretch>
                  <a:fillRect l="-2116" t="-1427" r="-1269" b="-199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5" name="obrázek 13" descr="http://www.datakabinet.cz/files/img/products/ilo_gula_s_popisom_cz.png?w=450&amp;h=380">
            <a:hlinkClick r:id="rId3"/>
          </p:cNvPr>
          <p:cNvPicPr>
            <a:picLocks/>
          </p:cNvPicPr>
          <p:nvPr/>
        </p:nvPicPr>
        <p:blipFill>
          <a:blip r:embed="rId4" cstate="print"/>
          <a:stretch>
            <a:fillRect/>
          </a:stretch>
        </p:blipFill>
        <p:spPr bwMode="auto">
          <a:xfrm>
            <a:off x="3635896" y="980728"/>
            <a:ext cx="4464496" cy="37444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Zahnutá šipka nahoru 2"/>
          <p:cNvSpPr/>
          <p:nvPr/>
        </p:nvSpPr>
        <p:spPr>
          <a:xfrm>
            <a:off x="755576" y="5805264"/>
            <a:ext cx="1152128" cy="216024"/>
          </a:xfrm>
          <a:prstGeom prst="curved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4" name="Zahnutá šipka nahoru 3"/>
          <p:cNvSpPr/>
          <p:nvPr/>
        </p:nvSpPr>
        <p:spPr>
          <a:xfrm>
            <a:off x="2411760" y="5805264"/>
            <a:ext cx="1224136" cy="216024"/>
          </a:xfrm>
          <a:prstGeom prst="curved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6" name="Zahnutá šipka nahoru 5"/>
          <p:cNvSpPr/>
          <p:nvPr/>
        </p:nvSpPr>
        <p:spPr>
          <a:xfrm>
            <a:off x="3995936" y="5805264"/>
            <a:ext cx="1224136" cy="216024"/>
          </a:xfrm>
          <a:prstGeom prst="curved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957481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a14="http://schemas.microsoft.com/office/drawing/2010/main" xmlns="" Requires="a14">
          <p:sp>
            <p:nvSpPr>
              <p:cNvPr id="6" name="Zástupný symbol pro obsah 5"/>
              <p:cNvSpPr>
                <a:spLocks noGrp="1"/>
              </p:cNvSpPr>
              <p:nvPr>
                <p:ph idx="4294967295"/>
              </p:nvPr>
            </p:nvSpPr>
            <p:spPr>
              <a:xfrm>
                <a:off x="251520" y="692696"/>
                <a:ext cx="8568952" cy="5433467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cs-CZ" sz="3200" b="1" dirty="0" smtClean="0">
                    <a:solidFill>
                      <a:srgbClr val="FF0000"/>
                    </a:solidFill>
                  </a:rPr>
                  <a:t>Příklad: </a:t>
                </a:r>
              </a:p>
              <a:p>
                <a:pPr marL="0" indent="0">
                  <a:buNone/>
                </a:pPr>
                <a:r>
                  <a:rPr lang="cs-CZ" sz="2800" b="1" dirty="0" smtClean="0">
                    <a:solidFill>
                      <a:schemeClr val="tx1"/>
                    </a:solidFill>
                  </a:rPr>
                  <a:t>Vypočítej hmotnost ocelové kuličky, jejíž průměr je 2cm. Hustota oceli je </a:t>
                </a:r>
                <a:r>
                  <a:rPr lang="el-GR" sz="2800" b="1" dirty="0" smtClean="0">
                    <a:solidFill>
                      <a:schemeClr val="tx1"/>
                    </a:solidFill>
                    <a:latin typeface="Candara"/>
                  </a:rPr>
                  <a:t>ρ</a:t>
                </a:r>
                <a:r>
                  <a:rPr lang="cs-CZ" sz="2800" b="1" dirty="0" smtClean="0">
                    <a:solidFill>
                      <a:schemeClr val="tx1"/>
                    </a:solidFill>
                    <a:latin typeface="Candara"/>
                  </a:rPr>
                  <a:t> = 7,8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𝒈</m:t>
                        </m:r>
                      </m:num>
                      <m:den>
                        <m:r>
                          <a:rPr lang="cs-CZ" sz="28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𝒄𝒎</m:t>
                        </m:r>
                        <m:r>
                          <a:rPr lang="cs-CZ" sz="28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³</m:t>
                        </m:r>
                      </m:den>
                    </m:f>
                  </m:oMath>
                </a14:m>
                <a:r>
                  <a:rPr lang="cs-CZ" sz="2800" b="1" dirty="0" smtClean="0">
                    <a:solidFill>
                      <a:schemeClr val="tx1"/>
                    </a:solidFill>
                  </a:rPr>
                  <a:t> . / Výpočty zaokrouhlujeme na jedno </a:t>
                </a:r>
                <a:r>
                  <a:rPr lang="cs-CZ" sz="2800" b="1" smtClean="0">
                    <a:solidFill>
                      <a:schemeClr val="tx1"/>
                    </a:solidFill>
                  </a:rPr>
                  <a:t>desetinné místo/.</a:t>
                </a:r>
                <a:endParaRPr lang="cs-CZ" sz="2800" b="1" dirty="0" smtClean="0">
                  <a:solidFill>
                    <a:schemeClr val="tx1"/>
                  </a:solidFill>
                </a:endParaRPr>
              </a:p>
              <a:p>
                <a:pPr marL="0" indent="0">
                  <a:buNone/>
                </a:pPr>
                <a:endParaRPr lang="cs-CZ" sz="2800" b="1" dirty="0">
                  <a:solidFill>
                    <a:schemeClr val="tx1"/>
                  </a:solidFill>
                </a:endParaRPr>
              </a:p>
              <a:p>
                <a:pPr marL="0" indent="0">
                  <a:buNone/>
                </a:pPr>
                <a:r>
                  <a:rPr lang="cs-CZ" sz="2800" b="1" dirty="0" smtClean="0">
                    <a:solidFill>
                      <a:srgbClr val="FF0000"/>
                    </a:solidFill>
                  </a:rPr>
                  <a:t>Postup řešení: </a:t>
                </a:r>
              </a:p>
              <a:p>
                <a:pPr>
                  <a:buFontTx/>
                  <a:buChar char="-"/>
                </a:pPr>
                <a:r>
                  <a:rPr lang="cs-CZ" sz="2800" b="1" dirty="0" smtClean="0">
                    <a:solidFill>
                      <a:srgbClr val="FF0000"/>
                    </a:solidFill>
                  </a:rPr>
                  <a:t>Zápis úlohy</a:t>
                </a:r>
              </a:p>
              <a:p>
                <a:pPr>
                  <a:buFontTx/>
                  <a:buChar char="-"/>
                </a:pPr>
                <a:r>
                  <a:rPr lang="cs-CZ" sz="2800" b="1" dirty="0" smtClean="0">
                    <a:solidFill>
                      <a:srgbClr val="FF0000"/>
                    </a:solidFill>
                  </a:rPr>
                  <a:t>Výpočet objemu</a:t>
                </a:r>
              </a:p>
              <a:p>
                <a:pPr>
                  <a:buFontTx/>
                  <a:buChar char="-"/>
                </a:pPr>
                <a:r>
                  <a:rPr lang="cs-CZ" sz="2800" b="1" dirty="0" smtClean="0">
                    <a:solidFill>
                      <a:srgbClr val="FF0000"/>
                    </a:solidFill>
                  </a:rPr>
                  <a:t>Výpočet hmotnosti</a:t>
                </a:r>
              </a:p>
              <a:p>
                <a:pPr>
                  <a:buFontTx/>
                  <a:buChar char="-"/>
                </a:pPr>
                <a:r>
                  <a:rPr lang="cs-CZ" sz="2800" b="1" dirty="0" smtClean="0">
                    <a:solidFill>
                      <a:srgbClr val="FF0000"/>
                    </a:solidFill>
                  </a:rPr>
                  <a:t>Odpověď  </a:t>
                </a:r>
              </a:p>
              <a:p>
                <a:pPr>
                  <a:buFontTx/>
                  <a:buChar char="-"/>
                </a:pPr>
                <a:endParaRPr lang="cs-CZ" sz="2800" b="1" dirty="0" smtClean="0">
                  <a:solidFill>
                    <a:srgbClr val="FF0000"/>
                  </a:solidFill>
                </a:endParaRPr>
              </a:p>
            </p:txBody>
          </p:sp>
        </mc:Choice>
        <mc:Fallback>
          <p:sp>
            <p:nvSpPr>
              <p:cNvPr id="6" name="Zástupný symbol pro obsah 5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4294967295"/>
              </p:nvPr>
            </p:nvSpPr>
            <p:spPr>
              <a:xfrm>
                <a:off x="251520" y="692696"/>
                <a:ext cx="8568952" cy="5433467"/>
              </a:xfrm>
              <a:blipFill rotWithShape="1">
                <a:blip r:embed="rId2" cstate="print"/>
                <a:stretch>
                  <a:fillRect l="-1778" t="-145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xmlns="" val="42047468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8" dur="5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a14="http://schemas.microsoft.com/office/drawing/2010/main" xmlns="" Requires="a14">
          <p:sp>
            <p:nvSpPr>
              <p:cNvPr id="2" name="Zástupný symbol pro obsah 1"/>
              <p:cNvSpPr>
                <a:spLocks noGrp="1"/>
              </p:cNvSpPr>
              <p:nvPr>
                <p:ph idx="4294967295"/>
              </p:nvPr>
            </p:nvSpPr>
            <p:spPr>
              <a:xfrm>
                <a:off x="323528" y="692696"/>
                <a:ext cx="8640960" cy="5433467"/>
              </a:xfrm>
            </p:spPr>
            <p:txBody>
              <a:bodyPr>
                <a:normAutofit lnSpcReduction="10000"/>
              </a:bodyPr>
              <a:lstStyle/>
              <a:p>
                <a:pPr marL="0" indent="0">
                  <a:buNone/>
                </a:pPr>
                <a:r>
                  <a:rPr lang="cs-CZ" sz="3200" b="1" dirty="0" smtClean="0">
                    <a:solidFill>
                      <a:schemeClr val="tx1"/>
                    </a:solidFill>
                  </a:rPr>
                  <a:t>Řešení:</a:t>
                </a:r>
              </a:p>
              <a:p>
                <a:pPr marL="0" indent="0">
                  <a:buNone/>
                </a:pPr>
                <a:r>
                  <a:rPr lang="cs-CZ" sz="2800" dirty="0" smtClean="0">
                    <a:solidFill>
                      <a:schemeClr val="tx1"/>
                    </a:solidFill>
                  </a:rPr>
                  <a:t>d = 2 cm</a:t>
                </a:r>
              </a:p>
              <a:p>
                <a:pPr marL="0" indent="0">
                  <a:buNone/>
                </a:pPr>
                <a:r>
                  <a:rPr lang="cs-CZ" sz="2800" u="sng" dirty="0" smtClean="0">
                    <a:solidFill>
                      <a:schemeClr val="tx1"/>
                    </a:solidFill>
                  </a:rPr>
                  <a:t>V = x </a:t>
                </a:r>
                <a:r>
                  <a:rPr lang="cs-CZ" sz="2800" u="sng" dirty="0" smtClean="0">
                    <a:solidFill>
                      <a:schemeClr val="tx1"/>
                    </a:solidFill>
                    <a:latin typeface="Candara"/>
                  </a:rPr>
                  <a:t>[cm³]</a:t>
                </a:r>
              </a:p>
              <a:p>
                <a:pPr marL="0" indent="0">
                  <a:buNone/>
                </a:pPr>
                <a:r>
                  <a:rPr lang="cs-CZ" sz="2800" dirty="0" smtClean="0">
                    <a:solidFill>
                      <a:schemeClr val="tx1"/>
                    </a:solidFill>
                  </a:rPr>
                  <a:t>V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m:rPr>
                            <m:sty m:val="p"/>
                          </m:rPr>
                          <a:rPr lang="el-GR" sz="280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π</m:t>
                        </m:r>
                        <m:r>
                          <a:rPr lang="cs-CZ" sz="28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𝑑</m:t>
                        </m:r>
                        <m:r>
                          <a:rPr lang="cs-CZ" sz="28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³</m:t>
                        </m:r>
                      </m:num>
                      <m:den>
                        <m:r>
                          <a:rPr lang="cs-CZ" sz="28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6</m:t>
                        </m:r>
                      </m:den>
                    </m:f>
                  </m:oMath>
                </a14:m>
                <a:r>
                  <a:rPr lang="cs-CZ" sz="2800" dirty="0" smtClean="0">
                    <a:solidFill>
                      <a:schemeClr val="tx1"/>
                    </a:solidFill>
                  </a:rPr>
                  <a:t>                          m = </a:t>
                </a:r>
                <a:r>
                  <a:rPr lang="el-GR" sz="2800" dirty="0" smtClean="0">
                    <a:solidFill>
                      <a:schemeClr val="tx1"/>
                    </a:solidFill>
                  </a:rPr>
                  <a:t>ρ</a:t>
                </a:r>
                <a:r>
                  <a:rPr lang="cs-CZ" sz="2800" dirty="0" smtClean="0">
                    <a:solidFill>
                      <a:schemeClr val="tx1"/>
                    </a:solidFill>
                  </a:rPr>
                  <a:t> . V</a:t>
                </a:r>
              </a:p>
              <a:p>
                <a:pPr marL="0" indent="0">
                  <a:buNone/>
                </a:pPr>
                <a:r>
                  <a:rPr lang="cs-CZ" sz="2800" dirty="0" smtClean="0">
                    <a:solidFill>
                      <a:schemeClr val="tx1"/>
                    </a:solidFill>
                  </a:rPr>
                  <a:t>V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3,14 .2³</m:t>
                        </m:r>
                      </m:num>
                      <m:den>
                        <m:r>
                          <a:rPr lang="cs-CZ" sz="28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6</m:t>
                        </m:r>
                      </m:den>
                    </m:f>
                  </m:oMath>
                </a14:m>
                <a:r>
                  <a:rPr lang="cs-CZ" sz="2800" dirty="0" smtClean="0">
                    <a:solidFill>
                      <a:schemeClr val="tx1"/>
                    </a:solidFill>
                  </a:rPr>
                  <a:t>                     m = 7,8 . 4,2</a:t>
                </a:r>
              </a:p>
              <a:p>
                <a:pPr marL="0" indent="0">
                  <a:buNone/>
                </a:pPr>
                <a:r>
                  <a:rPr lang="cs-CZ" sz="2800" dirty="0" smtClean="0">
                    <a:solidFill>
                      <a:schemeClr val="tx1"/>
                    </a:solidFill>
                  </a:rPr>
                  <a:t>V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3,14 . 8</m:t>
                        </m:r>
                      </m:num>
                      <m:den>
                        <m:r>
                          <a:rPr lang="cs-CZ" sz="28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6</m:t>
                        </m:r>
                      </m:den>
                    </m:f>
                  </m:oMath>
                </a14:m>
                <a:r>
                  <a:rPr lang="cs-CZ" sz="2800" dirty="0" smtClean="0">
                    <a:solidFill>
                      <a:schemeClr val="tx1"/>
                    </a:solidFill>
                  </a:rPr>
                  <a:t>                      m = 32,76</a:t>
                </a:r>
              </a:p>
              <a:p>
                <a:pPr marL="0" indent="0">
                  <a:buNone/>
                </a:pPr>
                <a:r>
                  <a:rPr lang="cs-CZ" sz="2800" u="sng" dirty="0" smtClean="0">
                    <a:solidFill>
                      <a:srgbClr val="FF0000"/>
                    </a:solidFill>
                  </a:rPr>
                  <a:t>V </a:t>
                </a:r>
                <a:r>
                  <a:rPr lang="cs-CZ" sz="2800" u="sng" dirty="0" smtClean="0">
                    <a:solidFill>
                      <a:srgbClr val="FF0000"/>
                    </a:solidFill>
                    <a:ea typeface="Cambria Math"/>
                  </a:rPr>
                  <a:t>≐ 4, 2 cm³ </a:t>
                </a:r>
                <a:r>
                  <a:rPr lang="cs-CZ" sz="2800" dirty="0" smtClean="0">
                    <a:solidFill>
                      <a:srgbClr val="FF0000"/>
                    </a:solidFill>
                    <a:ea typeface="Cambria Math"/>
                  </a:rPr>
                  <a:t>               </a:t>
                </a:r>
                <a:r>
                  <a:rPr lang="cs-CZ" sz="2800" u="sng" dirty="0" smtClean="0">
                    <a:solidFill>
                      <a:srgbClr val="FF0000"/>
                    </a:solidFill>
                    <a:ea typeface="Cambria Math"/>
                  </a:rPr>
                  <a:t>m ≐ 32,8 g </a:t>
                </a:r>
              </a:p>
              <a:p>
                <a:pPr marL="0" indent="0">
                  <a:buNone/>
                </a:pPr>
                <a:endParaRPr lang="cs-CZ" sz="2800" u="sng" dirty="0" smtClean="0">
                  <a:solidFill>
                    <a:srgbClr val="FF0000"/>
                  </a:solidFill>
                  <a:ea typeface="Cambria Math"/>
                </a:endParaRPr>
              </a:p>
              <a:p>
                <a:pPr marL="0" indent="0">
                  <a:buNone/>
                </a:pPr>
                <a:r>
                  <a:rPr lang="cs-CZ" sz="2800" dirty="0" smtClean="0">
                    <a:solidFill>
                      <a:srgbClr val="000099"/>
                    </a:solidFill>
                    <a:ea typeface="Cambria Math"/>
                  </a:rPr>
                  <a:t>Ocelová kulička bude vážit přibližně 32,8 g.</a:t>
                </a:r>
                <a:endParaRPr lang="cs-CZ" sz="2800" dirty="0">
                  <a:solidFill>
                    <a:srgbClr val="000099"/>
                  </a:solidFill>
                  <a:ea typeface="Cambria Math"/>
                </a:endParaRPr>
              </a:p>
              <a:p>
                <a:pPr marL="0" indent="0">
                  <a:buNone/>
                </a:pPr>
                <a:endParaRPr lang="cs-CZ" sz="2800" u="sng" dirty="0" smtClean="0">
                  <a:solidFill>
                    <a:srgbClr val="FF0000"/>
                  </a:solidFill>
                </a:endParaRPr>
              </a:p>
              <a:p>
                <a:pPr marL="0" indent="0">
                  <a:buNone/>
                </a:pPr>
                <a:endParaRPr lang="cs-CZ" b="1" u="sng" dirty="0">
                  <a:solidFill>
                    <a:schemeClr val="tx1"/>
                  </a:solidFill>
                </a:endParaRPr>
              </a:p>
            </p:txBody>
          </p:sp>
        </mc:Choice>
        <mc:Fallback>
          <p:sp>
            <p:nvSpPr>
              <p:cNvPr id="2" name="Zástupný symbol pro obsah 1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4294967295"/>
              </p:nvPr>
            </p:nvSpPr>
            <p:spPr>
              <a:xfrm>
                <a:off x="323528" y="692696"/>
                <a:ext cx="8640960" cy="5433467"/>
              </a:xfrm>
              <a:blipFill rotWithShape="1">
                <a:blip r:embed="rId2" cstate="print"/>
                <a:stretch>
                  <a:fillRect l="-1763" t="-235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xmlns="" val="18906722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4294967295"/>
          </p:nvPr>
        </p:nvSpPr>
        <p:spPr>
          <a:xfrm>
            <a:off x="251520" y="764704"/>
            <a:ext cx="8640960" cy="5361459"/>
          </a:xfrm>
        </p:spPr>
        <p:txBody>
          <a:bodyPr/>
          <a:lstStyle/>
          <a:p>
            <a:pPr marL="0" indent="0">
              <a:buNone/>
            </a:pPr>
            <a:r>
              <a:rPr lang="cs-CZ" sz="3600" b="1" dirty="0" smtClean="0">
                <a:solidFill>
                  <a:srgbClr val="FF0000"/>
                </a:solidFill>
              </a:rPr>
              <a:t>Příklad:</a:t>
            </a:r>
          </a:p>
          <a:p>
            <a:pPr marL="0" indent="0">
              <a:buNone/>
            </a:pPr>
            <a:r>
              <a:rPr lang="cs-CZ" sz="2800" b="1" dirty="0" smtClean="0">
                <a:solidFill>
                  <a:schemeClr val="tx1"/>
                </a:solidFill>
              </a:rPr>
              <a:t>Jsou dány dvě koule, malá a velká. Malá koule má poloměr 6 cm a velká koule má průměr 24 cm. V jakém poměru jsou jejich objemy? </a:t>
            </a:r>
          </a:p>
          <a:p>
            <a:pPr marL="0" indent="0">
              <a:buNone/>
            </a:pPr>
            <a:endParaRPr lang="cs-CZ" sz="2800" b="1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sz="2800" b="1" dirty="0" smtClean="0">
                <a:solidFill>
                  <a:srgbClr val="FF0000"/>
                </a:solidFill>
              </a:rPr>
              <a:t>Postup řešení:</a:t>
            </a:r>
          </a:p>
          <a:p>
            <a:pPr>
              <a:buFontTx/>
              <a:buChar char="-"/>
            </a:pPr>
            <a:r>
              <a:rPr lang="cs-CZ" sz="2800" b="1" dirty="0" smtClean="0">
                <a:solidFill>
                  <a:srgbClr val="FF0000"/>
                </a:solidFill>
              </a:rPr>
              <a:t>Výpočet V malé koule</a:t>
            </a:r>
          </a:p>
          <a:p>
            <a:pPr>
              <a:buFontTx/>
              <a:buChar char="-"/>
            </a:pPr>
            <a:r>
              <a:rPr lang="cs-CZ" sz="2800" b="1" dirty="0" smtClean="0">
                <a:solidFill>
                  <a:srgbClr val="FF0000"/>
                </a:solidFill>
              </a:rPr>
              <a:t>Výpočet V velké koule</a:t>
            </a:r>
          </a:p>
          <a:p>
            <a:pPr>
              <a:buFontTx/>
              <a:buChar char="-"/>
            </a:pPr>
            <a:r>
              <a:rPr lang="cs-CZ" sz="2800" b="1" dirty="0" smtClean="0">
                <a:solidFill>
                  <a:srgbClr val="FF0000"/>
                </a:solidFill>
              </a:rPr>
              <a:t>Zjištění poměru V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2701778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a14="http://schemas.microsoft.com/office/drawing/2010/main" xmlns="" Requires="a14">
          <p:sp>
            <p:nvSpPr>
              <p:cNvPr id="2" name="Zástupný symbol pro obsah 1"/>
              <p:cNvSpPr>
                <a:spLocks noGrp="1"/>
              </p:cNvSpPr>
              <p:nvPr>
                <p:ph idx="4294967295"/>
              </p:nvPr>
            </p:nvSpPr>
            <p:spPr>
              <a:xfrm>
                <a:off x="251520" y="332656"/>
                <a:ext cx="8640960" cy="6120533"/>
              </a:xfrm>
            </p:spPr>
            <p:txBody>
              <a:bodyPr/>
              <a:lstStyle/>
              <a:p>
                <a:pPr marL="0" indent="0">
                  <a:buNone/>
                </a:pPr>
                <a:r>
                  <a:rPr lang="cs-CZ" sz="3200" b="1" dirty="0" smtClean="0">
                    <a:solidFill>
                      <a:schemeClr val="tx1"/>
                    </a:solidFill>
                  </a:rPr>
                  <a:t>Řešení: </a:t>
                </a:r>
              </a:p>
              <a:p>
                <a:pPr marL="0" indent="0">
                  <a:buNone/>
                </a:pPr>
                <a:r>
                  <a:rPr lang="cs-CZ" sz="2800" u="sng" dirty="0" smtClean="0">
                    <a:solidFill>
                      <a:srgbClr val="FF0000"/>
                    </a:solidFill>
                  </a:rPr>
                  <a:t>Malá koule</a:t>
                </a:r>
                <a:r>
                  <a:rPr lang="cs-CZ" sz="2800" dirty="0" smtClean="0">
                    <a:solidFill>
                      <a:srgbClr val="FF0000"/>
                    </a:solidFill>
                  </a:rPr>
                  <a:t>                              </a:t>
                </a:r>
                <a:r>
                  <a:rPr lang="cs-CZ" sz="2800" u="sng" dirty="0" smtClean="0">
                    <a:solidFill>
                      <a:srgbClr val="FF0000"/>
                    </a:solidFill>
                  </a:rPr>
                  <a:t>Velká koule</a:t>
                </a:r>
              </a:p>
              <a:p>
                <a:pPr marL="0" indent="0">
                  <a:buNone/>
                </a:pPr>
                <a:r>
                  <a:rPr lang="cs-CZ" sz="2800" dirty="0" smtClean="0">
                    <a:solidFill>
                      <a:schemeClr val="tx1"/>
                    </a:solidFill>
                  </a:rPr>
                  <a:t>r = 6 cm                                     d = 24 cm </a:t>
                </a:r>
                <a:r>
                  <a:rPr lang="cs-CZ" sz="2800" dirty="0" smtClean="0">
                    <a:solidFill>
                      <a:schemeClr val="tx1"/>
                    </a:solidFill>
                    <a:ea typeface="Cambria Math"/>
                  </a:rPr>
                  <a:t>⇒ r= 12 cm</a:t>
                </a:r>
                <a:endParaRPr lang="cs-CZ" sz="2800" dirty="0" smtClean="0">
                  <a:solidFill>
                    <a:schemeClr val="tx1"/>
                  </a:solidFill>
                </a:endParaRPr>
              </a:p>
              <a:p>
                <a:pPr marL="0" indent="0">
                  <a:buNone/>
                </a:pPr>
                <a:r>
                  <a:rPr lang="cs-CZ" sz="2800" u="sng" dirty="0" smtClean="0">
                    <a:solidFill>
                      <a:schemeClr val="tx1"/>
                    </a:solidFill>
                  </a:rPr>
                  <a:t>V = x [cm³]</a:t>
                </a:r>
                <a:r>
                  <a:rPr lang="cs-CZ" sz="2800" dirty="0" smtClean="0">
                    <a:solidFill>
                      <a:schemeClr val="tx1"/>
                    </a:solidFill>
                  </a:rPr>
                  <a:t>                                </a:t>
                </a:r>
                <a:r>
                  <a:rPr lang="cs-CZ" sz="2800" u="sng" dirty="0" smtClean="0">
                    <a:solidFill>
                      <a:schemeClr val="tx1"/>
                    </a:solidFill>
                  </a:rPr>
                  <a:t>V = x </a:t>
                </a:r>
                <a:r>
                  <a:rPr lang="cs-CZ" sz="2800" u="sng" dirty="0" smtClean="0">
                    <a:solidFill>
                      <a:schemeClr val="tx1"/>
                    </a:solidFill>
                    <a:latin typeface="Candara"/>
                  </a:rPr>
                  <a:t>[cm³]</a:t>
                </a:r>
                <a:endParaRPr lang="cs-CZ" sz="2800" u="sng" dirty="0" smtClean="0">
                  <a:solidFill>
                    <a:schemeClr val="tx1"/>
                  </a:solidFill>
                </a:endParaRPr>
              </a:p>
              <a:p>
                <a:pPr marL="0" indent="0">
                  <a:buNone/>
                </a:pPr>
                <a:r>
                  <a:rPr lang="cs-CZ" sz="2800" dirty="0" smtClean="0">
                    <a:solidFill>
                      <a:schemeClr val="tx1"/>
                    </a:solidFill>
                  </a:rPr>
                  <a:t>V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4</m:t>
                        </m:r>
                      </m:num>
                      <m:den>
                        <m:r>
                          <a:rPr lang="cs-CZ" sz="28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3</m:t>
                        </m:r>
                      </m:den>
                    </m:f>
                  </m:oMath>
                </a14:m>
                <a:r>
                  <a:rPr lang="el-GR" sz="2800" dirty="0" smtClean="0">
                    <a:solidFill>
                      <a:schemeClr val="tx1"/>
                    </a:solidFill>
                  </a:rPr>
                  <a:t>π</a:t>
                </a:r>
                <a:r>
                  <a:rPr lang="cs-CZ" sz="2800" dirty="0" smtClean="0">
                    <a:solidFill>
                      <a:schemeClr val="tx1"/>
                    </a:solidFill>
                  </a:rPr>
                  <a:t>r</a:t>
                </a:r>
                <a:r>
                  <a:rPr lang="cs-CZ" sz="2800" dirty="0" smtClean="0">
                    <a:solidFill>
                      <a:schemeClr val="tx1"/>
                    </a:solidFill>
                    <a:latin typeface="Candara"/>
                  </a:rPr>
                  <a:t>³                                      V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4</m:t>
                        </m:r>
                      </m:num>
                      <m:den>
                        <m:r>
                          <a:rPr lang="cs-CZ" sz="28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3</m:t>
                        </m:r>
                      </m:den>
                    </m:f>
                  </m:oMath>
                </a14:m>
                <a:r>
                  <a:rPr lang="cs-CZ" sz="2800" dirty="0" smtClean="0">
                    <a:solidFill>
                      <a:schemeClr val="tx1"/>
                    </a:solidFill>
                  </a:rPr>
                  <a:t> </a:t>
                </a:r>
                <a:r>
                  <a:rPr lang="el-GR" sz="2800" dirty="0" smtClean="0">
                    <a:solidFill>
                      <a:schemeClr val="tx1"/>
                    </a:solidFill>
                  </a:rPr>
                  <a:t>π</a:t>
                </a:r>
                <a:r>
                  <a:rPr lang="cs-CZ" sz="2800" dirty="0" smtClean="0">
                    <a:solidFill>
                      <a:schemeClr val="tx1"/>
                    </a:solidFill>
                  </a:rPr>
                  <a:t>r</a:t>
                </a:r>
                <a:r>
                  <a:rPr lang="cs-CZ" sz="2800" dirty="0" smtClean="0">
                    <a:solidFill>
                      <a:schemeClr val="tx1"/>
                    </a:solidFill>
                    <a:latin typeface="Candara"/>
                  </a:rPr>
                  <a:t>³ </a:t>
                </a:r>
              </a:p>
              <a:p>
                <a:pPr marL="0" indent="0">
                  <a:buNone/>
                </a:pPr>
                <a:r>
                  <a:rPr lang="cs-CZ" sz="2800" dirty="0" smtClean="0">
                    <a:solidFill>
                      <a:schemeClr val="tx1"/>
                    </a:solidFill>
                    <a:latin typeface="Candara"/>
                  </a:rPr>
                  <a:t>V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4</m:t>
                        </m:r>
                      </m:num>
                      <m:den>
                        <m:r>
                          <a:rPr lang="cs-CZ" sz="28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3</m:t>
                        </m:r>
                      </m:den>
                    </m:f>
                  </m:oMath>
                </a14:m>
                <a:r>
                  <a:rPr lang="cs-CZ" sz="2800" dirty="0" smtClean="0">
                    <a:solidFill>
                      <a:schemeClr val="tx1"/>
                    </a:solidFill>
                  </a:rPr>
                  <a:t> . 3,14 . 6</a:t>
                </a:r>
                <a:r>
                  <a:rPr lang="cs-CZ" sz="2800" dirty="0" smtClean="0">
                    <a:solidFill>
                      <a:schemeClr val="tx1"/>
                    </a:solidFill>
                    <a:latin typeface="Candara"/>
                  </a:rPr>
                  <a:t>³                          V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4</m:t>
                        </m:r>
                      </m:num>
                      <m:den>
                        <m:r>
                          <a:rPr lang="cs-CZ" sz="28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3</m:t>
                        </m:r>
                      </m:den>
                    </m:f>
                  </m:oMath>
                </a14:m>
                <a:r>
                  <a:rPr lang="cs-CZ" sz="2800" dirty="0" smtClean="0">
                    <a:solidFill>
                      <a:schemeClr val="tx1"/>
                    </a:solidFill>
                  </a:rPr>
                  <a:t> . 3,14 . 12</a:t>
                </a:r>
                <a:r>
                  <a:rPr lang="cs-CZ" sz="2800" dirty="0" smtClean="0">
                    <a:solidFill>
                      <a:schemeClr val="tx1"/>
                    </a:solidFill>
                    <a:latin typeface="Candara"/>
                  </a:rPr>
                  <a:t>³</a:t>
                </a:r>
              </a:p>
              <a:p>
                <a:pPr marL="0" indent="0">
                  <a:buNone/>
                </a:pPr>
                <a:r>
                  <a:rPr lang="cs-CZ" sz="2800" dirty="0" smtClean="0">
                    <a:solidFill>
                      <a:srgbClr val="FF0000"/>
                    </a:solidFill>
                    <a:latin typeface="Candara"/>
                  </a:rPr>
                  <a:t>V = 904,32 cm³                        V = 7 234,56 cm³</a:t>
                </a:r>
              </a:p>
              <a:p>
                <a:pPr marL="0" indent="0">
                  <a:buNone/>
                </a:pPr>
                <a:r>
                  <a:rPr lang="cs-CZ" sz="2800" dirty="0">
                    <a:solidFill>
                      <a:srgbClr val="FF0000"/>
                    </a:solidFill>
                    <a:latin typeface="Candara"/>
                  </a:rPr>
                  <a:t> </a:t>
                </a:r>
                <a:r>
                  <a:rPr lang="cs-CZ" sz="2800" dirty="0" smtClean="0">
                    <a:solidFill>
                      <a:srgbClr val="FF0000"/>
                    </a:solidFill>
                    <a:latin typeface="Candara"/>
                  </a:rPr>
                  <a:t>                      904,32 : 7 234,56</a:t>
                </a:r>
              </a:p>
              <a:p>
                <a:pPr marL="0" indent="0">
                  <a:buNone/>
                </a:pPr>
                <a:r>
                  <a:rPr lang="cs-CZ" sz="2800" dirty="0">
                    <a:solidFill>
                      <a:srgbClr val="FF0000"/>
                    </a:solidFill>
                    <a:latin typeface="Candara"/>
                  </a:rPr>
                  <a:t> </a:t>
                </a:r>
                <a:r>
                  <a:rPr lang="cs-CZ" sz="2800" dirty="0" smtClean="0">
                    <a:solidFill>
                      <a:srgbClr val="FF0000"/>
                    </a:solidFill>
                    <a:latin typeface="Candara"/>
                  </a:rPr>
                  <a:t>                                 </a:t>
                </a:r>
                <a:r>
                  <a:rPr lang="cs-CZ" sz="3200" b="1" u="sng" dirty="0" smtClean="0">
                    <a:solidFill>
                      <a:srgbClr val="FF0000"/>
                    </a:solidFill>
                    <a:latin typeface="Candara"/>
                  </a:rPr>
                  <a:t>1</a:t>
                </a:r>
                <a:r>
                  <a:rPr lang="cs-CZ" sz="2800" b="1" u="sng" dirty="0" smtClean="0">
                    <a:solidFill>
                      <a:srgbClr val="FF0000"/>
                    </a:solidFill>
                    <a:latin typeface="Candara"/>
                  </a:rPr>
                  <a:t> : 8</a:t>
                </a:r>
              </a:p>
              <a:p>
                <a:pPr marL="0" indent="0">
                  <a:buNone/>
                </a:pPr>
                <a:r>
                  <a:rPr lang="cs-CZ" sz="2800" b="1" dirty="0" smtClean="0">
                    <a:solidFill>
                      <a:srgbClr val="000099"/>
                    </a:solidFill>
                    <a:latin typeface="Candara"/>
                  </a:rPr>
                  <a:t>Objemy malé a velké koule jsou v poměru </a:t>
                </a:r>
                <a:r>
                  <a:rPr lang="cs-CZ" sz="3200" b="1" dirty="0" smtClean="0">
                    <a:solidFill>
                      <a:srgbClr val="000099"/>
                    </a:solidFill>
                    <a:latin typeface="Candara"/>
                  </a:rPr>
                  <a:t>1</a:t>
                </a:r>
                <a:r>
                  <a:rPr lang="cs-CZ" sz="2800" b="1" dirty="0" smtClean="0">
                    <a:solidFill>
                      <a:srgbClr val="000099"/>
                    </a:solidFill>
                    <a:latin typeface="Candara"/>
                  </a:rPr>
                  <a:t> : 8.</a:t>
                </a:r>
                <a:endParaRPr lang="cs-CZ" sz="2800" b="1" dirty="0">
                  <a:solidFill>
                    <a:srgbClr val="000099"/>
                  </a:solidFill>
                </a:endParaRPr>
              </a:p>
            </p:txBody>
          </p:sp>
        </mc:Choice>
        <mc:Fallback>
          <p:sp>
            <p:nvSpPr>
              <p:cNvPr id="2" name="Zástupný symbol pro obsah 1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4294967295"/>
              </p:nvPr>
            </p:nvSpPr>
            <p:spPr>
              <a:xfrm>
                <a:off x="251520" y="332656"/>
                <a:ext cx="8640960" cy="6120533"/>
              </a:xfrm>
              <a:blipFill rotWithShape="1">
                <a:blip r:embed="rId2" cstate="print"/>
                <a:stretch>
                  <a:fillRect l="-1763" t="-129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xmlns="" val="40223516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9" dur="5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a14="http://schemas.microsoft.com/office/drawing/2010/main" xmlns="" Requires="a14">
          <p:sp>
            <p:nvSpPr>
              <p:cNvPr id="4" name="Zástupný symbol pro obsah 3"/>
              <p:cNvSpPr>
                <a:spLocks noGrp="1"/>
              </p:cNvSpPr>
              <p:nvPr>
                <p:ph idx="4294967295"/>
              </p:nvPr>
            </p:nvSpPr>
            <p:spPr>
              <a:xfrm>
                <a:off x="251520" y="476672"/>
                <a:ext cx="8568952" cy="6048672"/>
              </a:xfrm>
            </p:spPr>
            <p:txBody>
              <a:bodyPr>
                <a:normAutofit lnSpcReduction="10000"/>
              </a:bodyPr>
              <a:lstStyle/>
              <a:p>
                <a:pPr marL="0" indent="0">
                  <a:buNone/>
                </a:pPr>
                <a:endParaRPr lang="cs-CZ" sz="2800" b="1" dirty="0" smtClean="0">
                  <a:solidFill>
                    <a:schemeClr val="tx1"/>
                  </a:solidFill>
                </a:endParaRPr>
              </a:p>
              <a:p>
                <a:pPr marL="0" indent="0">
                  <a:buNone/>
                </a:pPr>
                <a:r>
                  <a:rPr lang="cs-CZ" sz="2800" b="1" dirty="0" smtClean="0">
                    <a:solidFill>
                      <a:schemeClr val="tx1"/>
                    </a:solidFill>
                  </a:rPr>
                  <a:t>Napadne vás jednodušší a rychlejší způsob řešení této úlohy?</a:t>
                </a:r>
              </a:p>
              <a:p>
                <a:pPr marL="0" indent="0">
                  <a:buNone/>
                </a:pPr>
                <a:r>
                  <a:rPr lang="cs-CZ" sz="2800" b="1" dirty="0" smtClean="0">
                    <a:solidFill>
                      <a:srgbClr val="000099"/>
                    </a:solidFill>
                  </a:rPr>
                  <a:t>Určitě ano. Využijeme znalosti krácení výrazů a umocňování mocnin a dostaneme:</a:t>
                </a:r>
              </a:p>
              <a:p>
                <a:pPr marL="0" indent="0">
                  <a:buNone/>
                </a:pPr>
                <a:r>
                  <a:rPr lang="cs-CZ" b="1" dirty="0" smtClean="0">
                    <a:solidFill>
                      <a:schemeClr val="tx1"/>
                    </a:solidFill>
                  </a:rPr>
                  <a:t>V </a:t>
                </a:r>
                <a:r>
                  <a:rPr lang="cs-CZ" b="1" dirty="0">
                    <a:solidFill>
                      <a:schemeClr val="tx1"/>
                    </a:solidFill>
                  </a:rPr>
                  <a:t>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b="1" i="1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b="1" i="1">
                            <a:solidFill>
                              <a:schemeClr val="tx1"/>
                            </a:solidFill>
                            <a:latin typeface="Cambria Math"/>
                          </a:rPr>
                          <m:t>𝟒</m:t>
                        </m:r>
                      </m:num>
                      <m:den>
                        <m:r>
                          <a:rPr lang="cs-CZ" b="1" i="1">
                            <a:solidFill>
                              <a:schemeClr val="tx1"/>
                            </a:solidFill>
                            <a:latin typeface="Cambria Math"/>
                          </a:rPr>
                          <m:t>𝟑</m:t>
                        </m:r>
                      </m:den>
                    </m:f>
                  </m:oMath>
                </a14:m>
                <a:r>
                  <a:rPr lang="el-GR" b="1" dirty="0">
                    <a:solidFill>
                      <a:schemeClr val="tx1"/>
                    </a:solidFill>
                  </a:rPr>
                  <a:t>π</a:t>
                </a:r>
                <a:r>
                  <a:rPr lang="cs-CZ" b="1" dirty="0">
                    <a:solidFill>
                      <a:schemeClr val="tx1"/>
                    </a:solidFill>
                  </a:rPr>
                  <a:t>r³                                      V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b="1" i="1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b="1" i="1">
                            <a:solidFill>
                              <a:schemeClr val="tx1"/>
                            </a:solidFill>
                            <a:latin typeface="Cambria Math"/>
                          </a:rPr>
                          <m:t>𝟒</m:t>
                        </m:r>
                      </m:num>
                      <m:den>
                        <m:r>
                          <a:rPr lang="cs-CZ" b="1" i="1">
                            <a:solidFill>
                              <a:schemeClr val="tx1"/>
                            </a:solidFill>
                            <a:latin typeface="Cambria Math"/>
                          </a:rPr>
                          <m:t>𝟑</m:t>
                        </m:r>
                      </m:den>
                    </m:f>
                  </m:oMath>
                </a14:m>
                <a:r>
                  <a:rPr lang="cs-CZ" b="1" dirty="0">
                    <a:solidFill>
                      <a:schemeClr val="tx1"/>
                    </a:solidFill>
                  </a:rPr>
                  <a:t> </a:t>
                </a:r>
                <a:r>
                  <a:rPr lang="el-GR" b="1" dirty="0">
                    <a:solidFill>
                      <a:schemeClr val="tx1"/>
                    </a:solidFill>
                  </a:rPr>
                  <a:t>π</a:t>
                </a:r>
                <a:r>
                  <a:rPr lang="cs-CZ" b="1" dirty="0">
                    <a:solidFill>
                      <a:schemeClr val="tx1"/>
                    </a:solidFill>
                  </a:rPr>
                  <a:t>r³ </a:t>
                </a:r>
              </a:p>
              <a:p>
                <a:pPr marL="0" indent="0">
                  <a:buNone/>
                </a:pPr>
                <a:r>
                  <a:rPr lang="cs-CZ" b="1" dirty="0">
                    <a:solidFill>
                      <a:schemeClr val="tx1"/>
                    </a:solidFill>
                  </a:rPr>
                  <a:t>V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b="1" i="1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b="1" i="1">
                            <a:solidFill>
                              <a:schemeClr val="tx1"/>
                            </a:solidFill>
                            <a:latin typeface="Cambria Math"/>
                          </a:rPr>
                          <m:t>𝟒</m:t>
                        </m:r>
                      </m:num>
                      <m:den>
                        <m:r>
                          <a:rPr lang="cs-CZ" b="1" i="1">
                            <a:solidFill>
                              <a:schemeClr val="tx1"/>
                            </a:solidFill>
                            <a:latin typeface="Cambria Math"/>
                          </a:rPr>
                          <m:t>𝟑</m:t>
                        </m:r>
                      </m:den>
                    </m:f>
                  </m:oMath>
                </a14:m>
                <a:r>
                  <a:rPr lang="cs-CZ" b="1" dirty="0">
                    <a:solidFill>
                      <a:schemeClr val="tx1"/>
                    </a:solidFill>
                  </a:rPr>
                  <a:t> . 3,14 . 6³                          V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b="1" i="1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b="1" i="1">
                            <a:solidFill>
                              <a:schemeClr val="tx1"/>
                            </a:solidFill>
                            <a:latin typeface="Cambria Math"/>
                          </a:rPr>
                          <m:t>𝟒</m:t>
                        </m:r>
                      </m:num>
                      <m:den>
                        <m:r>
                          <a:rPr lang="cs-CZ" b="1" i="1">
                            <a:solidFill>
                              <a:schemeClr val="tx1"/>
                            </a:solidFill>
                            <a:latin typeface="Cambria Math"/>
                          </a:rPr>
                          <m:t>𝟑</m:t>
                        </m:r>
                      </m:den>
                    </m:f>
                  </m:oMath>
                </a14:m>
                <a:r>
                  <a:rPr lang="cs-CZ" b="1" dirty="0">
                    <a:solidFill>
                      <a:schemeClr val="tx1"/>
                    </a:solidFill>
                  </a:rPr>
                  <a:t> . 3,14 . 12³</a:t>
                </a:r>
              </a:p>
              <a:p>
                <a:pPr marL="0" indent="0">
                  <a:buNone/>
                </a:pPr>
                <a:r>
                  <a:rPr lang="cs-CZ" b="1" dirty="0" smtClean="0">
                    <a:solidFill>
                      <a:srgbClr val="FF0000"/>
                    </a:solidFill>
                  </a:rPr>
                  <a:t>                  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b="1" i="1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b="1" i="1">
                            <a:solidFill>
                              <a:schemeClr val="tx1"/>
                            </a:solidFill>
                            <a:latin typeface="Cambria Math"/>
                          </a:rPr>
                          <m:t>𝟒</m:t>
                        </m:r>
                      </m:num>
                      <m:den>
                        <m:r>
                          <a:rPr lang="cs-CZ" b="1" i="1">
                            <a:solidFill>
                              <a:schemeClr val="tx1"/>
                            </a:solidFill>
                            <a:latin typeface="Cambria Math"/>
                          </a:rPr>
                          <m:t>𝟑</m:t>
                        </m:r>
                      </m:den>
                    </m:f>
                  </m:oMath>
                </a14:m>
                <a:r>
                  <a:rPr lang="cs-CZ" b="1" dirty="0">
                    <a:solidFill>
                      <a:schemeClr val="tx1"/>
                    </a:solidFill>
                  </a:rPr>
                  <a:t> . 3,14 . 6³ </a:t>
                </a:r>
                <a:r>
                  <a:rPr lang="cs-CZ" b="1" dirty="0" smtClean="0">
                    <a:solidFill>
                      <a:schemeClr val="tx1"/>
                    </a:solidFill>
                  </a:rPr>
                  <a:t>  </a:t>
                </a:r>
                <a:r>
                  <a:rPr lang="cs-CZ" b="1" dirty="0" smtClean="0">
                    <a:solidFill>
                      <a:srgbClr val="FF0000"/>
                    </a:solidFill>
                  </a:rPr>
                  <a:t>:</a:t>
                </a:r>
                <a:r>
                  <a:rPr lang="cs-CZ" b="1" dirty="0" smtClean="0">
                    <a:solidFill>
                      <a:schemeClr val="tx1"/>
                    </a:solidFill>
                  </a:rPr>
                  <a:t>  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b="1" i="1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b="1" i="1">
                            <a:solidFill>
                              <a:schemeClr val="tx1"/>
                            </a:solidFill>
                            <a:latin typeface="Cambria Math"/>
                          </a:rPr>
                          <m:t>𝟒</m:t>
                        </m:r>
                      </m:num>
                      <m:den>
                        <m:r>
                          <a:rPr lang="cs-CZ" b="1" i="1">
                            <a:solidFill>
                              <a:schemeClr val="tx1"/>
                            </a:solidFill>
                            <a:latin typeface="Cambria Math"/>
                          </a:rPr>
                          <m:t>𝟑</m:t>
                        </m:r>
                      </m:den>
                    </m:f>
                  </m:oMath>
                </a14:m>
                <a:r>
                  <a:rPr lang="cs-CZ" b="1" dirty="0">
                    <a:solidFill>
                      <a:schemeClr val="tx1"/>
                    </a:solidFill>
                  </a:rPr>
                  <a:t> . 3,14 . </a:t>
                </a:r>
                <a:r>
                  <a:rPr lang="cs-CZ" b="1" dirty="0" smtClean="0">
                    <a:solidFill>
                      <a:schemeClr val="tx1"/>
                    </a:solidFill>
                  </a:rPr>
                  <a:t>12³       </a:t>
                </a:r>
                <a:r>
                  <a:rPr lang="cs-CZ" b="1" dirty="0" smtClean="0">
                    <a:solidFill>
                      <a:srgbClr val="FF0000"/>
                    </a:solidFill>
                  </a:rPr>
                  <a:t>/: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𝟒</m:t>
                        </m:r>
                      </m:num>
                      <m:den>
                        <m:r>
                          <a:rPr lang="cs-CZ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𝟑</m:t>
                        </m:r>
                      </m:den>
                    </m:f>
                  </m:oMath>
                </a14:m>
                <a:r>
                  <a:rPr lang="cs-CZ" b="1" dirty="0" smtClean="0">
                    <a:solidFill>
                      <a:srgbClr val="FF0000"/>
                    </a:solidFill>
                  </a:rPr>
                  <a:t> </a:t>
                </a:r>
                <a:r>
                  <a:rPr lang="el-GR" b="1" dirty="0" smtClean="0">
                    <a:solidFill>
                      <a:srgbClr val="FF0000"/>
                    </a:solidFill>
                  </a:rPr>
                  <a:t>π</a:t>
                </a:r>
                <a:endParaRPr lang="cs-CZ" b="1" dirty="0" smtClean="0">
                  <a:solidFill>
                    <a:srgbClr val="FF0000"/>
                  </a:solidFill>
                </a:endParaRPr>
              </a:p>
              <a:p>
                <a:pPr marL="0" indent="0">
                  <a:buNone/>
                </a:pPr>
                <a:r>
                  <a:rPr lang="cs-CZ" b="1" dirty="0">
                    <a:solidFill>
                      <a:srgbClr val="FF0000"/>
                    </a:solidFill>
                  </a:rPr>
                  <a:t> </a:t>
                </a:r>
                <a:r>
                  <a:rPr lang="cs-CZ" b="1" dirty="0" smtClean="0">
                    <a:solidFill>
                      <a:srgbClr val="FF0000"/>
                    </a:solidFill>
                  </a:rPr>
                  <a:t>                                    6</a:t>
                </a:r>
                <a:r>
                  <a:rPr lang="cs-CZ" b="1" dirty="0" smtClean="0">
                    <a:solidFill>
                      <a:srgbClr val="FF0000"/>
                    </a:solidFill>
                    <a:latin typeface="Candara"/>
                  </a:rPr>
                  <a:t>³  :    12³ </a:t>
                </a:r>
              </a:p>
              <a:p>
                <a:pPr marL="0" indent="0">
                  <a:buNone/>
                </a:pPr>
                <a:r>
                  <a:rPr lang="cs-CZ" b="1" dirty="0">
                    <a:solidFill>
                      <a:srgbClr val="FF0000"/>
                    </a:solidFill>
                    <a:latin typeface="Candara"/>
                  </a:rPr>
                  <a:t> </a:t>
                </a:r>
                <a:r>
                  <a:rPr lang="cs-CZ" b="1" dirty="0" smtClean="0">
                    <a:solidFill>
                      <a:srgbClr val="FF0000"/>
                    </a:solidFill>
                    <a:latin typeface="Candara"/>
                  </a:rPr>
                  <a:t>                                    6³  :    (2 . 6)³</a:t>
                </a:r>
                <a:endParaRPr lang="cs-CZ" b="1" dirty="0" smtClean="0">
                  <a:solidFill>
                    <a:srgbClr val="FF0000"/>
                  </a:solidFill>
                </a:endParaRPr>
              </a:p>
              <a:p>
                <a:pPr marL="0" indent="0">
                  <a:buNone/>
                </a:pPr>
                <a:r>
                  <a:rPr lang="cs-CZ" sz="3200" b="1" dirty="0">
                    <a:solidFill>
                      <a:srgbClr val="FF0000"/>
                    </a:solidFill>
                  </a:rPr>
                  <a:t> </a:t>
                </a:r>
                <a:r>
                  <a:rPr lang="cs-CZ" sz="3200" b="1" dirty="0" smtClean="0">
                    <a:solidFill>
                      <a:srgbClr val="FF0000"/>
                    </a:solidFill>
                  </a:rPr>
                  <a:t>                           </a:t>
                </a:r>
                <a:r>
                  <a:rPr lang="cs-CZ" b="1" dirty="0" smtClean="0">
                    <a:solidFill>
                      <a:srgbClr val="FF0000"/>
                    </a:solidFill>
                  </a:rPr>
                  <a:t>6</a:t>
                </a:r>
                <a:r>
                  <a:rPr lang="cs-CZ" b="1" dirty="0" smtClean="0">
                    <a:solidFill>
                      <a:srgbClr val="FF0000"/>
                    </a:solidFill>
                    <a:latin typeface="Candara"/>
                  </a:rPr>
                  <a:t>³  :    2³ . 6³                /: 6³</a:t>
                </a:r>
              </a:p>
              <a:p>
                <a:pPr marL="0" indent="0">
                  <a:buNone/>
                </a:pPr>
                <a:r>
                  <a:rPr lang="cs-CZ" sz="3200" b="1" dirty="0">
                    <a:solidFill>
                      <a:srgbClr val="FF0000"/>
                    </a:solidFill>
                    <a:latin typeface="Candara"/>
                  </a:rPr>
                  <a:t> </a:t>
                </a:r>
                <a:r>
                  <a:rPr lang="cs-CZ" sz="3200" b="1" dirty="0" smtClean="0">
                    <a:solidFill>
                      <a:srgbClr val="FF0000"/>
                    </a:solidFill>
                    <a:latin typeface="Candara"/>
                  </a:rPr>
                  <a:t>                           </a:t>
                </a:r>
                <a:r>
                  <a:rPr lang="cs-CZ" sz="3600" b="1" dirty="0" smtClean="0">
                    <a:solidFill>
                      <a:srgbClr val="FF0000"/>
                    </a:solidFill>
                    <a:latin typeface="Candara"/>
                  </a:rPr>
                  <a:t> </a:t>
                </a:r>
                <a:r>
                  <a:rPr lang="cs-CZ" sz="3600" b="1" u="sng" dirty="0" smtClean="0">
                    <a:solidFill>
                      <a:srgbClr val="FF0000"/>
                    </a:solidFill>
                    <a:latin typeface="Candara"/>
                  </a:rPr>
                  <a:t>1  </a:t>
                </a:r>
                <a:r>
                  <a:rPr lang="cs-CZ" sz="3200" b="1" u="sng" dirty="0" smtClean="0">
                    <a:solidFill>
                      <a:srgbClr val="FF0000"/>
                    </a:solidFill>
                    <a:latin typeface="Candara"/>
                  </a:rPr>
                  <a:t>: 8</a:t>
                </a:r>
                <a:r>
                  <a:rPr lang="cs-CZ" sz="3200" b="1" u="sng" dirty="0" smtClean="0">
                    <a:solidFill>
                      <a:srgbClr val="FF0000"/>
                    </a:solidFill>
                  </a:rPr>
                  <a:t>       </a:t>
                </a:r>
                <a:endParaRPr lang="cs-CZ" sz="3200" b="1" u="sng" dirty="0">
                  <a:solidFill>
                    <a:schemeClr val="tx1"/>
                  </a:solidFill>
                </a:endParaRPr>
              </a:p>
              <a:p>
                <a:pPr marL="0" indent="0">
                  <a:buNone/>
                </a:pPr>
                <a:endParaRPr lang="cs-CZ" sz="3200" b="1" dirty="0" smtClean="0">
                  <a:solidFill>
                    <a:srgbClr val="FF0000"/>
                  </a:solidFill>
                </a:endParaRPr>
              </a:p>
              <a:p>
                <a:pPr marL="0" indent="0">
                  <a:buNone/>
                </a:pPr>
                <a:endParaRPr lang="cs-CZ" b="1" dirty="0" smtClean="0">
                  <a:solidFill>
                    <a:srgbClr val="FF0000"/>
                  </a:solidFill>
                </a:endParaRPr>
              </a:p>
            </p:txBody>
          </p:sp>
        </mc:Choice>
        <mc:Fallback>
          <p:sp>
            <p:nvSpPr>
              <p:cNvPr id="4" name="Zástupný symbol pro obsah 3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4294967295"/>
              </p:nvPr>
            </p:nvSpPr>
            <p:spPr>
              <a:xfrm>
                <a:off x="251520" y="476672"/>
                <a:ext cx="8568952" cy="6048672"/>
              </a:xfrm>
              <a:blipFill rotWithShape="1">
                <a:blip r:embed="rId2" cstate="print"/>
                <a:stretch>
                  <a:fillRect l="-1422" b="-90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xmlns="" val="1847422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Zástupný symbol pro obsah 11"/>
          <p:cNvSpPr>
            <a:spLocks noGrp="1"/>
          </p:cNvSpPr>
          <p:nvPr>
            <p:ph idx="4294967295"/>
          </p:nvPr>
        </p:nvSpPr>
        <p:spPr>
          <a:xfrm>
            <a:off x="251520" y="764704"/>
            <a:ext cx="8640960" cy="5361459"/>
          </a:xfrm>
        </p:spPr>
        <p:txBody>
          <a:bodyPr/>
          <a:lstStyle/>
          <a:p>
            <a:pPr marL="0" indent="0"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Příklad:</a:t>
            </a:r>
          </a:p>
          <a:p>
            <a:pPr marL="0" indent="0">
              <a:buNone/>
            </a:pPr>
            <a:r>
              <a:rPr lang="cs-CZ" sz="2800" b="1" dirty="0" smtClean="0">
                <a:solidFill>
                  <a:schemeClr val="tx1"/>
                </a:solidFill>
              </a:rPr>
              <a:t>Vypočítejte objem koule, jejíž povrch je 1 m</a:t>
            </a:r>
            <a:r>
              <a:rPr lang="cs-CZ" sz="2800" b="1" dirty="0" smtClean="0">
                <a:solidFill>
                  <a:schemeClr val="tx1"/>
                </a:solidFill>
                <a:latin typeface="Candara"/>
              </a:rPr>
              <a:t>². Objem vyjádřete v dm³.</a:t>
            </a:r>
          </a:p>
          <a:p>
            <a:pPr marL="0" indent="0">
              <a:buNone/>
            </a:pPr>
            <a:endParaRPr lang="cs-CZ" sz="2800" b="1" dirty="0">
              <a:solidFill>
                <a:schemeClr val="tx1"/>
              </a:solidFill>
              <a:latin typeface="Candara"/>
            </a:endParaRPr>
          </a:p>
          <a:p>
            <a:pPr marL="0" indent="0">
              <a:buNone/>
            </a:pPr>
            <a:r>
              <a:rPr lang="cs-CZ" sz="2800" b="1" dirty="0" smtClean="0">
                <a:solidFill>
                  <a:srgbClr val="FF0000"/>
                </a:solidFill>
                <a:latin typeface="Candara"/>
              </a:rPr>
              <a:t>Postup řešení:</a:t>
            </a:r>
          </a:p>
          <a:p>
            <a:pPr>
              <a:buFontTx/>
              <a:buChar char="-"/>
            </a:pPr>
            <a:r>
              <a:rPr lang="cs-CZ" sz="2800" b="1" dirty="0" smtClean="0">
                <a:solidFill>
                  <a:srgbClr val="FF0000"/>
                </a:solidFill>
                <a:latin typeface="Candara"/>
              </a:rPr>
              <a:t>Výpočet poloměru z povrchu koule</a:t>
            </a:r>
          </a:p>
          <a:p>
            <a:pPr>
              <a:buFontTx/>
              <a:buChar char="-"/>
            </a:pPr>
            <a:r>
              <a:rPr lang="cs-CZ" sz="2800" b="1" dirty="0" smtClean="0">
                <a:solidFill>
                  <a:srgbClr val="FF0000"/>
                </a:solidFill>
                <a:latin typeface="Candara"/>
              </a:rPr>
              <a:t>Výpočet objemu koule</a:t>
            </a:r>
          </a:p>
          <a:p>
            <a:pPr>
              <a:buFontTx/>
              <a:buChar char="-"/>
            </a:pPr>
            <a:r>
              <a:rPr lang="cs-CZ" sz="2800" b="1" dirty="0" smtClean="0">
                <a:solidFill>
                  <a:srgbClr val="FF0000"/>
                </a:solidFill>
                <a:latin typeface="Candara"/>
              </a:rPr>
              <a:t>Odpověď </a:t>
            </a:r>
            <a:endParaRPr lang="cs-CZ" sz="2800" b="1" dirty="0">
              <a:solidFill>
                <a:srgbClr val="FF0000"/>
              </a:solidFill>
              <a:latin typeface="Candara"/>
            </a:endParaRPr>
          </a:p>
          <a:p>
            <a:pPr marL="0" indent="0">
              <a:buNone/>
            </a:pPr>
            <a:r>
              <a:rPr lang="cs-CZ" sz="2800" b="1" dirty="0" smtClean="0">
                <a:solidFill>
                  <a:schemeClr val="tx1"/>
                </a:solidFill>
                <a:latin typeface="Candara"/>
              </a:rPr>
              <a:t>  </a:t>
            </a:r>
          </a:p>
        </p:txBody>
      </p:sp>
    </p:spTree>
    <p:extLst>
      <p:ext uri="{BB962C8B-B14F-4D97-AF65-F5344CB8AC3E}">
        <p14:creationId xmlns:p14="http://schemas.microsoft.com/office/powerpoint/2010/main" xmlns="" val="32107548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a14="http://schemas.microsoft.com/office/drawing/2010/main" xmlns="" Requires="a14">
          <p:sp>
            <p:nvSpPr>
              <p:cNvPr id="4" name="Zástupný symbol pro obsah 3"/>
              <p:cNvSpPr>
                <a:spLocks noGrp="1"/>
              </p:cNvSpPr>
              <p:nvPr>
                <p:ph idx="4294967295"/>
              </p:nvPr>
            </p:nvSpPr>
            <p:spPr>
              <a:xfrm>
                <a:off x="395536" y="332656"/>
                <a:ext cx="8496944" cy="6264696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cs-CZ" sz="3200" b="1" dirty="0" smtClean="0"/>
                  <a:t>Řešení:</a:t>
                </a:r>
              </a:p>
              <a:p>
                <a:pPr marL="0" indent="0">
                  <a:buNone/>
                </a:pPr>
                <a:r>
                  <a:rPr lang="cs-CZ" sz="2800" dirty="0" smtClean="0"/>
                  <a:t>S = 1 m</a:t>
                </a:r>
                <a:r>
                  <a:rPr lang="cs-CZ" sz="2800" dirty="0" smtClean="0">
                    <a:latin typeface="Candara"/>
                  </a:rPr>
                  <a:t>²</a:t>
                </a:r>
              </a:p>
              <a:p>
                <a:pPr marL="0" indent="0">
                  <a:buNone/>
                </a:pPr>
                <a:r>
                  <a:rPr lang="cs-CZ" sz="2800" u="sng" dirty="0" smtClean="0">
                    <a:latin typeface="Candara"/>
                  </a:rPr>
                  <a:t>r = x [m]</a:t>
                </a:r>
              </a:p>
              <a:p>
                <a:pPr marL="0" indent="0">
                  <a:buNone/>
                </a:pPr>
                <a:r>
                  <a:rPr lang="cs-CZ" sz="2800" dirty="0" smtClean="0">
                    <a:latin typeface="Candara"/>
                  </a:rPr>
                  <a:t>S = 4</a:t>
                </a:r>
                <a:r>
                  <a:rPr lang="el-GR" sz="2800" dirty="0" smtClean="0">
                    <a:latin typeface="Candara"/>
                  </a:rPr>
                  <a:t>π</a:t>
                </a:r>
                <a:r>
                  <a:rPr lang="cs-CZ" sz="2800" dirty="0" smtClean="0">
                    <a:latin typeface="Candara"/>
                  </a:rPr>
                  <a:t>r²                                 </a:t>
                </a:r>
                <a:r>
                  <a:rPr lang="cs-CZ" sz="2800" dirty="0" smtClean="0">
                    <a:solidFill>
                      <a:srgbClr val="FF0000"/>
                    </a:solidFill>
                    <a:latin typeface="Candara"/>
                  </a:rPr>
                  <a:t>V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4</m:t>
                        </m:r>
                      </m:num>
                      <m:den>
                        <m:r>
                          <a:rPr lang="cs-CZ" sz="2800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3</m:t>
                        </m:r>
                      </m:den>
                    </m:f>
                  </m:oMath>
                </a14:m>
                <a:r>
                  <a:rPr lang="cs-CZ" sz="2800" dirty="0" smtClean="0">
                    <a:solidFill>
                      <a:srgbClr val="FF0000"/>
                    </a:solidFill>
                    <a:latin typeface="Candara"/>
                  </a:rPr>
                  <a:t> </a:t>
                </a:r>
                <a:r>
                  <a:rPr lang="el-GR" sz="2800" dirty="0" smtClean="0">
                    <a:solidFill>
                      <a:srgbClr val="FF0000"/>
                    </a:solidFill>
                    <a:latin typeface="Candara"/>
                  </a:rPr>
                  <a:t>π</a:t>
                </a:r>
                <a:r>
                  <a:rPr lang="cs-CZ" sz="2800" dirty="0" smtClean="0">
                    <a:solidFill>
                      <a:srgbClr val="FF0000"/>
                    </a:solidFill>
                    <a:latin typeface="Candara"/>
                  </a:rPr>
                  <a:t>r³</a:t>
                </a:r>
                <a:endParaRPr lang="cs-CZ" sz="2800" dirty="0">
                  <a:latin typeface="Candara"/>
                </a:endParaRPr>
              </a:p>
              <a:p>
                <a:pPr marL="0" indent="0">
                  <a:buNone/>
                </a:pPr>
                <a:r>
                  <a:rPr lang="cs-CZ" sz="2800" dirty="0" smtClean="0">
                    <a:latin typeface="Candara"/>
                  </a:rPr>
                  <a:t>1 = 4 . 3,14 . r²                       V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0" i="1" smtClean="0">
                            <a:latin typeface="Cambria Math"/>
                          </a:rPr>
                          <m:t>4</m:t>
                        </m:r>
                      </m:num>
                      <m:den>
                        <m:r>
                          <a:rPr lang="cs-CZ" sz="2800" b="0" i="1" smtClean="0">
                            <a:latin typeface="Cambria Math"/>
                          </a:rPr>
                          <m:t>3</m:t>
                        </m:r>
                      </m:den>
                    </m:f>
                  </m:oMath>
                </a14:m>
                <a:r>
                  <a:rPr lang="cs-CZ" sz="2800" dirty="0" smtClean="0">
                    <a:latin typeface="Candara"/>
                  </a:rPr>
                  <a:t> . 3,14 . 0,28³</a:t>
                </a:r>
              </a:p>
              <a:p>
                <a:pPr marL="0" indent="0">
                  <a:buNone/>
                </a:pPr>
                <a:r>
                  <a:rPr lang="cs-CZ" sz="2800" dirty="0" smtClean="0">
                    <a:latin typeface="Candara"/>
                  </a:rPr>
                  <a:t>1 = 12,56 r²                            V </a:t>
                </a:r>
                <a:r>
                  <a:rPr lang="cs-CZ" sz="2800" dirty="0" smtClean="0">
                    <a:latin typeface="Cambria Math"/>
                    <a:ea typeface="Cambria Math"/>
                  </a:rPr>
                  <a:t>≐ 0,09m</a:t>
                </a:r>
                <a:r>
                  <a:rPr lang="cs-CZ" sz="2800" dirty="0" smtClean="0">
                    <a:latin typeface="Candara"/>
                    <a:ea typeface="Cambria Math"/>
                  </a:rPr>
                  <a:t>³</a:t>
                </a:r>
                <a:endParaRPr lang="cs-CZ" sz="2800" dirty="0" smtClean="0">
                  <a:latin typeface="Candara"/>
                </a:endParaRPr>
              </a:p>
              <a:p>
                <a:pPr marL="0" indent="0">
                  <a:buNone/>
                </a:pPr>
                <a:r>
                  <a:rPr lang="cs-CZ" sz="2800" dirty="0" smtClean="0">
                    <a:latin typeface="Candara"/>
                  </a:rPr>
                  <a:t>r²= 1 : 12,56                           </a:t>
                </a:r>
                <a:r>
                  <a:rPr lang="cs-CZ" sz="2800" b="1" u="sng" dirty="0" smtClean="0">
                    <a:solidFill>
                      <a:srgbClr val="FF0000"/>
                    </a:solidFill>
                    <a:latin typeface="Candara"/>
                  </a:rPr>
                  <a:t>V </a:t>
                </a:r>
                <a:r>
                  <a:rPr lang="cs-CZ" sz="2800" b="1" u="sng" dirty="0" smtClean="0">
                    <a:solidFill>
                      <a:srgbClr val="FF0000"/>
                    </a:solidFill>
                    <a:latin typeface="Cambria Math"/>
                    <a:ea typeface="Cambria Math"/>
                  </a:rPr>
                  <a:t>≐ 90 dm</a:t>
                </a:r>
                <a:r>
                  <a:rPr lang="cs-CZ" sz="2800" b="1" u="sng" dirty="0" smtClean="0">
                    <a:solidFill>
                      <a:srgbClr val="FF0000"/>
                    </a:solidFill>
                    <a:latin typeface="Candara"/>
                    <a:ea typeface="Cambria Math"/>
                  </a:rPr>
                  <a:t>³</a:t>
                </a:r>
                <a:endParaRPr lang="cs-CZ" sz="2800" b="1" u="sng" dirty="0" smtClean="0">
                  <a:solidFill>
                    <a:srgbClr val="FF0000"/>
                  </a:solidFill>
                  <a:latin typeface="Candara"/>
                </a:endParaRPr>
              </a:p>
              <a:p>
                <a:pPr marL="0" indent="0">
                  <a:buNone/>
                </a:pPr>
                <a:r>
                  <a:rPr lang="cs-CZ" sz="2800" dirty="0" smtClean="0"/>
                  <a:t>r²</a:t>
                </a:r>
                <a:r>
                  <a:rPr lang="cs-CZ" sz="2800" dirty="0" smtClean="0">
                    <a:ea typeface="Cambria Math"/>
                  </a:rPr>
                  <a:t>≐ 0,0796</a:t>
                </a:r>
                <a:r>
                  <a:rPr lang="cs-CZ" sz="2800" dirty="0" smtClean="0"/>
                  <a:t> </a:t>
                </a:r>
              </a:p>
              <a:p>
                <a:pPr marL="0" indent="0">
                  <a:buNone/>
                </a:pPr>
                <a:r>
                  <a:rPr lang="cs-CZ" sz="2800" dirty="0" smtClean="0"/>
                  <a:t>r </a:t>
                </a:r>
                <a:r>
                  <a:rPr lang="cs-CZ" sz="2800" dirty="0" smtClean="0">
                    <a:latin typeface="Cambria Math"/>
                    <a:ea typeface="Cambria Math"/>
                  </a:rPr>
                  <a:t>≐ 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2800" i="1" smtClean="0">
                            <a:latin typeface="Cambria Math"/>
                            <a:ea typeface="Cambria Math"/>
                          </a:rPr>
                        </m:ctrlPr>
                      </m:radPr>
                      <m:deg/>
                      <m:e>
                        <m:r>
                          <a:rPr lang="cs-CZ" sz="2800" b="0" i="1" smtClean="0">
                            <a:latin typeface="Cambria Math"/>
                            <a:ea typeface="Cambria Math"/>
                          </a:rPr>
                          <m:t>0,0</m:t>
                        </m:r>
                      </m:e>
                    </m:rad>
                  </m:oMath>
                </a14:m>
                <a:r>
                  <a:rPr lang="cs-CZ" sz="2800" dirty="0" smtClean="0"/>
                  <a:t>796     </a:t>
                </a:r>
              </a:p>
              <a:p>
                <a:pPr marL="0" indent="0">
                  <a:buNone/>
                </a:pPr>
                <a:r>
                  <a:rPr lang="cs-CZ" sz="2800" u="sng" dirty="0" smtClean="0">
                    <a:solidFill>
                      <a:srgbClr val="FF0000"/>
                    </a:solidFill>
                  </a:rPr>
                  <a:t>r </a:t>
                </a:r>
                <a:r>
                  <a:rPr lang="cs-CZ" sz="2800" u="sng" dirty="0" smtClean="0">
                    <a:solidFill>
                      <a:srgbClr val="FF0000"/>
                    </a:solidFill>
                    <a:latin typeface="Cambria Math"/>
                    <a:ea typeface="Cambria Math"/>
                  </a:rPr>
                  <a:t>≐ 0,28m </a:t>
                </a:r>
              </a:p>
              <a:p>
                <a:pPr marL="0" indent="0">
                  <a:buNone/>
                </a:pPr>
                <a:r>
                  <a:rPr lang="cs-CZ" sz="2800" dirty="0">
                    <a:solidFill>
                      <a:srgbClr val="000099"/>
                    </a:solidFill>
                  </a:rPr>
                  <a:t>Objem koule je přibližně 90 dm³.</a:t>
                </a:r>
                <a:endParaRPr lang="cs-CZ" sz="2800" dirty="0"/>
              </a:p>
              <a:p>
                <a:pPr marL="0" indent="0">
                  <a:buNone/>
                </a:pPr>
                <a:endParaRPr lang="cs-CZ" sz="2800" u="sng" dirty="0">
                  <a:solidFill>
                    <a:srgbClr val="FF0000"/>
                  </a:solidFill>
                </a:endParaRPr>
              </a:p>
            </p:txBody>
          </p:sp>
        </mc:Choice>
        <mc:Fallback>
          <p:sp>
            <p:nvSpPr>
              <p:cNvPr id="4" name="Zástupný symbol pro obsah 3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4294967295"/>
              </p:nvPr>
            </p:nvSpPr>
            <p:spPr>
              <a:xfrm>
                <a:off x="395536" y="332656"/>
                <a:ext cx="8496944" cy="6264696"/>
              </a:xfrm>
              <a:blipFill rotWithShape="1">
                <a:blip r:embed="rId2" cstate="print"/>
                <a:stretch>
                  <a:fillRect l="-1865" t="-1266" b="-97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xmlns="" val="11824514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4294967295"/>
          </p:nvPr>
        </p:nvSpPr>
        <p:spPr>
          <a:xfrm>
            <a:off x="251520" y="692696"/>
            <a:ext cx="8640960" cy="543346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Příklad:</a:t>
            </a:r>
          </a:p>
          <a:p>
            <a:pPr marL="0" indent="0"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Vypočítej, kolik litrů vody se vejde do naběračky tvaru polokoule s vnitřním průměrem 8,6 cm.</a:t>
            </a:r>
          </a:p>
          <a:p>
            <a:pPr marL="0" indent="0">
              <a:buNone/>
            </a:pPr>
            <a:endParaRPr lang="cs-CZ" sz="3200" b="1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sz="2800" b="1" dirty="0" smtClean="0">
                <a:solidFill>
                  <a:srgbClr val="FF0000"/>
                </a:solidFill>
              </a:rPr>
              <a:t>Postup řešení:</a:t>
            </a:r>
          </a:p>
          <a:p>
            <a:pPr>
              <a:buFontTx/>
              <a:buChar char="-"/>
            </a:pPr>
            <a:r>
              <a:rPr lang="cs-CZ" sz="2800" b="1" dirty="0" smtClean="0">
                <a:solidFill>
                  <a:srgbClr val="FF0000"/>
                </a:solidFill>
              </a:rPr>
              <a:t>Zápis úlohy</a:t>
            </a:r>
          </a:p>
          <a:p>
            <a:pPr>
              <a:buFontTx/>
              <a:buChar char="-"/>
            </a:pPr>
            <a:r>
              <a:rPr lang="cs-CZ" sz="2800" b="1" dirty="0" smtClean="0">
                <a:solidFill>
                  <a:srgbClr val="FF0000"/>
                </a:solidFill>
              </a:rPr>
              <a:t>Výpočet objemu polokoule</a:t>
            </a:r>
          </a:p>
          <a:p>
            <a:pPr>
              <a:buFontTx/>
              <a:buChar char="-"/>
            </a:pPr>
            <a:r>
              <a:rPr lang="cs-CZ" sz="2800" b="1" dirty="0" smtClean="0">
                <a:solidFill>
                  <a:srgbClr val="FF0000"/>
                </a:solidFill>
              </a:rPr>
              <a:t>Odpověď 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06747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a14="http://schemas.microsoft.com/office/drawing/2010/main" xmlns="" Requires="a14">
          <p:sp>
            <p:nvSpPr>
              <p:cNvPr id="4" name="Zástupný symbol pro obsah 3"/>
              <p:cNvSpPr>
                <a:spLocks noGrp="1"/>
              </p:cNvSpPr>
              <p:nvPr>
                <p:ph idx="4294967295"/>
              </p:nvPr>
            </p:nvSpPr>
            <p:spPr>
              <a:xfrm>
                <a:off x="251520" y="404664"/>
                <a:ext cx="8640960" cy="5721499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cs-CZ" sz="3200" b="1" dirty="0" smtClean="0"/>
                  <a:t>Řešení: </a:t>
                </a:r>
              </a:p>
              <a:p>
                <a:pPr marL="0" indent="0">
                  <a:buNone/>
                </a:pPr>
                <a:r>
                  <a:rPr lang="cs-CZ" sz="2800" dirty="0" smtClean="0"/>
                  <a:t>d = 8,6 cm </a:t>
                </a:r>
                <a:r>
                  <a:rPr lang="cs-CZ" sz="2800" dirty="0" smtClean="0">
                    <a:latin typeface="Cambria Math"/>
                    <a:ea typeface="Cambria Math"/>
                  </a:rPr>
                  <a:t>⇒r = 4,3 cm</a:t>
                </a:r>
                <a:endParaRPr lang="cs-CZ" sz="2800" dirty="0" smtClean="0"/>
              </a:p>
              <a:p>
                <a:pPr marL="0" indent="0">
                  <a:buNone/>
                </a:pPr>
                <a:r>
                  <a:rPr lang="cs-CZ" sz="3200" u="sng" dirty="0" smtClean="0"/>
                  <a:t>V = x</a:t>
                </a:r>
                <a:r>
                  <a:rPr lang="cs-CZ" sz="3200" u="sng" dirty="0" smtClean="0">
                    <a:latin typeface="Candara"/>
                  </a:rPr>
                  <a:t>[cm³]</a:t>
                </a:r>
              </a:p>
              <a:p>
                <a:pPr marL="0" indent="0">
                  <a:buNone/>
                </a:pPr>
                <a:r>
                  <a:rPr lang="cs-CZ" sz="3200" dirty="0" smtClean="0">
                    <a:solidFill>
                      <a:srgbClr val="FF0000"/>
                    </a:solidFill>
                    <a:latin typeface="Candara"/>
                  </a:rPr>
                  <a:t>V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20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2</m:t>
                        </m:r>
                      </m:num>
                      <m:den>
                        <m:r>
                          <a:rPr lang="cs-CZ" sz="3200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3</m:t>
                        </m:r>
                      </m:den>
                    </m:f>
                  </m:oMath>
                </a14:m>
                <a:r>
                  <a:rPr lang="cs-CZ" sz="3200" dirty="0" smtClean="0">
                    <a:solidFill>
                      <a:srgbClr val="FF0000"/>
                    </a:solidFill>
                  </a:rPr>
                  <a:t> </a:t>
                </a:r>
                <a:r>
                  <a:rPr lang="el-GR" sz="3200" dirty="0" smtClean="0">
                    <a:solidFill>
                      <a:srgbClr val="FF0000"/>
                    </a:solidFill>
                  </a:rPr>
                  <a:t>π</a:t>
                </a:r>
                <a:r>
                  <a:rPr lang="cs-CZ" sz="3200" dirty="0" smtClean="0">
                    <a:solidFill>
                      <a:srgbClr val="FF0000"/>
                    </a:solidFill>
                  </a:rPr>
                  <a:t>r</a:t>
                </a:r>
                <a:r>
                  <a:rPr lang="cs-CZ" sz="3200" dirty="0" smtClean="0">
                    <a:solidFill>
                      <a:srgbClr val="FF0000"/>
                    </a:solidFill>
                    <a:latin typeface="Candara"/>
                  </a:rPr>
                  <a:t>³</a:t>
                </a:r>
              </a:p>
              <a:p>
                <a:pPr marL="0" indent="0">
                  <a:buNone/>
                </a:pPr>
                <a:r>
                  <a:rPr lang="cs-CZ" sz="2800" dirty="0" smtClean="0">
                    <a:solidFill>
                      <a:schemeClr val="tx1"/>
                    </a:solidFill>
                    <a:latin typeface="Candara"/>
                  </a:rPr>
                  <a:t>V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2</m:t>
                        </m:r>
                      </m:num>
                      <m:den>
                        <m:r>
                          <a:rPr lang="cs-CZ" sz="28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3</m:t>
                        </m:r>
                      </m:den>
                    </m:f>
                  </m:oMath>
                </a14:m>
                <a:r>
                  <a:rPr lang="cs-CZ" sz="2800" dirty="0" smtClean="0">
                    <a:solidFill>
                      <a:schemeClr val="tx1"/>
                    </a:solidFill>
                  </a:rPr>
                  <a:t> .3,14 . 4,3</a:t>
                </a:r>
                <a:r>
                  <a:rPr lang="cs-CZ" sz="2800" dirty="0" smtClean="0">
                    <a:solidFill>
                      <a:schemeClr val="tx1"/>
                    </a:solidFill>
                    <a:latin typeface="Candara"/>
                  </a:rPr>
                  <a:t>³                    166,43 cm³ = </a:t>
                </a:r>
                <a:r>
                  <a:rPr lang="cs-CZ" sz="3200" b="1" u="sng" dirty="0" smtClean="0">
                    <a:solidFill>
                      <a:srgbClr val="FF0000"/>
                    </a:solidFill>
                    <a:latin typeface="Candara"/>
                  </a:rPr>
                  <a:t>0, 16643 l</a:t>
                </a:r>
              </a:p>
              <a:p>
                <a:pPr marL="0" indent="0">
                  <a:buNone/>
                </a:pPr>
                <a:r>
                  <a:rPr lang="cs-CZ" sz="2800" dirty="0" smtClean="0">
                    <a:solidFill>
                      <a:schemeClr val="tx1"/>
                    </a:solidFill>
                    <a:latin typeface="Candara"/>
                  </a:rPr>
                  <a:t>V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2</m:t>
                        </m:r>
                      </m:num>
                      <m:den>
                        <m:r>
                          <a:rPr lang="cs-CZ" sz="28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3</m:t>
                        </m:r>
                      </m:den>
                    </m:f>
                  </m:oMath>
                </a14:m>
                <a:r>
                  <a:rPr lang="cs-CZ" sz="2800" dirty="0" smtClean="0">
                    <a:solidFill>
                      <a:schemeClr val="tx1"/>
                    </a:solidFill>
                  </a:rPr>
                  <a:t> . 3,14 . 79,507</a:t>
                </a:r>
              </a:p>
              <a:p>
                <a:pPr marL="0" indent="0">
                  <a:buNone/>
                </a:pPr>
                <a:r>
                  <a:rPr lang="cs-CZ" sz="2800" b="1" dirty="0" smtClean="0">
                    <a:solidFill>
                      <a:srgbClr val="FF0000"/>
                    </a:solidFill>
                  </a:rPr>
                  <a:t>V </a:t>
                </a:r>
                <a:r>
                  <a:rPr lang="cs-CZ" sz="2800" b="1" dirty="0" smtClean="0">
                    <a:solidFill>
                      <a:srgbClr val="FF0000"/>
                    </a:solidFill>
                    <a:latin typeface="Cambria Math"/>
                    <a:ea typeface="Cambria Math"/>
                  </a:rPr>
                  <a:t>≐</a:t>
                </a:r>
                <a:r>
                  <a:rPr lang="cs-CZ" sz="2800" b="1" dirty="0" smtClean="0">
                    <a:solidFill>
                      <a:srgbClr val="FF0000"/>
                    </a:solidFill>
                  </a:rPr>
                  <a:t> 166,43 cm</a:t>
                </a:r>
                <a:r>
                  <a:rPr lang="cs-CZ" sz="2800" b="1" dirty="0" smtClean="0">
                    <a:solidFill>
                      <a:srgbClr val="FF0000"/>
                    </a:solidFill>
                    <a:latin typeface="Candara"/>
                  </a:rPr>
                  <a:t>³ </a:t>
                </a:r>
              </a:p>
              <a:p>
                <a:pPr marL="0" indent="0">
                  <a:buNone/>
                </a:pPr>
                <a:endParaRPr lang="cs-CZ" sz="2800" b="1" dirty="0">
                  <a:solidFill>
                    <a:srgbClr val="FF0000"/>
                  </a:solidFill>
                  <a:latin typeface="Candara"/>
                </a:endParaRPr>
              </a:p>
              <a:p>
                <a:pPr marL="0" indent="0">
                  <a:buNone/>
                </a:pPr>
                <a:r>
                  <a:rPr lang="cs-CZ" sz="2800" b="1" dirty="0" smtClean="0">
                    <a:solidFill>
                      <a:srgbClr val="000099"/>
                    </a:solidFill>
                    <a:latin typeface="Candara"/>
                  </a:rPr>
                  <a:t>Do naběračky se vejde přibližně 0,17 litrů vody.</a:t>
                </a:r>
                <a:endParaRPr lang="cs-CZ" sz="2800" b="1" dirty="0">
                  <a:solidFill>
                    <a:srgbClr val="000099"/>
                  </a:solidFill>
                </a:endParaRPr>
              </a:p>
            </p:txBody>
          </p:sp>
        </mc:Choice>
        <mc:Fallback>
          <p:sp>
            <p:nvSpPr>
              <p:cNvPr id="4" name="Zástupný symbol pro obsah 3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4294967295"/>
              </p:nvPr>
            </p:nvSpPr>
            <p:spPr>
              <a:xfrm>
                <a:off x="251520" y="404664"/>
                <a:ext cx="8640960" cy="5721499"/>
              </a:xfrm>
              <a:blipFill rotWithShape="1">
                <a:blip r:embed="rId2" cstate="print"/>
                <a:stretch>
                  <a:fillRect l="-1763" t="-138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xmlns="" val="21363045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6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1520" y="2675467"/>
            <a:ext cx="8640959" cy="345069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800" dirty="0">
                <a:latin typeface="+mj-lt"/>
              </a:rPr>
              <a:t>http://www.datakabinet.cz/cs/Vyukove-materialy-a-data/Matematika-a-jeji-aplikace/ </a:t>
            </a:r>
          </a:p>
          <a:p>
            <a:pPr marL="0" indent="0">
              <a:buNone/>
            </a:pPr>
            <a:r>
              <a:rPr lang="cs-CZ" sz="1800" dirty="0">
                <a:latin typeface="+mj-lt"/>
                <a:cs typeface="Arial" pitchFamily="34" charset="0"/>
              </a:rPr>
              <a:t>Autorem materiálu a všech jeho částí, není-li uvedeno jinak, je Mgr. Alena Čechová</a:t>
            </a:r>
            <a:r>
              <a:rPr lang="cs-CZ" sz="1800">
                <a:latin typeface="+mj-lt"/>
                <a:cs typeface="Arial" pitchFamily="34" charset="0"/>
              </a:rPr>
              <a:t>. </a:t>
            </a:r>
            <a:endParaRPr lang="cs-CZ" sz="1800" dirty="0">
              <a:latin typeface="+mj-lt"/>
              <a:cs typeface="Arial" pitchFamily="34" charset="0"/>
            </a:endParaRPr>
          </a:p>
          <a:p>
            <a:endParaRPr lang="cs-CZ" sz="1800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b="1" dirty="0" smtClean="0">
                <a:solidFill>
                  <a:schemeClr val="tx1"/>
                </a:solidFill>
              </a:rPr>
              <a:t>Použité zdroje</a:t>
            </a:r>
            <a:endParaRPr lang="cs-CZ" sz="32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2100782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1957</TotalTime>
  <Words>243</Words>
  <Application>Microsoft Office PowerPoint</Application>
  <PresentationFormat>Předvádění na obrazovce (4:3)</PresentationFormat>
  <Paragraphs>62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Vlnění</vt:lpstr>
      <vt:lpstr>Snímek 1</vt:lpstr>
      <vt:lpstr>Objem koule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Délka</dc:title>
  <dc:creator>alena.cechova</dc:creator>
  <cp:lastModifiedBy>Dum</cp:lastModifiedBy>
  <cp:revision>240</cp:revision>
  <dcterms:created xsi:type="dcterms:W3CDTF">2013-01-16T20:09:48Z</dcterms:created>
  <dcterms:modified xsi:type="dcterms:W3CDTF">2015-07-16T16:37:45Z</dcterms:modified>
</cp:coreProperties>
</file>