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3"/>
  </p:notesMasterIdLst>
  <p:sldIdLst>
    <p:sldId id="256" r:id="rId2"/>
    <p:sldId id="265" r:id="rId3"/>
    <p:sldId id="268" r:id="rId4"/>
    <p:sldId id="267" r:id="rId5"/>
    <p:sldId id="261" r:id="rId6"/>
    <p:sldId id="257" r:id="rId7"/>
    <p:sldId id="260" r:id="rId8"/>
    <p:sldId id="258" r:id="rId9"/>
    <p:sldId id="269" r:id="rId10"/>
    <p:sldId id="263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90" d="100"/>
          <a:sy n="90" d="100"/>
        </p:scale>
        <p:origin x="-504" y="-23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104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0ED918-CD15-4242-B967-2E143060AF6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1AD510-F0BF-4689-86AE-2DEFE4D2E03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DBCC3-37EF-47A2-9DCD-C1F3070F554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22ED4-E49B-4197-A5C8-C6034BF9843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B8C40-0442-48CD-BCBC-A6FFD49CAE2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F130F-7189-476E-ABB4-FE55702C1C7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DA588-3E70-4CE6-B5F0-5F460B0D6639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B3FDB3-ABC3-4E62-BC8E-BE63CF8068E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4F7F7-F546-4415-9639-FF06DF15991A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04B181-1A66-4F58-AAB9-31A01D8A1054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DADEC5-9769-4798-8ABD-F3282E47ECBC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3596C06-1432-46DD-9AFC-183DBA1DDFB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Alena Čechová. Dostupné z Metodického portálu www.rvp.cz, ISSN: 1802-4785, financovaného z ESF a státního rozpočtu ČR. Provozuje Národní ústav pro vzdělávání, školské poradenské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ule-vyrez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hyperlink" Target="http://www.datakabinet.cz/cs/Vyukove-materialy-a-data/Matematika-a-jeji-aplikace/Ilustrace-a-obrazky/Koule-1.html" TargetMode="Externa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ule-s-popisem.html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Ilustrace-a-obrazky/Koule-s-popisem.html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388" t="4000" r="2090" b="45888"/>
          <a:stretch/>
        </p:blipFill>
        <p:spPr>
          <a:xfrm>
            <a:off x="2051720" y="1196752"/>
            <a:ext cx="5276338" cy="1080000"/>
          </a:xfrm>
          <a:prstGeom prst="rect">
            <a:avLst/>
          </a:prstGeo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87624" y="602128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Alena Čechová.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72714618"/>
              </p:ext>
            </p:extLst>
          </p:nvPr>
        </p:nvGraphicFramePr>
        <p:xfrm>
          <a:off x="1331640" y="2420767"/>
          <a:ext cx="6480720" cy="331799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7214"/>
                <a:gridCol w="4393506"/>
              </a:tblGrid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Číslo projektu: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CZ.1.07/1.4.00/21.3811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Název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kern="5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Tělesa</a:t>
                      </a:r>
                      <a:r>
                        <a:rPr lang="cs-CZ" sz="12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 – Koule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 anchor="ctr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Číslo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III/2/MAT/2/1/1-50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Vzdělávací předmět: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Tematická oblast: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Matematika a její aplikace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7506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Autor: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Alena</a:t>
                      </a:r>
                      <a:r>
                        <a:rPr lang="cs-CZ" sz="1000" kern="5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Čechová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373094"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Anotace: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se </a:t>
                      </a:r>
                      <a:r>
                        <a:rPr lang="cs-CZ" sz="1000" kern="50" dirty="0" smtClean="0">
                          <a:effectLst/>
                        </a:rPr>
                        <a:t>seznámí s</a:t>
                      </a:r>
                      <a:r>
                        <a:rPr lang="cs-CZ" sz="1000" kern="50" baseline="0" dirty="0" smtClean="0">
                          <a:effectLst/>
                        </a:rPr>
                        <a:t>e základními vlastnostmi koule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000" kern="50" baseline="0" dirty="0" smtClean="0">
                          <a:effectLst/>
                          <a:latin typeface="Times New Roman"/>
                          <a:ea typeface="Lucida Sans Unicode"/>
                          <a:cs typeface="Mangal"/>
                        </a:rPr>
                        <a:t>Výkladová hodina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42576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Klíčová slova: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Koule,</a:t>
                      </a:r>
                      <a:r>
                        <a:rPr lang="cs-CZ" sz="1000" kern="50" baseline="0" dirty="0" smtClean="0">
                          <a:effectLst/>
                          <a:latin typeface="Candara" pitchFamily="34" charset="0"/>
                          <a:ea typeface="Lucida Sans Unicode"/>
                          <a:cs typeface="Mangal"/>
                        </a:rPr>
                        <a:t> V a S koule</a:t>
                      </a:r>
                      <a:endParaRPr lang="cs-CZ" sz="1000" kern="50" dirty="0">
                        <a:effectLst/>
                        <a:latin typeface="Candara" pitchFamily="34" charset="0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Metodické pokyny: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PC, DTP, metodické pokyny jsou součástí materiálu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učebního materiálu: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Prezentace doplněná fotografiemi a testy.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Druh interaktivity: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Kombinovaná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Cílová skupina: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>
                          <a:effectLst/>
                        </a:rPr>
                        <a:t>Žák 6., </a:t>
                      </a:r>
                      <a:r>
                        <a:rPr lang="cs-CZ" sz="1000" kern="50" dirty="0" smtClean="0">
                          <a:effectLst/>
                        </a:rPr>
                        <a:t>7.,8</a:t>
                      </a:r>
                      <a:r>
                        <a:rPr lang="cs-CZ" sz="1000" kern="50" baseline="0" dirty="0" smtClean="0">
                          <a:effectLst/>
                        </a:rPr>
                        <a:t>. a 9. </a:t>
                      </a:r>
                      <a:r>
                        <a:rPr lang="cs-CZ" sz="1000" kern="50" dirty="0" smtClean="0">
                          <a:effectLst/>
                        </a:rPr>
                        <a:t>ročníku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  <a:tr h="22385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>
                          <a:effectLst/>
                        </a:rPr>
                        <a:t>Datum vzniku DUM:</a:t>
                      </a:r>
                      <a:endParaRPr lang="cs-CZ" sz="1200" kern="5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kern="50" dirty="0" smtClean="0">
                          <a:effectLst/>
                        </a:rPr>
                        <a:t>5.5.2014</a:t>
                      </a:r>
                      <a:endParaRPr lang="cs-CZ" sz="1200" kern="50" dirty="0">
                        <a:effectLst/>
                        <a:latin typeface="Times New Roman"/>
                        <a:ea typeface="Lucida Sans Unicode"/>
                        <a:cs typeface="Mangal"/>
                      </a:endParaRPr>
                    </a:p>
                  </a:txBody>
                  <a:tcPr marL="9525" marR="9525" marT="9525" marB="9525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552728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Koule</a:t>
            </a:r>
            <a:endParaRPr lang="cs-CZ" sz="8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3099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Zástupný symbol pro obsah 4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</p:spPr>
            <p:txBody>
              <a:bodyPr/>
              <a:lstStyle/>
              <a:p>
                <a:pPr marL="0" indent="0">
                  <a:buNone/>
                </a:pPr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Koule je množina všech bodů X v prostoru, které mají od pevného bodu S vzdálenost menší nebo rovnou poloměru r.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  <a:latin typeface="Candara"/>
                  </a:rPr>
                  <a:t>|SX|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≤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r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˄ 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r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0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                      </a:t>
                </a:r>
                <a:endParaRPr lang="cs-CZ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04664"/>
                <a:ext cx="8640960" cy="5721499"/>
              </a:xfrm>
              <a:blipFill rotWithShape="1">
                <a:blip r:embed="rId2" cstate="print"/>
                <a:stretch>
                  <a:fillRect l="-14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1" descr="http://www.datakabinet.cz/files/img/products/ilo_koule_s_vyrezem_cz.png?w=199&amp;h=199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3284984"/>
            <a:ext cx="3240361" cy="27363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4" descr="http://www.datakabinet.cz/files/img/products/ilo_gula_cz.png?w=199&amp;h=199">
            <a:hlinkClick r:id="rId5"/>
          </p:cNvPr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3428999"/>
            <a:ext cx="2952328" cy="259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6766530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Zástupný symbol pro obsah 5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76672"/>
                <a:ext cx="8712968" cy="5649491"/>
              </a:xfrm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Je-li dán kruh k se středem S a poloměrem r, pak můžeme kouli definovat jako těleso vzniklé rotací kruhu kolem libovolné přímky p, která prochází středem S. </a:t>
                </a:r>
              </a:p>
              <a:p>
                <a:pPr marL="0" indent="0">
                  <a:buNone/>
                </a:pPr>
                <a:endParaRPr lang="cs-CZ" b="1" dirty="0" smtClean="0"/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b="1" dirty="0" smtClean="0"/>
                  <a:t>r – poloměr koule</a:t>
                </a:r>
              </a:p>
              <a:p>
                <a:pPr marL="0" indent="0">
                  <a:buNone/>
                </a:pPr>
                <a:r>
                  <a:rPr lang="cs-CZ" b="1" dirty="0"/>
                  <a:t>d</a:t>
                </a:r>
                <a:r>
                  <a:rPr lang="cs-CZ" b="1" dirty="0" smtClean="0"/>
                  <a:t> – průměr koule</a:t>
                </a:r>
              </a:p>
              <a:p>
                <a:pPr marL="0" indent="0">
                  <a:buNone/>
                </a:pPr>
                <a:r>
                  <a:rPr lang="cs-CZ" b="1" dirty="0" smtClean="0"/>
                  <a:t>S – střed koule</a:t>
                </a:r>
              </a:p>
              <a:p>
                <a:pPr marL="0" indent="0">
                  <a:buNone/>
                </a:pPr>
                <a:endParaRPr lang="cs-CZ" b="1" dirty="0"/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</a:rPr>
                  <a:t>d = 2 . r </a:t>
                </a:r>
              </a:p>
              <a:p>
                <a:pPr marL="0" indent="0">
                  <a:buNone/>
                </a:pPr>
                <a:r>
                  <a:rPr lang="cs-CZ" sz="3600" b="1" dirty="0" smtClean="0">
                    <a:solidFill>
                      <a:srgbClr val="FF0000"/>
                    </a:solidFill>
                  </a:rPr>
                  <a:t>r 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𝒅</m:t>
                        </m:r>
                      </m:num>
                      <m:den>
                        <m:r>
                          <a:rPr lang="cs-CZ" sz="36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3600" b="1" dirty="0" smtClean="0">
                    <a:solidFill>
                      <a:srgbClr val="FF0000"/>
                    </a:solidFill>
                  </a:rPr>
                  <a:t>     </a:t>
                </a:r>
                <a:endParaRPr lang="cs-CZ" sz="3600" b="1" dirty="0">
                  <a:solidFill>
                    <a:srgbClr val="FF0000"/>
                  </a:solidFill>
                </a:endParaRPr>
              </a:p>
            </p:txBody>
          </p:sp>
        </mc:Choice>
        <mc:Fallback>
          <p:sp>
            <p:nvSpPr>
              <p:cNvPr id="6" name="Zástupný symbol pro obsah 5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76672"/>
                <a:ext cx="8712968" cy="5649491"/>
              </a:xfrm>
              <a:blipFill rotWithShape="1">
                <a:blip r:embed="rId2" cstate="print"/>
                <a:stretch>
                  <a:fillRect l="-2098" t="-971" r="-1888" b="-16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obrázek 13" descr="http://www.datakabinet.cz/files/img/products/ilo_gula_s_popisom_cz.png?w=450&amp;h=380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1988840"/>
            <a:ext cx="4680520" cy="40324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6876256" y="32129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32040" y="4005064"/>
            <a:ext cx="400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27089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04746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476672"/>
                <a:ext cx="8640960" cy="5649491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>
                  <a:buNone/>
                </a:pPr>
                <a:r>
                  <a:rPr lang="cs-CZ" sz="3500" b="1" dirty="0" smtClean="0">
                    <a:solidFill>
                      <a:schemeClr val="tx1"/>
                    </a:solidFill>
                  </a:rPr>
                  <a:t>Objem koule </a:t>
                </a:r>
              </a:p>
              <a:p>
                <a:pPr marL="0" indent="0">
                  <a:buNone/>
                </a:pPr>
                <a:r>
                  <a:rPr lang="cs-CZ" sz="35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3500" b="1" dirty="0" smtClean="0">
                    <a:solidFill>
                      <a:schemeClr val="tx1"/>
                    </a:solidFill>
                  </a:rPr>
                  <a:t>                                                      </a:t>
                </a:r>
                <a:r>
                  <a:rPr lang="cs-CZ" sz="4200" b="1" dirty="0" smtClean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42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42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4200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  </m:t>
                    </m:r>
                    <m:r>
                      <a:rPr lang="el-GR" sz="42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𝝅</m:t>
                    </m:r>
                    <m:r>
                      <a:rPr lang="cs-CZ" sz="42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𝒓</m:t>
                    </m:r>
                    <m:r>
                      <a:rPr lang="cs-CZ" sz="4200" b="1" i="1" dirty="0" smtClean="0">
                        <a:solidFill>
                          <a:srgbClr val="FF0000"/>
                        </a:solidFill>
                        <a:latin typeface="Cambria Math"/>
                      </a:rPr>
                      <m:t>³</m:t>
                    </m:r>
                  </m:oMath>
                </a14:m>
                <a:endParaRPr lang="cs-CZ" sz="42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                    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FF0000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FF0000"/>
                    </a:solidFill>
                  </a:rPr>
                  <a:t>                                                                                  </a:t>
                </a:r>
                <a:r>
                  <a:rPr lang="cs-CZ" sz="3000" b="1" dirty="0" smtClean="0">
                    <a:solidFill>
                      <a:schemeClr val="tx1"/>
                    </a:solidFill>
                  </a:rPr>
                  <a:t>r = poloměr koule                  </a:t>
                </a:r>
              </a:p>
              <a:p>
                <a:pPr marL="0" indent="0">
                  <a:buNone/>
                </a:pPr>
                <a:r>
                  <a:rPr lang="cs-CZ" sz="3000" b="1" dirty="0" smtClean="0">
                    <a:solidFill>
                      <a:schemeClr val="tx1"/>
                    </a:solidFill>
                  </a:rPr>
                  <a:t>                                                                 </a:t>
                </a:r>
                <a14:m>
                  <m:oMath xmlns:m="http://schemas.openxmlformats.org/officeDocument/2006/math">
                    <m:r>
                      <a:rPr lang="el-GR" sz="3000" b="1" i="1" dirty="0" smtClean="0">
                        <a:solidFill>
                          <a:schemeClr val="tx1"/>
                        </a:solidFill>
                        <a:latin typeface="Cambria Math"/>
                      </a:rPr>
                      <m:t>𝝅</m:t>
                    </m:r>
                  </m:oMath>
                </a14:m>
                <a:r>
                  <a:rPr lang="cs-CZ" sz="3000" b="1" dirty="0" smtClean="0">
                    <a:solidFill>
                      <a:schemeClr val="tx1"/>
                    </a:solidFill>
                  </a:rPr>
                  <a:t> = 3,14 </a:t>
                </a:r>
              </a:p>
              <a:p>
                <a:pPr marL="0" indent="0">
                  <a:buNone/>
                </a:pPr>
                <a:r>
                  <a:rPr lang="cs-CZ" sz="30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3000" b="1" dirty="0" smtClean="0">
                    <a:solidFill>
                      <a:schemeClr val="tx1"/>
                    </a:solidFill>
                  </a:rPr>
                  <a:t>                                                                V = objem koule </a:t>
                </a:r>
              </a:p>
              <a:p>
                <a:pPr marL="0" indent="0">
                  <a:buNone/>
                </a:pPr>
                <a:endParaRPr lang="cs-CZ" sz="30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30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30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30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endParaRPr lang="cs-CZ" sz="3000" b="1" dirty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3000" b="1" dirty="0" smtClean="0">
                    <a:solidFill>
                      <a:schemeClr val="tx1"/>
                    </a:solidFill>
                  </a:rPr>
                  <a:t>Objem koule počítáme v krychlových jednotkách.</a:t>
                </a:r>
              </a:p>
              <a:p>
                <a:pPr marL="0" indent="0">
                  <a:buNone/>
                </a:pPr>
                <a:r>
                  <a:rPr lang="cs-CZ" sz="3000" b="1" dirty="0" smtClean="0">
                    <a:solidFill>
                      <a:srgbClr val="FF0000"/>
                    </a:solidFill>
                  </a:rPr>
                  <a:t> </a:t>
                </a: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476672"/>
                <a:ext cx="8640960" cy="5649491"/>
              </a:xfrm>
              <a:blipFill rotWithShape="1">
                <a:blip r:embed="rId2" cstate="print"/>
                <a:stretch>
                  <a:fillRect l="-1622" t="-2805" r="-6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obrázek 10" descr="http://www.datakabinet.cz/files/img/products/ilo_gula_s_popisom_cz.png?w=199&amp;h=199">
            <a:hlinkClick r:id="rId3"/>
          </p:cNvPr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1556792"/>
            <a:ext cx="4104457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095748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008112"/>
          </a:xfrm>
        </p:spPr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Povrch koule – kulová plocha</a:t>
            </a:r>
            <a:endParaRPr lang="cs-CZ" sz="3200" b="1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1"/>
              </p:nvPr>
            </p:nvSpPr>
            <p:spPr>
              <a:xfrm>
                <a:off x="251521" y="1484784"/>
                <a:ext cx="8640960" cy="489654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Při výpočtu povrchu u těles využíváme síť daného tělesa. Jak bude vypadat síť koule? Umíme ji sestrojit?</a:t>
                </a:r>
              </a:p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Ne, neumíme.</a:t>
                </a:r>
                <a:endParaRPr lang="cs-CZ" sz="32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002060"/>
                    </a:solidFill>
                  </a:rPr>
                  <a:t>Síť koule nedokážeme vytvořit, protože povrch koule nejde přesně rozvinout do roviny. Pokud nevěříte, zkuste si to doma s nějakým starším gumovým míčem.</a:t>
                </a:r>
              </a:p>
              <a:p>
                <a:pPr marL="0" indent="0">
                  <a:buNone/>
                </a:pPr>
                <a:endParaRPr lang="cs-CZ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rgbClr val="FF0000"/>
                    </a:solidFill>
                  </a:rPr>
                  <a:t>Povrch koule vypočítáme podle vzorce:</a:t>
                </a: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rgbClr val="FF0000"/>
                    </a:solidFill>
                  </a:rPr>
                  <a:t>                             S = 4</a:t>
                </a:r>
                <a14:m>
                  <m:oMath xmlns:m="http://schemas.openxmlformats.org/officeDocument/2006/math">
                    <m:r>
                      <a:rPr lang="cs-CZ" sz="4000" b="1" dirty="0" smtClean="0">
                        <a:solidFill>
                          <a:srgbClr val="FF0000"/>
                        </a:solidFill>
                        <a:latin typeface="Cambria Math"/>
                      </a:rPr>
                      <m:t> </m:t>
                    </m:r>
                    <m:r>
                      <a:rPr lang="el-GR" sz="4000" b="1" i="1" dirty="0">
                        <a:solidFill>
                          <a:srgbClr val="FF0000"/>
                        </a:solidFill>
                        <a:latin typeface="Cambria Math"/>
                      </a:rPr>
                      <m:t>𝝅</m:t>
                    </m:r>
                  </m:oMath>
                </a14:m>
                <a:r>
                  <a:rPr lang="cs-CZ" sz="40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r</a:t>
                </a:r>
                <a:r>
                  <a:rPr lang="cs-CZ" sz="4000" b="1" dirty="0" smtClean="0">
                    <a:solidFill>
                      <a:srgbClr val="FF0000"/>
                    </a:solidFill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r>
                  <a:rPr lang="cs-CZ" b="1" dirty="0" smtClean="0">
                    <a:solidFill>
                      <a:schemeClr val="tx1"/>
                    </a:solidFill>
                    <a:latin typeface="Candara"/>
                  </a:rPr>
                  <a:t>Povrch počítáme ve čtverečných jednotkách.</a:t>
                </a:r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51521" y="1484784"/>
                <a:ext cx="8640960" cy="4896544"/>
              </a:xfrm>
              <a:blipFill rotWithShape="1">
                <a:blip r:embed="rId2" cstate="print"/>
                <a:stretch>
                  <a:fillRect l="-1763" t="-9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270177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2" name="Zástupný symbol pro obsah 1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20" y="620689"/>
                <a:ext cx="8640960" cy="583250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Výpočet objemu polokoule</a:t>
                </a:r>
              </a:p>
              <a:p>
                <a:pPr marL="0" indent="0">
                  <a:buNone/>
                </a:pPr>
                <a:r>
                  <a:rPr lang="cs-CZ" sz="2800" dirty="0" smtClean="0"/>
                  <a:t>Při výpočtu objemu polokoule budeme vycházet ze vzorce pro V koule, který vydělíme 2.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3 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rgbClr val="000099"/>
                    </a:solidFill>
                  </a:rPr>
                  <a:t> </a:t>
                </a:r>
                <a:r>
                  <a:rPr lang="el-GR" sz="2800" dirty="0" smtClean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 smtClean="0">
                    <a:solidFill>
                      <a:srgbClr val="000099"/>
                    </a:solidFill>
                  </a:rPr>
                  <a:t>r</a:t>
                </a:r>
                <a:r>
                  <a:rPr lang="cs-CZ" sz="2800" dirty="0" smtClean="0">
                    <a:solidFill>
                      <a:srgbClr val="000099"/>
                    </a:solidFill>
                    <a:latin typeface="Candara"/>
                  </a:rPr>
                  <a:t>³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Candara"/>
                  </a:rPr>
                  <a:t>: 2</a:t>
                </a: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  <a:latin typeface="Candara"/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  <m:t>3 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rgbClr val="000099"/>
                    </a:solidFill>
                  </a:rPr>
                  <a:t> </a:t>
                </a:r>
                <a:r>
                  <a:rPr lang="el-GR" sz="2800" dirty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>
                    <a:solidFill>
                      <a:srgbClr val="000099"/>
                    </a:solidFill>
                  </a:rPr>
                  <a:t>r³ </a:t>
                </a:r>
                <a:r>
                  <a:rPr lang="cs-CZ" sz="2800" dirty="0" smtClean="0">
                    <a:solidFill>
                      <a:srgbClr val="FF0000"/>
                    </a:solidFill>
                  </a:rPr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rgbClr val="000099"/>
                    </a:solidFill>
                  </a:rPr>
                  <a:t>                    </a:t>
                </a:r>
                <a:r>
                  <a:rPr lang="cs-CZ" sz="4000" b="1" dirty="0" smtClean="0">
                    <a:solidFill>
                      <a:srgbClr val="FF0000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</a:rPr>
                  <a:t> </a:t>
                </a:r>
                <a:r>
                  <a:rPr lang="el-GR" sz="2800" b="1" dirty="0">
                    <a:solidFill>
                      <a:srgbClr val="FF0000"/>
                    </a:solidFill>
                  </a:rPr>
                  <a:t>π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r³ </a:t>
                </a:r>
                <a:endParaRPr lang="cs-CZ" sz="2800" b="1" dirty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</a:rPr>
                  <a:t>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6</m:t>
                        </m:r>
                        <m: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rgbClr val="000099"/>
                    </a:solidFill>
                  </a:rPr>
                  <a:t> </a:t>
                </a:r>
                <a:r>
                  <a:rPr lang="el-GR" sz="2800" dirty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>
                    <a:solidFill>
                      <a:srgbClr val="000099"/>
                    </a:solidFill>
                  </a:rPr>
                  <a:t>r³ </a:t>
                </a:r>
                <a:endParaRPr lang="cs-CZ" sz="2800" dirty="0" smtClean="0">
                  <a:solidFill>
                    <a:srgbClr val="000099"/>
                  </a:solidFill>
                </a:endParaRPr>
              </a:p>
              <a:p>
                <a:pPr marL="0" indent="0">
                  <a:buNone/>
                </a:pPr>
                <a:r>
                  <a:rPr lang="cs-CZ" sz="2800" dirty="0" smtClean="0">
                    <a:solidFill>
                      <a:srgbClr val="000099"/>
                    </a:solidFill>
                  </a:rPr>
                  <a:t>V = </a:t>
                </a:r>
                <a:r>
                  <a:rPr lang="cs-CZ" sz="2800" dirty="0">
                    <a:solidFill>
                      <a:srgbClr val="000099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rgbClr val="000099"/>
                            </a:solidFill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solidFill>
                              <a:srgbClr val="000099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800" dirty="0">
                    <a:solidFill>
                      <a:srgbClr val="000099"/>
                    </a:solidFill>
                  </a:rPr>
                  <a:t> </a:t>
                </a:r>
                <a:r>
                  <a:rPr lang="el-GR" sz="2800" dirty="0">
                    <a:solidFill>
                      <a:srgbClr val="000099"/>
                    </a:solidFill>
                  </a:rPr>
                  <a:t>π</a:t>
                </a:r>
                <a:r>
                  <a:rPr lang="cs-CZ" sz="2800" dirty="0">
                    <a:solidFill>
                      <a:srgbClr val="000099"/>
                    </a:solidFill>
                  </a:rPr>
                  <a:t>r³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000099"/>
                    </a:solidFill>
                  </a:rPr>
                  <a:t>Objem polokoule je roven jedné polovině objemu celé koule.</a:t>
                </a:r>
                <a:endParaRPr lang="cs-CZ" sz="2800" b="1" dirty="0">
                  <a:solidFill>
                    <a:srgbClr val="000099"/>
                  </a:solidFill>
                </a:endParaRPr>
              </a:p>
            </p:txBody>
          </p:sp>
        </mc:Choice>
        <mc:Fallback>
          <p:sp>
            <p:nvSpPr>
              <p:cNvPr id="2" name="Zástupný symbol pro obsah 1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20" y="620689"/>
                <a:ext cx="8640960" cy="5832500"/>
              </a:xfrm>
              <a:blipFill rotWithShape="1">
                <a:blip r:embed="rId2" cstate="print"/>
                <a:stretch>
                  <a:fillRect l="-1410" t="-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4022351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obsah 11"/>
          <p:cNvSpPr>
            <a:spLocks noGrp="1"/>
          </p:cNvSpPr>
          <p:nvPr>
            <p:ph idx="4294967295"/>
          </p:nvPr>
        </p:nvSpPr>
        <p:spPr>
          <a:xfrm>
            <a:off x="179512" y="476672"/>
            <a:ext cx="8712968" cy="5649491"/>
          </a:xfrm>
        </p:spPr>
        <p:txBody>
          <a:bodyPr/>
          <a:lstStyle/>
          <a:p>
            <a:pPr marL="0" indent="0">
              <a:buNone/>
            </a:pPr>
            <a:r>
              <a:rPr lang="cs-CZ" sz="3200" b="1" dirty="0" smtClean="0"/>
              <a:t>Výpočet povrchu polokoule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Jestliže jsme u objemu polokoule pouze V koule vydělili dvěma, lze stejným způsobem určit i povrch polokoule?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Ne.</a:t>
            </a: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Při výpočtu povrchu polokoule nesmíme zapomenout na kruhovou plochu řezu. Proto se povrch polokoule vypočítá jako součet poloviny povrchu koule a plochy kruhu, jehož středem je střed koule a poloměrem je poloměr dané koule.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 = 4</a:t>
            </a:r>
            <a:r>
              <a:rPr lang="el-GR" b="1" dirty="0" smtClean="0">
                <a:solidFill>
                  <a:srgbClr val="FF0000"/>
                </a:solidFill>
              </a:rPr>
              <a:t>π</a:t>
            </a:r>
            <a:r>
              <a:rPr lang="cs-CZ" b="1" dirty="0" smtClean="0">
                <a:solidFill>
                  <a:srgbClr val="FF0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  <a:latin typeface="Candara"/>
              </a:rPr>
              <a:t>² : 2 + </a:t>
            </a:r>
            <a:r>
              <a:rPr lang="el-GR" b="1" dirty="0" smtClean="0">
                <a:solidFill>
                  <a:srgbClr val="FF0000"/>
                </a:solidFill>
              </a:rPr>
              <a:t>π</a:t>
            </a:r>
            <a:r>
              <a:rPr lang="cs-CZ" b="1" dirty="0" smtClean="0">
                <a:solidFill>
                  <a:srgbClr val="FF0000"/>
                </a:solidFill>
              </a:rPr>
              <a:t>r²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 = 2</a:t>
            </a:r>
            <a:r>
              <a:rPr lang="el-GR" b="1" dirty="0">
                <a:solidFill>
                  <a:srgbClr val="FF0000"/>
                </a:solidFill>
              </a:rPr>
              <a:t> π</a:t>
            </a:r>
            <a:r>
              <a:rPr lang="cs-CZ" b="1" dirty="0">
                <a:solidFill>
                  <a:srgbClr val="FF0000"/>
                </a:solidFill>
              </a:rPr>
              <a:t>r² </a:t>
            </a:r>
            <a:r>
              <a:rPr lang="cs-CZ" b="1" dirty="0" smtClean="0">
                <a:solidFill>
                  <a:srgbClr val="FF0000"/>
                </a:solidFill>
              </a:rPr>
              <a:t>+ </a:t>
            </a:r>
            <a:r>
              <a:rPr lang="el-GR" b="1" dirty="0">
                <a:solidFill>
                  <a:srgbClr val="FF0000"/>
                </a:solidFill>
              </a:rPr>
              <a:t>π</a:t>
            </a:r>
            <a:r>
              <a:rPr lang="cs-CZ" b="1" dirty="0">
                <a:solidFill>
                  <a:srgbClr val="FF0000"/>
                </a:solidFill>
              </a:rPr>
              <a:t>r² 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  </a:t>
            </a:r>
            <a:r>
              <a:rPr lang="cs-CZ" sz="3200" b="1" u="sng" dirty="0" smtClean="0">
                <a:solidFill>
                  <a:srgbClr val="FF0000"/>
                </a:solidFill>
              </a:rPr>
              <a:t>S = 3</a:t>
            </a:r>
            <a:r>
              <a:rPr lang="el-GR" sz="3200" b="1" u="sng" dirty="0" smtClean="0">
                <a:solidFill>
                  <a:srgbClr val="FF0000"/>
                </a:solidFill>
              </a:rPr>
              <a:t>π</a:t>
            </a:r>
            <a:r>
              <a:rPr lang="cs-CZ" sz="3200" b="1" u="sng" dirty="0" smtClean="0">
                <a:solidFill>
                  <a:srgbClr val="FF0000"/>
                </a:solidFill>
              </a:rPr>
              <a:t>r</a:t>
            </a:r>
            <a:r>
              <a:rPr lang="cs-CZ" sz="3200" b="1" u="sng" dirty="0" smtClean="0">
                <a:solidFill>
                  <a:srgbClr val="FF0000"/>
                </a:solidFill>
                <a:latin typeface="Candara"/>
              </a:rPr>
              <a:t>²</a:t>
            </a:r>
            <a:endParaRPr lang="cs-CZ" b="1" u="sng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 = 3 </a:t>
            </a:r>
            <a:r>
              <a:rPr lang="el-GR" b="1" dirty="0">
                <a:solidFill>
                  <a:srgbClr val="FF0000"/>
                </a:solidFill>
              </a:rPr>
              <a:t>π</a:t>
            </a:r>
            <a:r>
              <a:rPr lang="cs-CZ" b="1" dirty="0">
                <a:solidFill>
                  <a:srgbClr val="FF0000"/>
                </a:solidFill>
              </a:rPr>
              <a:t>r² </a:t>
            </a:r>
          </a:p>
        </p:txBody>
      </p:sp>
    </p:spTree>
    <p:extLst>
      <p:ext uri="{BB962C8B-B14F-4D97-AF65-F5344CB8AC3E}">
        <p14:creationId xmlns:p14="http://schemas.microsoft.com/office/powerpoint/2010/main" xmlns="" val="3210754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Zástupný symbol pro obsah 3"/>
              <p:cNvSpPr>
                <a:spLocks noGrp="1"/>
              </p:cNvSpPr>
              <p:nvPr>
                <p:ph idx="4294967295"/>
              </p:nvPr>
            </p:nvSpPr>
            <p:spPr>
              <a:xfrm>
                <a:off x="251550" y="621544"/>
                <a:ext cx="8616445" cy="550547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3200" b="1" dirty="0" smtClean="0">
                    <a:solidFill>
                      <a:srgbClr val="FF0000"/>
                    </a:solidFill>
                  </a:rPr>
                  <a:t>Objem a povrch koule vyjádřený pomocí průměru.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Jestliže 2r = d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</a:rPr>
                      <m:t>⇒</m:t>
                    </m:r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𝒅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  pak platí: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tx1"/>
                    </a:solidFill>
                  </a:rPr>
                  <a:t>    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</a:t>
                </a:r>
                <a:r>
                  <a:rPr lang="el-GR" sz="2800" b="1" dirty="0" smtClean="0">
                    <a:solidFill>
                      <a:schemeClr val="tx1"/>
                    </a:solidFill>
                  </a:rPr>
                  <a:t>π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                                 S = 4</a:t>
                </a:r>
                <a:r>
                  <a:rPr lang="el-GR" sz="2800" b="1" dirty="0" smtClean="0">
                    <a:solidFill>
                      <a:schemeClr val="tx1"/>
                    </a:solidFill>
                  </a:rPr>
                  <a:t>π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²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²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chemeClr val="tx1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tx1"/>
                    </a:solidFill>
                  </a:rPr>
                  <a:t>            V =</a:t>
                </a:r>
                <a:r>
                  <a:rPr lang="cs-CZ" sz="2800" b="1" dirty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2800" b="1" i="1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chemeClr val="tx1"/>
                    </a:solidFill>
                  </a:rPr>
                  <a:t> </a:t>
                </a:r>
                <a:r>
                  <a:rPr lang="el-GR" sz="2800" b="1" dirty="0">
                    <a:solidFill>
                      <a:schemeClr val="tx1"/>
                    </a:solidFill>
                  </a:rPr>
                  <a:t>π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b="1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2800" b="1" i="1" dirty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sz="2800" b="1" i="1" dirty="0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chemeClr val="tx1"/>
                    </a:solidFill>
                  </a:rPr>
                  <a:t>                               S = 4</a:t>
                </a:r>
                <a:r>
                  <a:rPr lang="el-GR" sz="2800" b="1" dirty="0" smtClean="0">
                    <a:solidFill>
                      <a:schemeClr val="tx1"/>
                    </a:solidFill>
                  </a:rPr>
                  <a:t>π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²</m:t>
                        </m:r>
                      </m:num>
                      <m:den>
                        <m:r>
                          <a:rPr lang="cs-CZ" sz="28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</m:den>
                    </m:f>
                  </m:oMath>
                </a14:m>
                <a:endParaRPr lang="cs-CZ" sz="2800" b="1" dirty="0" smtClean="0">
                  <a:solidFill>
                    <a:schemeClr val="tx1"/>
                  </a:solidFill>
                </a:endParaRPr>
              </a:p>
              <a:p>
                <a:pPr marL="0" indent="0">
                  <a:buNone/>
                </a:pPr>
                <a:r>
                  <a:rPr lang="cs-CZ" sz="4000" b="1" dirty="0" smtClean="0">
                    <a:solidFill>
                      <a:schemeClr val="tx1"/>
                    </a:solidFill>
                  </a:rPr>
                  <a:t>         V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m:rPr>
                            <m:sty m:val="p"/>
                          </m:rPr>
                          <a:rPr lang="el-GR" sz="4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π</m:t>
                        </m:r>
                        <m:r>
                          <a:rPr lang="cs-CZ" sz="4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𝒅</m:t>
                        </m:r>
                        <m:r>
                          <a:rPr lang="cs-CZ" sz="4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³</m:t>
                        </m:r>
                      </m:num>
                      <m:den>
                        <m:r>
                          <a:rPr lang="cs-CZ" sz="4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4000" b="1" dirty="0" smtClean="0">
                    <a:solidFill>
                      <a:schemeClr val="tx1"/>
                    </a:solidFill>
                  </a:rPr>
                  <a:t>                       S = </a:t>
                </a:r>
                <a:r>
                  <a:rPr lang="el-GR" sz="4000" b="1" dirty="0" smtClean="0">
                    <a:solidFill>
                      <a:schemeClr val="tx1"/>
                    </a:solidFill>
                  </a:rPr>
                  <a:t>π</a:t>
                </a:r>
                <a:r>
                  <a:rPr lang="cs-CZ" sz="4000" b="1" dirty="0" smtClean="0">
                    <a:solidFill>
                      <a:schemeClr val="tx1"/>
                    </a:solidFill>
                  </a:rPr>
                  <a:t>d</a:t>
                </a:r>
                <a:r>
                  <a:rPr lang="cs-CZ" sz="4000" b="1" dirty="0" smtClean="0">
                    <a:solidFill>
                      <a:schemeClr val="tx1"/>
                    </a:solidFill>
                    <a:latin typeface="Candara"/>
                  </a:rPr>
                  <a:t>²</a:t>
                </a:r>
              </a:p>
              <a:p>
                <a:pPr marL="0" indent="0">
                  <a:buNone/>
                </a:pPr>
                <a:endParaRPr lang="cs-CZ" sz="3200" b="1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4294967295"/>
              </p:nvPr>
            </p:nvSpPr>
            <p:spPr>
              <a:xfrm>
                <a:off x="251550" y="621544"/>
                <a:ext cx="8616445" cy="5505475"/>
              </a:xfrm>
              <a:blipFill rotWithShape="1">
                <a:blip r:embed="rId2" cstate="print"/>
                <a:stretch>
                  <a:fillRect l="-1768" t="-14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71804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1916113"/>
            <a:ext cx="3259865" cy="4210050"/>
          </a:xfrm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b="1" dirty="0" smtClean="0">
                <a:solidFill>
                  <a:schemeClr val="tx1"/>
                </a:solidFill>
              </a:rPr>
              <a:t>Koule kolem nás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67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675467"/>
            <a:ext cx="8640959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+mj-lt"/>
              </a:rPr>
              <a:t>http://www.datakabinet.cz/cs/Vyukove-materialy-a-data/Matematika-a-jeji-aplikace/ </a:t>
            </a:r>
          </a:p>
          <a:p>
            <a:pPr marL="0" indent="0">
              <a:buNone/>
            </a:pPr>
            <a:r>
              <a:rPr lang="cs-CZ" sz="1800" dirty="0">
                <a:latin typeface="+mj-lt"/>
                <a:cs typeface="Arial" pitchFamily="34" charset="0"/>
              </a:rPr>
              <a:t>Autorem materiálu a všech jeho částí, není-li uvedeno jinak, je Mgr. Alena Čechová</a:t>
            </a:r>
            <a:r>
              <a:rPr lang="cs-CZ" sz="1800">
                <a:latin typeface="+mj-lt"/>
                <a:cs typeface="Arial" pitchFamily="34" charset="0"/>
              </a:rPr>
              <a:t>. </a:t>
            </a:r>
            <a:endParaRPr lang="cs-CZ" sz="1800" dirty="0">
              <a:latin typeface="+mj-lt"/>
              <a:cs typeface="Arial" pitchFamily="34" charset="0"/>
            </a:endParaRPr>
          </a:p>
          <a:p>
            <a:endParaRPr lang="cs-CZ" sz="1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tx1"/>
                </a:solidFill>
              </a:rPr>
              <a:t>Použité zdroje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10078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1557</TotalTime>
  <Words>236</Words>
  <Application>Microsoft Office PowerPoint</Application>
  <PresentationFormat>Předvádění na obrazovce (4:3)</PresentationFormat>
  <Paragraphs>52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Snímek 1</vt:lpstr>
      <vt:lpstr>Koule</vt:lpstr>
      <vt:lpstr>Snímek 3</vt:lpstr>
      <vt:lpstr>Snímek 4</vt:lpstr>
      <vt:lpstr>Snímek 5</vt:lpstr>
      <vt:lpstr>Povrch koule – kulová plocha</vt:lpstr>
      <vt:lpstr>Snímek 7</vt:lpstr>
      <vt:lpstr>Snímek 8</vt:lpstr>
      <vt:lpstr>Snímek 9</vt:lpstr>
      <vt:lpstr>Koule kolem nás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alena.cechova</dc:creator>
  <cp:lastModifiedBy>Dum</cp:lastModifiedBy>
  <cp:revision>242</cp:revision>
  <dcterms:created xsi:type="dcterms:W3CDTF">2013-01-16T20:09:48Z</dcterms:created>
  <dcterms:modified xsi:type="dcterms:W3CDTF">2015-07-16T16:36:19Z</dcterms:modified>
</cp:coreProperties>
</file>