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56" r:id="rId2"/>
    <p:sldId id="265" r:id="rId3"/>
    <p:sldId id="267" r:id="rId4"/>
    <p:sldId id="268" r:id="rId5"/>
    <p:sldId id="264" r:id="rId6"/>
    <p:sldId id="261" r:id="rId7"/>
    <p:sldId id="257" r:id="rId8"/>
    <p:sldId id="260" r:id="rId9"/>
    <p:sldId id="25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datakabinet.cz/cs/Vyukove-materialy-a-data/Matematika-a-jeji-aplikace/Ilustrace-a-obrazky/Kolmy-hranol-s-popisem.html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52509880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–Hranol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III/2/MAT/2/1/1-48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e základními vlastnostmi hranolu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Hranol,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objem hranolu, povrch hranolu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5.2.2014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tx1"/>
                </a:solidFill>
              </a:rPr>
              <a:t>Hranol</a:t>
            </a:r>
            <a:endParaRPr lang="cs-CZ" sz="7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251520" y="338138"/>
            <a:ext cx="8640960" cy="6115198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Nejznámějším hranolem, se kterým se setkáváme v našem životě je kvádr a krychle. Obě tělesa patří do skupiny kolmých hranolů. </a:t>
            </a: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>
                <a:solidFill>
                  <a:srgbClr val="FF0000"/>
                </a:solidFill>
              </a:rPr>
              <a:t/>
            </a:r>
            <a:br>
              <a:rPr lang="cs-CZ" sz="3200" b="1" dirty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Kolmým hranolem nazýváme těleso, které má dvě shodné rovnoběžné podstavy tvaru mnohoúhelníku. Jeho boční stěny mají tvar obdélníku, nebo čtverce a jsou kolmé k podstavám. Vzdálenost podstav se nazývá výška.</a:t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/>
            </a:r>
            <a:br>
              <a:rPr lang="cs-CZ" sz="3200" b="1" dirty="0" smtClean="0">
                <a:solidFill>
                  <a:srgbClr val="FF0000"/>
                </a:solidFill>
              </a:rPr>
            </a:br>
            <a:r>
              <a:rPr lang="cs-CZ" sz="3200" b="1" dirty="0" smtClean="0">
                <a:solidFill>
                  <a:srgbClr val="000099"/>
                </a:solidFill>
              </a:rPr>
              <a:t>Pokud jsou všechny podstavné hrany i všechny vnitřní úhly podstav shodné – pak se jedná o pravidelný hranol.</a:t>
            </a:r>
            <a:endParaRPr lang="cs-CZ" sz="3200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Objem a povrch hranolu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1" y="1772816"/>
            <a:ext cx="8640960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Objem hranolu – </a:t>
            </a:r>
            <a:r>
              <a:rPr lang="cs-CZ" b="1" dirty="0" smtClean="0"/>
              <a:t>V</a:t>
            </a:r>
          </a:p>
          <a:p>
            <a:pPr marL="0" indent="0">
              <a:buNone/>
            </a:pPr>
            <a:r>
              <a:rPr lang="cs-CZ" dirty="0" smtClean="0"/>
              <a:t>Povrch hranolu – </a:t>
            </a:r>
            <a:r>
              <a:rPr lang="cs-CZ" b="1" dirty="0" smtClean="0"/>
              <a:t>S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Sp</a:t>
            </a:r>
            <a:r>
              <a:rPr lang="cs-CZ" b="1" dirty="0" smtClean="0"/>
              <a:t> – plocha podstavy                                </a:t>
            </a:r>
            <a:r>
              <a:rPr lang="cs-CZ" b="1" dirty="0" err="1" smtClean="0"/>
              <a:t>Spl</a:t>
            </a:r>
            <a:r>
              <a:rPr lang="cs-CZ" b="1" dirty="0" smtClean="0"/>
              <a:t> – plocha pláště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3429000"/>
            <a:ext cx="3096344" cy="144545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92080" y="3429000"/>
            <a:ext cx="3024336" cy="144545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3717032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= 2 </a:t>
            </a:r>
            <a:r>
              <a:rPr lang="cs-CZ" sz="3200" b="1" dirty="0" err="1" smtClean="0">
                <a:solidFill>
                  <a:srgbClr val="FF0000"/>
                </a:solidFill>
              </a:rPr>
              <a:t>Sp</a:t>
            </a:r>
            <a:r>
              <a:rPr lang="cs-CZ" sz="3200" b="1" dirty="0" smtClean="0">
                <a:solidFill>
                  <a:srgbClr val="FF0000"/>
                </a:solidFill>
              </a:rPr>
              <a:t> + S </a:t>
            </a:r>
            <a:r>
              <a:rPr lang="cs-CZ" sz="3200" b="1" dirty="0" err="1" smtClean="0">
                <a:solidFill>
                  <a:srgbClr val="FF0000"/>
                </a:solidFill>
              </a:rPr>
              <a:t>pl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 flipV="1">
            <a:off x="611560" y="3883840"/>
            <a:ext cx="2736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99"/>
                </a:solidFill>
              </a:rPr>
              <a:t>V = </a:t>
            </a:r>
            <a:r>
              <a:rPr lang="cs-CZ" sz="3200" b="1" dirty="0" err="1" smtClean="0">
                <a:solidFill>
                  <a:srgbClr val="000099"/>
                </a:solidFill>
              </a:rPr>
              <a:t>Sp</a:t>
            </a:r>
            <a:r>
              <a:rPr lang="cs-CZ" sz="3200" b="1" dirty="0" smtClean="0">
                <a:solidFill>
                  <a:srgbClr val="000099"/>
                </a:solidFill>
              </a:rPr>
              <a:t> . v</a:t>
            </a:r>
            <a:endParaRPr lang="cs-CZ" sz="3200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3346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1" y="980728"/>
                <a:ext cx="8640960" cy="5145435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Podle tvaru podstavy rozlišujeme různé druhy hranolů: 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C00000"/>
                    </a:solidFill>
                  </a:rPr>
                  <a:t>Příklady hranolů: </a:t>
                </a: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chemeClr val="tx1"/>
                    </a:solidFill>
                  </a:rPr>
                  <a:t>Pravidelný čtyřboký kolmý hranol </a:t>
                </a:r>
                <a:r>
                  <a:rPr lang="cs-CZ" sz="2000" b="1" dirty="0" smtClean="0">
                    <a:solidFill>
                      <a:srgbClr val="C00000"/>
                    </a:solidFill>
                  </a:rPr>
                  <a:t>– podstavou je čtverec</a:t>
                </a: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chemeClr val="tx1"/>
                    </a:solidFill>
                  </a:rPr>
                  <a:t>Pravidelný trojboký kolmý hranol </a:t>
                </a:r>
                <a:r>
                  <a:rPr lang="cs-CZ" sz="2000" b="1" dirty="0" smtClean="0">
                    <a:solidFill>
                      <a:srgbClr val="C00000"/>
                    </a:solidFill>
                  </a:rPr>
                  <a:t>– podstavou je rovnostranný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endParaRPr lang="cs-CZ" sz="20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chemeClr val="tx1"/>
                    </a:solidFill>
                  </a:rPr>
                  <a:t>Pravidelný šestiboký kolmý hranol </a:t>
                </a:r>
                <a:r>
                  <a:rPr lang="cs-CZ" sz="2000" b="1" dirty="0" smtClean="0">
                    <a:solidFill>
                      <a:srgbClr val="C00000"/>
                    </a:solidFill>
                  </a:rPr>
                  <a:t>- podstavou je pravidelný šestiúhelník</a:t>
                </a:r>
              </a:p>
              <a:p>
                <a:pPr marL="0" indent="0">
                  <a:buNone/>
                </a:pPr>
                <a:endParaRPr lang="cs-CZ" sz="2000" b="1" dirty="0" smtClean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r>
                  <a:rPr lang="cs-CZ" sz="2000" b="1" dirty="0" err="1" smtClean="0">
                    <a:solidFill>
                      <a:schemeClr val="tx1"/>
                    </a:solidFill>
                  </a:rPr>
                  <a:t>Pětibobý</a:t>
                </a:r>
                <a:r>
                  <a:rPr lang="cs-CZ" sz="2000" b="1" dirty="0" smtClean="0">
                    <a:solidFill>
                      <a:schemeClr val="tx1"/>
                    </a:solidFill>
                  </a:rPr>
                  <a:t> kolmý hranol </a:t>
                </a:r>
                <a:r>
                  <a:rPr lang="cs-CZ" sz="2000" b="1" dirty="0" smtClean="0">
                    <a:solidFill>
                      <a:srgbClr val="000099"/>
                    </a:solidFill>
                  </a:rPr>
                  <a:t>– podstavou je pětiúhelník </a:t>
                </a: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chemeClr val="tx1"/>
                    </a:solidFill>
                  </a:rPr>
                  <a:t>Čtyřboký kolmý hranol </a:t>
                </a:r>
                <a:r>
                  <a:rPr lang="cs-CZ" sz="2000" b="1" dirty="0" smtClean="0">
                    <a:solidFill>
                      <a:srgbClr val="000099"/>
                    </a:solidFill>
                  </a:rPr>
                  <a:t>– podstavou může být např. lichoběžník </a:t>
                </a:r>
              </a:p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chemeClr val="tx1"/>
                    </a:solidFill>
                  </a:rPr>
                  <a:t>Trojboký kolmý hranol </a:t>
                </a:r>
                <a:r>
                  <a:rPr lang="cs-CZ" sz="2000" b="1" dirty="0" smtClean="0">
                    <a:solidFill>
                      <a:srgbClr val="000099"/>
                    </a:solidFill>
                  </a:rPr>
                  <a:t>– podstavou je obecný trojúhelník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1" y="980728"/>
                <a:ext cx="8640960" cy="5145435"/>
              </a:xfrm>
              <a:blipFill rotWithShape="1">
                <a:blip r:embed="rId2" cstate="print"/>
                <a:stretch>
                  <a:fillRect l="-1058" t="-9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890672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251520" y="338138"/>
            <a:ext cx="8712968" cy="6259214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>
                <a:solidFill>
                  <a:schemeClr val="tx1"/>
                </a:solidFill>
              </a:rPr>
              <a:t/>
            </a:r>
            <a:br>
              <a:rPr lang="cs-CZ" sz="3200" b="1" u="sng" dirty="0" smtClean="0">
                <a:solidFill>
                  <a:schemeClr val="tx1"/>
                </a:solidFill>
              </a:rPr>
            </a:br>
            <a:r>
              <a:rPr lang="cs-CZ" sz="3200" b="1" u="sng" dirty="0">
                <a:solidFill>
                  <a:schemeClr val="tx1"/>
                </a:solidFill>
              </a:rPr>
              <a:t/>
            </a:r>
            <a:br>
              <a:rPr lang="cs-CZ" sz="3200" b="1" u="sng" dirty="0">
                <a:solidFill>
                  <a:schemeClr val="tx1"/>
                </a:solidFill>
              </a:rPr>
            </a:br>
            <a:r>
              <a:rPr lang="cs-CZ" sz="3200" b="1" u="sng" dirty="0" smtClean="0">
                <a:solidFill>
                  <a:schemeClr val="tx1"/>
                </a:solidFill>
              </a:rPr>
              <a:t/>
            </a:r>
            <a:br>
              <a:rPr lang="cs-CZ" sz="3200" b="1" u="sng" dirty="0" smtClean="0">
                <a:solidFill>
                  <a:schemeClr val="tx1"/>
                </a:solidFill>
              </a:rPr>
            </a:br>
            <a:r>
              <a:rPr lang="cs-CZ" sz="3200" b="1" u="sng" dirty="0" smtClean="0">
                <a:solidFill>
                  <a:schemeClr val="tx1"/>
                </a:solidFill>
              </a:rPr>
              <a:t/>
            </a:r>
            <a:br>
              <a:rPr lang="cs-CZ" sz="3200" b="1" u="sng" dirty="0" smtClean="0">
                <a:solidFill>
                  <a:schemeClr val="tx1"/>
                </a:solidFill>
              </a:rPr>
            </a:br>
            <a:r>
              <a:rPr lang="cs-CZ" sz="3200" b="1" u="sng" dirty="0" smtClean="0">
                <a:solidFill>
                  <a:schemeClr val="tx1"/>
                </a:solidFill>
              </a:rPr>
              <a:t>Pravidelný čtyřboký hranol</a:t>
            </a:r>
            <a:br>
              <a:rPr lang="cs-CZ" sz="3200" b="1" u="sng" dirty="0" smtClean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</a:rPr>
              <a:t>/</a:t>
            </a:r>
            <a:r>
              <a:rPr lang="cs-CZ" sz="2000" dirty="0" smtClean="0">
                <a:solidFill>
                  <a:schemeClr val="tx1"/>
                </a:solidFill>
              </a:rPr>
              <a:t>někdy se též nazývá kvádr s podstavou čtverce/</a:t>
            </a:r>
            <a:r>
              <a:rPr lang="cs-CZ" sz="3200" b="1" u="sng" dirty="0">
                <a:solidFill>
                  <a:schemeClr val="tx1"/>
                </a:solidFill>
              </a:rPr>
              <a:t/>
            </a:r>
            <a:br>
              <a:rPr lang="cs-CZ" sz="3200" b="1" u="sng" dirty="0">
                <a:solidFill>
                  <a:schemeClr val="tx1"/>
                </a:solidFill>
              </a:rPr>
            </a:br>
            <a:r>
              <a:rPr lang="cs-CZ" sz="3200" b="1" u="sng" dirty="0" smtClean="0">
                <a:solidFill>
                  <a:schemeClr val="tx1"/>
                </a:solidFill>
              </a:rPr>
              <a:t/>
            </a:r>
            <a:br>
              <a:rPr lang="cs-CZ" sz="3200" b="1" u="sng" dirty="0" smtClean="0">
                <a:solidFill>
                  <a:schemeClr val="tx1"/>
                </a:solidFill>
              </a:rPr>
            </a:br>
            <a:r>
              <a:rPr lang="cs-CZ" sz="3200" b="1" u="sng" dirty="0" smtClean="0">
                <a:solidFill>
                  <a:schemeClr val="tx1"/>
                </a:solidFill>
              </a:rPr>
              <a:t/>
            </a:r>
            <a:br>
              <a:rPr lang="cs-CZ" sz="3200" b="1" u="sng" dirty="0" smtClean="0">
                <a:solidFill>
                  <a:schemeClr val="tx1"/>
                </a:solidFill>
              </a:rPr>
            </a:br>
            <a:r>
              <a:rPr lang="cs-CZ" sz="3200" b="1" u="sng" dirty="0">
                <a:solidFill>
                  <a:schemeClr val="tx1"/>
                </a:solidFill>
              </a:rPr>
              <a:t/>
            </a:r>
            <a:br>
              <a:rPr lang="cs-CZ" sz="3200" b="1" u="sng" dirty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podstava – čtverec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>
                <a:solidFill>
                  <a:schemeClr val="tx1"/>
                </a:solidFill>
              </a:rPr>
              <a:t/>
            </a:r>
            <a:br>
              <a:rPr lang="cs-CZ" sz="2400" b="1" dirty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u –   tělesová úhlopříčka                                                           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u</a:t>
            </a:r>
            <a:r>
              <a:rPr lang="cs-CZ" sz="2400" b="1" dirty="0" smtClean="0">
                <a:solidFill>
                  <a:schemeClr val="tx1"/>
                </a:solidFill>
                <a:latin typeface="Candara"/>
              </a:rPr>
              <a:t>₁</a:t>
            </a:r>
            <a:r>
              <a:rPr lang="cs-CZ" sz="2400" b="1" dirty="0" smtClean="0">
                <a:solidFill>
                  <a:schemeClr val="tx1"/>
                </a:solidFill>
              </a:rPr>
              <a:t> – podstavná úhlopříčka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v –  výška hranolu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/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/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3200" b="1" dirty="0">
                <a:solidFill>
                  <a:schemeClr val="tx1"/>
                </a:solidFill>
              </a:rPr>
              <a:t/>
            </a:r>
            <a:br>
              <a:rPr lang="cs-CZ" sz="3200" b="1" dirty="0">
                <a:solidFill>
                  <a:schemeClr val="tx1"/>
                </a:solidFill>
              </a:rPr>
            </a:br>
            <a:r>
              <a:rPr lang="cs-CZ" sz="3200" b="1" dirty="0" smtClean="0">
                <a:solidFill>
                  <a:schemeClr val="tx1"/>
                </a:solidFill>
              </a:rPr>
              <a:t/>
            </a:r>
            <a:br>
              <a:rPr lang="cs-CZ" sz="3200" b="1" dirty="0" smtClean="0">
                <a:solidFill>
                  <a:schemeClr val="tx1"/>
                </a:solidFill>
              </a:rPr>
            </a:br>
            <a:r>
              <a:rPr lang="cs-CZ" sz="3200" b="1" dirty="0">
                <a:solidFill>
                  <a:schemeClr val="tx1"/>
                </a:solidFill>
              </a:rPr>
              <a:t/>
            </a:r>
            <a:br>
              <a:rPr lang="cs-CZ" sz="3200" b="1" dirty="0">
                <a:solidFill>
                  <a:schemeClr val="tx1"/>
                </a:solidFill>
              </a:rPr>
            </a:br>
            <a:r>
              <a:rPr lang="cs-CZ" sz="3200" b="1" dirty="0" smtClean="0">
                <a:solidFill>
                  <a:schemeClr val="tx1"/>
                </a:solidFill>
              </a:rPr>
              <a:t/>
            </a:r>
            <a:br>
              <a:rPr lang="cs-CZ" sz="3200" b="1" dirty="0" smtClean="0">
                <a:solidFill>
                  <a:schemeClr val="tx1"/>
                </a:solidFill>
              </a:rPr>
            </a:br>
            <a:r>
              <a:rPr lang="cs-CZ" sz="3200" b="1" dirty="0">
                <a:solidFill>
                  <a:schemeClr val="tx1"/>
                </a:solidFill>
              </a:rPr>
              <a:t/>
            </a:r>
            <a:br>
              <a:rPr lang="cs-CZ" sz="3200" b="1" dirty="0">
                <a:solidFill>
                  <a:schemeClr val="tx1"/>
                </a:solidFill>
              </a:rPr>
            </a:b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" name="obrázek 22" descr="http://www.datakabinet.cz/files/img/products/ilo_hranol_s_popisom_cz.png?w=450&amp;h=380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204864"/>
            <a:ext cx="4680519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179512" y="260648"/>
            <a:ext cx="8712968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Nyní se zaměříme na vytvoření vzorce pro V a S pravidelného čtyřbokého kolmého hranolu.</a:t>
            </a:r>
          </a:p>
          <a:p>
            <a:pPr marL="0" indent="0">
              <a:buNone/>
            </a:pPr>
            <a:endParaRPr lang="cs-CZ" b="1" dirty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V = </a:t>
            </a:r>
            <a:r>
              <a:rPr lang="cs-CZ" b="1" dirty="0" err="1" smtClean="0">
                <a:solidFill>
                  <a:srgbClr val="000099"/>
                </a:solidFill>
              </a:rPr>
              <a:t>Sp</a:t>
            </a:r>
            <a:r>
              <a:rPr lang="cs-CZ" b="1" dirty="0" smtClean="0">
                <a:solidFill>
                  <a:srgbClr val="000099"/>
                </a:solidFill>
              </a:rPr>
              <a:t> . v                       S čtverce = a .a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0099"/>
                </a:solidFill>
              </a:rPr>
              <a:t> </a:t>
            </a:r>
            <a:r>
              <a:rPr lang="cs-CZ" b="1" dirty="0" smtClean="0">
                <a:solidFill>
                  <a:srgbClr val="000099"/>
                </a:solidFill>
              </a:rPr>
              <a:t>                </a:t>
            </a:r>
            <a:r>
              <a:rPr lang="cs-CZ" b="1" dirty="0" smtClean="0">
                <a:solidFill>
                  <a:srgbClr val="FF0000"/>
                </a:solidFill>
              </a:rPr>
              <a:t>V = a . a . v</a:t>
            </a: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                 </a:t>
            </a:r>
            <a:r>
              <a:rPr lang="cs-CZ" b="1" dirty="0" smtClean="0">
                <a:solidFill>
                  <a:srgbClr val="FF0000"/>
                </a:solidFill>
              </a:rPr>
              <a:t>V = a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² . v 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0099"/>
                </a:solidFill>
              </a:rPr>
              <a:t>S = 2 </a:t>
            </a:r>
            <a:r>
              <a:rPr lang="cs-CZ" b="1" dirty="0" err="1" smtClean="0">
                <a:solidFill>
                  <a:srgbClr val="000099"/>
                </a:solidFill>
              </a:rPr>
              <a:t>Sp</a:t>
            </a:r>
            <a:r>
              <a:rPr lang="cs-CZ" b="1" dirty="0" smtClean="0">
                <a:solidFill>
                  <a:srgbClr val="000099"/>
                </a:solidFill>
              </a:rPr>
              <a:t> + </a:t>
            </a:r>
            <a:r>
              <a:rPr lang="cs-CZ" b="1" dirty="0" err="1" smtClean="0">
                <a:solidFill>
                  <a:srgbClr val="000099"/>
                </a:solidFill>
              </a:rPr>
              <a:t>Spl</a:t>
            </a:r>
            <a:r>
              <a:rPr lang="cs-CZ" b="1" dirty="0" smtClean="0">
                <a:solidFill>
                  <a:srgbClr val="000099"/>
                </a:solidFill>
              </a:rPr>
              <a:t>          Plášť se skládá ze 4 shodných obdélníků,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0099"/>
                </a:solidFill>
              </a:rPr>
              <a:t> </a:t>
            </a:r>
            <a:r>
              <a:rPr lang="cs-CZ" b="1" dirty="0" smtClean="0">
                <a:solidFill>
                  <a:srgbClr val="000099"/>
                </a:solidFill>
              </a:rPr>
              <a:t>                                  kde strany obdélníku jsou tvořeny </a:t>
            </a:r>
            <a:r>
              <a:rPr lang="cs-CZ" b="1" dirty="0" smtClean="0">
                <a:solidFill>
                  <a:srgbClr val="FF0000"/>
                </a:solidFill>
              </a:rPr>
              <a:t>podstavnou</a:t>
            </a:r>
            <a:r>
              <a:rPr lang="cs-CZ" b="1" dirty="0" smtClean="0">
                <a:solidFill>
                  <a:srgbClr val="000099"/>
                </a:solidFill>
              </a:rPr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0099"/>
                </a:solidFill>
              </a:rPr>
              <a:t> </a:t>
            </a:r>
            <a:r>
              <a:rPr lang="cs-CZ" b="1" dirty="0" smtClean="0">
                <a:solidFill>
                  <a:srgbClr val="000099"/>
                </a:solidFill>
              </a:rPr>
              <a:t>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hranou a </a:t>
            </a:r>
            <a:r>
              <a:rPr lang="cs-CZ" b="1" dirty="0" smtClean="0">
                <a:solidFill>
                  <a:srgbClr val="000099"/>
                </a:solidFill>
              </a:rPr>
              <a:t> </a:t>
            </a:r>
            <a:r>
              <a:rPr lang="cs-CZ" b="1" dirty="0" err="1" smtClean="0">
                <a:solidFill>
                  <a:srgbClr val="000099"/>
                </a:solidFill>
              </a:rPr>
              <a:t>a</a:t>
            </a:r>
            <a:r>
              <a:rPr lang="cs-CZ" b="1" dirty="0" smtClean="0">
                <a:solidFill>
                  <a:srgbClr val="000099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výškou v. 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S = 2 . a . a + 4 . a . v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S = 2 a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² + 4 </a:t>
            </a:r>
            <a:r>
              <a:rPr lang="cs-CZ" b="1" dirty="0" err="1" smtClean="0">
                <a:solidFill>
                  <a:srgbClr val="FF0000"/>
                </a:solidFill>
                <a:latin typeface="Candara"/>
              </a:rPr>
              <a:t>av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700808"/>
                <a:ext cx="8640960" cy="475252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Dříve, než si vytvoříme konkrétní vzorce pro tento hranol, zopakujeme si pravoúhlý trojúhelník.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c – přepona – nejdelší strana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                                               a, b – odvěsny – svírají pravý úhel 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                                                  a = </a:t>
                </a:r>
                <a:r>
                  <a:rPr lang="cs-CZ" dirty="0" err="1" smtClean="0">
                    <a:solidFill>
                      <a:srgbClr val="FF0000"/>
                    </a:solidFill>
                  </a:rPr>
                  <a:t>v</a:t>
                </a:r>
                <a:r>
                  <a:rPr lang="cs-CZ" sz="2000" dirty="0" err="1" smtClean="0">
                    <a:solidFill>
                      <a:srgbClr val="FF0000"/>
                    </a:solidFill>
                  </a:rPr>
                  <a:t>b</a:t>
                </a:r>
                <a:r>
                  <a:rPr lang="cs-CZ" sz="2000" dirty="0" smtClean="0">
                    <a:solidFill>
                      <a:srgbClr val="FF0000"/>
                    </a:solidFill>
                  </a:rPr>
                  <a:t>       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b = </a:t>
                </a:r>
                <a:r>
                  <a:rPr lang="cs-CZ" dirty="0" err="1" smtClean="0">
                    <a:solidFill>
                      <a:srgbClr val="FF0000"/>
                    </a:solidFill>
                  </a:rPr>
                  <a:t>v</a:t>
                </a:r>
                <a:r>
                  <a:rPr lang="cs-CZ" sz="2000" dirty="0" err="1" smtClean="0">
                    <a:solidFill>
                      <a:srgbClr val="FF0000"/>
                    </a:solidFill>
                  </a:rPr>
                  <a:t>a</a:t>
                </a:r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                                                  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𝒃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                                                  o = a + b + c</a:t>
                </a:r>
              </a:p>
              <a:p>
                <a:pPr marL="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700808"/>
                <a:ext cx="8640960" cy="4752528"/>
              </a:xfrm>
              <a:blipFill rotWithShape="1">
                <a:blip r:embed="rId2" cstate="print"/>
                <a:stretch>
                  <a:fillRect l="-1058" t="-10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Trojboký kolmý hranol s podstavou pravoúhlého trojúhelníku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755576" y="3212976"/>
            <a:ext cx="0" cy="158417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55576" y="4797152"/>
            <a:ext cx="2664296" cy="0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55576" y="3212976"/>
            <a:ext cx="2664296" cy="158417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5536" y="4797152"/>
            <a:ext cx="544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4797152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996952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87724" y="3645024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4797152"/>
            <a:ext cx="3420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7" y="3829690"/>
            <a:ext cx="457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a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 rot="18578211">
                <a:off x="678936" y="4461138"/>
                <a:ext cx="3937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r>
                        <a:rPr lang="cs-CZ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8578211">
                <a:off x="678936" y="4461138"/>
                <a:ext cx="393728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67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ástupný symbol pro obsah 1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404664"/>
                <a:ext cx="8712968" cy="5904656"/>
              </a:xfrm>
            </p:spPr>
            <p:txBody>
              <a:bodyPr>
                <a:normAutofit fontScale="55000" lnSpcReduction="20000"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                                                       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sz="4400" b="1" dirty="0" smtClean="0"/>
                  <a:t>                                                </a:t>
                </a:r>
                <a:r>
                  <a:rPr lang="cs-CZ" sz="4400" b="1" dirty="0" smtClean="0">
                    <a:solidFill>
                      <a:srgbClr val="000099"/>
                    </a:solidFill>
                  </a:rPr>
                  <a:t>V = </a:t>
                </a:r>
                <a:r>
                  <a:rPr lang="cs-CZ" sz="4400" b="1" dirty="0" err="1" smtClean="0">
                    <a:solidFill>
                      <a:srgbClr val="000099"/>
                    </a:solidFill>
                  </a:rPr>
                  <a:t>Sp</a:t>
                </a:r>
                <a:r>
                  <a:rPr lang="cs-CZ" sz="4400" b="1" dirty="0" smtClean="0">
                    <a:solidFill>
                      <a:srgbClr val="000099"/>
                    </a:solidFill>
                  </a:rPr>
                  <a:t> . v                      </a:t>
                </a:r>
                <a:r>
                  <a:rPr lang="cs-CZ" sz="3600" b="1" dirty="0" err="1" smtClean="0">
                    <a:solidFill>
                      <a:srgbClr val="000099"/>
                    </a:solidFill>
                  </a:rPr>
                  <a:t>Sp</a:t>
                </a:r>
                <a:r>
                  <a:rPr lang="cs-CZ" sz="3600" b="1" dirty="0" smtClean="0">
                    <a:solidFill>
                      <a:srgbClr val="000099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6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36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𝒃</m:t>
                        </m:r>
                        <m:r>
                          <a:rPr lang="cs-CZ" sz="36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000099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3200" b="1" dirty="0"/>
                  <a:t> </a:t>
                </a:r>
                <a:r>
                  <a:rPr lang="cs-CZ" sz="3200" b="1" dirty="0" smtClean="0"/>
                  <a:t>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3200" b="1" dirty="0"/>
                  <a:t> </a:t>
                </a:r>
                <a:r>
                  <a:rPr lang="cs-CZ" sz="3200" b="1" dirty="0" smtClean="0"/>
                  <a:t>                                                                </a:t>
                </a:r>
                <a:r>
                  <a:rPr lang="cs-CZ" sz="5700" b="1" dirty="0" smtClean="0">
                    <a:solidFill>
                      <a:srgbClr val="FF0000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7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7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57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57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57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5700" b="1" dirty="0" smtClean="0">
                    <a:solidFill>
                      <a:srgbClr val="FF0000"/>
                    </a:solidFill>
                  </a:rPr>
                  <a:t>  . V </a:t>
                </a:r>
              </a:p>
              <a:p>
                <a:pPr marL="0" indent="0">
                  <a:buNone/>
                </a:pPr>
                <a:endParaRPr lang="cs-CZ" sz="4000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4000" b="1" dirty="0" smtClean="0">
                    <a:solidFill>
                      <a:srgbClr val="FF0000"/>
                    </a:solidFill>
                  </a:rPr>
                  <a:t>                                                     </a:t>
                </a:r>
                <a:r>
                  <a:rPr lang="cs-CZ" sz="44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4400" b="1" dirty="0" smtClean="0">
                    <a:solidFill>
                      <a:srgbClr val="000099"/>
                    </a:solidFill>
                  </a:rPr>
                  <a:t>S = 2 </a:t>
                </a:r>
                <a:r>
                  <a:rPr lang="cs-CZ" sz="4400" b="1" dirty="0" err="1" smtClean="0">
                    <a:solidFill>
                      <a:srgbClr val="000099"/>
                    </a:solidFill>
                  </a:rPr>
                  <a:t>Sp</a:t>
                </a:r>
                <a:r>
                  <a:rPr lang="cs-CZ" sz="4400" b="1" dirty="0" smtClean="0">
                    <a:solidFill>
                      <a:srgbClr val="000099"/>
                    </a:solidFill>
                  </a:rPr>
                  <a:t> + </a:t>
                </a:r>
                <a:r>
                  <a:rPr lang="cs-CZ" sz="4400" b="1" dirty="0" err="1" smtClean="0">
                    <a:solidFill>
                      <a:srgbClr val="000099"/>
                    </a:solidFill>
                  </a:rPr>
                  <a:t>Spl</a:t>
                </a:r>
                <a:r>
                  <a:rPr lang="cs-CZ" sz="4400" b="1" dirty="0" smtClean="0">
                    <a:solidFill>
                      <a:srgbClr val="000099"/>
                    </a:solidFill>
                  </a:rPr>
                  <a:t>             </a:t>
                </a:r>
                <a:r>
                  <a:rPr lang="cs-CZ" sz="3200" b="1" dirty="0" err="1" smtClean="0">
                    <a:solidFill>
                      <a:srgbClr val="000099"/>
                    </a:solidFill>
                  </a:rPr>
                  <a:t>Spl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 = o</a:t>
                </a:r>
                <a14:m>
                  <m:oMath xmlns:m="http://schemas.openxmlformats.org/officeDocument/2006/math">
                    <m:r>
                      <a:rPr lang="cs-CZ" sz="3200" b="1" i="1" smtClean="0">
                        <a:solidFill>
                          <a:srgbClr val="000099"/>
                        </a:solidFill>
                        <a:latin typeface="Cambria Math"/>
                        <a:ea typeface="Cambria Math"/>
                      </a:rPr>
                      <m:t>∆</m:t>
                    </m:r>
                    <m:r>
                      <a:rPr lang="cs-CZ" sz="3200" b="1" i="0" smtClean="0">
                        <a:solidFill>
                          <a:srgbClr val="000099"/>
                        </a:solidFill>
                        <a:latin typeface="Cambria Math"/>
                        <a:ea typeface="Cambria Math"/>
                      </a:rPr>
                      <m:t> .</m:t>
                    </m:r>
                  </m:oMath>
                </a14:m>
                <a:r>
                  <a:rPr lang="cs-CZ" sz="3200" b="1" dirty="0" smtClean="0">
                    <a:solidFill>
                      <a:srgbClr val="000099"/>
                    </a:solidFill>
                  </a:rPr>
                  <a:t> V</a:t>
                </a:r>
              </a:p>
              <a:p>
                <a:pPr marL="0" indent="0">
                  <a:buNone/>
                </a:pPr>
                <a:r>
                  <a:rPr lang="cs-CZ" sz="3200" b="1" dirty="0">
                    <a:solidFill>
                      <a:srgbClr val="000099"/>
                    </a:solidFill>
                  </a:rPr>
                  <a:t> 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                                                                                                                     </a:t>
                </a:r>
                <a:r>
                  <a:rPr lang="cs-CZ" sz="3200" b="1" dirty="0" err="1" smtClean="0">
                    <a:solidFill>
                      <a:srgbClr val="000099"/>
                    </a:solidFill>
                  </a:rPr>
                  <a:t>Spl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 = </a:t>
                </a:r>
                <a:r>
                  <a:rPr lang="cs-CZ" sz="3200" b="1" dirty="0" smtClean="0">
                    <a:solidFill>
                      <a:srgbClr val="000099"/>
                    </a:solidFill>
                    <a:latin typeface="Candara"/>
                  </a:rPr>
                  <a:t>(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a + b + c</a:t>
                </a:r>
                <a:r>
                  <a:rPr lang="cs-CZ" sz="3200" b="1" dirty="0" smtClean="0">
                    <a:solidFill>
                      <a:srgbClr val="000099"/>
                    </a:solidFill>
                    <a:latin typeface="Candara"/>
                  </a:rPr>
                  <a:t>) . v</a:t>
                </a:r>
              </a:p>
              <a:p>
                <a:pPr marL="0" indent="0">
                  <a:buNone/>
                </a:pPr>
                <a:r>
                  <a:rPr lang="cs-CZ" sz="3200" b="1" dirty="0">
                    <a:solidFill>
                      <a:srgbClr val="000099"/>
                    </a:solidFill>
                    <a:latin typeface="Candara"/>
                  </a:rPr>
                  <a:t> </a:t>
                </a:r>
                <a:r>
                  <a:rPr lang="cs-CZ" sz="3200" b="1" dirty="0" smtClean="0">
                    <a:solidFill>
                      <a:srgbClr val="000099"/>
                    </a:solidFill>
                    <a:latin typeface="Candara"/>
                  </a:rPr>
                  <a:t>                                                                                                                     </a:t>
                </a:r>
                <a:r>
                  <a:rPr lang="cs-CZ" sz="3200" b="1" dirty="0" err="1" smtClean="0">
                    <a:solidFill>
                      <a:srgbClr val="000099"/>
                    </a:solidFill>
                    <a:latin typeface="Candara"/>
                  </a:rPr>
                  <a:t>S</a:t>
                </a:r>
                <a:r>
                  <a:rPr lang="cs-CZ" sz="3200" b="1" dirty="0" err="1" smtClean="0">
                    <a:solidFill>
                      <a:srgbClr val="000099"/>
                    </a:solidFill>
                  </a:rPr>
                  <a:t>pl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 = </a:t>
                </a:r>
                <a:r>
                  <a:rPr lang="cs-CZ" sz="3200" b="1" dirty="0" err="1" smtClean="0">
                    <a:solidFill>
                      <a:srgbClr val="000099"/>
                    </a:solidFill>
                  </a:rPr>
                  <a:t>av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 + </a:t>
                </a:r>
                <a:r>
                  <a:rPr lang="cs-CZ" sz="3200" b="1" dirty="0" err="1" smtClean="0">
                    <a:solidFill>
                      <a:srgbClr val="000099"/>
                    </a:solidFill>
                  </a:rPr>
                  <a:t>bv</a:t>
                </a:r>
                <a:r>
                  <a:rPr lang="cs-CZ" sz="3200" b="1" dirty="0" smtClean="0">
                    <a:solidFill>
                      <a:srgbClr val="000099"/>
                    </a:solidFill>
                  </a:rPr>
                  <a:t> + </a:t>
                </a:r>
                <a:r>
                  <a:rPr lang="cs-CZ" sz="3200" b="1" dirty="0" err="1" smtClean="0">
                    <a:solidFill>
                      <a:srgbClr val="000099"/>
                    </a:solidFill>
                  </a:rPr>
                  <a:t>cv</a:t>
                </a:r>
                <a:endParaRPr lang="cs-CZ" sz="3200" b="1" dirty="0" smtClean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endParaRPr lang="cs-CZ" sz="3200" b="1" dirty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000099"/>
                    </a:solidFill>
                  </a:rPr>
                  <a:t>                                                                 </a:t>
                </a:r>
                <a:r>
                  <a:rPr lang="cs-CZ" sz="5200" b="1" dirty="0" smtClean="0">
                    <a:solidFill>
                      <a:srgbClr val="FF0000"/>
                    </a:solidFill>
                  </a:rPr>
                  <a:t>S = 2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5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5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5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5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5200" b="1" dirty="0" smtClean="0">
                    <a:solidFill>
                      <a:srgbClr val="FF0000"/>
                    </a:solidFill>
                  </a:rPr>
                  <a:t>  + o . v </a:t>
                </a:r>
              </a:p>
              <a:p>
                <a:pPr marL="0" indent="0">
                  <a:buNone/>
                </a:pPr>
                <a:r>
                  <a:rPr lang="cs-CZ" sz="52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5200" b="1" dirty="0" smtClean="0">
                    <a:solidFill>
                      <a:srgbClr val="FF0000"/>
                    </a:solidFill>
                  </a:rPr>
                  <a:t>                                     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                            </a:t>
                </a:r>
              </a:p>
              <a:p>
                <a:pPr marL="0" indent="0">
                  <a:buNone/>
                </a:pPr>
                <a:r>
                  <a:rPr lang="cs-CZ" sz="3300" b="1" dirty="0">
                    <a:solidFill>
                      <a:schemeClr val="tx1"/>
                    </a:solidFill>
                  </a:rPr>
                  <a:t> </a:t>
                </a:r>
                <a:r>
                  <a:rPr lang="cs-CZ" sz="3300" b="1" dirty="0" smtClean="0">
                    <a:solidFill>
                      <a:schemeClr val="tx1"/>
                    </a:solidFill>
                  </a:rPr>
                  <a:t>         podstava               plášť</a:t>
                </a:r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      </a:t>
                </a:r>
              </a:p>
              <a:p>
                <a:pPr marL="0" indent="0">
                  <a:buNone/>
                </a:pPr>
                <a:r>
                  <a:rPr lang="cs-CZ" sz="2500" dirty="0"/>
                  <a:t> </a:t>
                </a:r>
                <a:r>
                  <a:rPr lang="cs-CZ" sz="2500" dirty="0" smtClean="0"/>
                  <a:t>                                                     /3              /</a:t>
                </a:r>
                <a:endParaRPr lang="cs-CZ" sz="2500" dirty="0"/>
              </a:p>
            </p:txBody>
          </p:sp>
        </mc:Choice>
        <mc:Fallback>
          <p:sp>
            <p:nvSpPr>
              <p:cNvPr id="12" name="Zástupný symbol pro obsah 1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404664"/>
                <a:ext cx="8712968" cy="5904656"/>
              </a:xfr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899592" y="4041068"/>
            <a:ext cx="508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467544" y="1556792"/>
            <a:ext cx="686431" cy="576064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153975" y="1556792"/>
            <a:ext cx="1185777" cy="864096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67544" y="2132856"/>
            <a:ext cx="1872208" cy="288032"/>
          </a:xfrm>
          <a:prstGeom prst="line">
            <a:avLst/>
          </a:prstGeom>
          <a:ln w="28575"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67544" y="2132856"/>
            <a:ext cx="0" cy="2277544"/>
          </a:xfrm>
          <a:prstGeom prst="line">
            <a:avLst/>
          </a:prstGeom>
          <a:ln w="28575"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67544" y="4410400"/>
            <a:ext cx="1872208" cy="314744"/>
          </a:xfrm>
          <a:prstGeom prst="line">
            <a:avLst/>
          </a:prstGeom>
          <a:ln w="28575"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339752" y="2420888"/>
            <a:ext cx="0" cy="2304256"/>
          </a:xfrm>
          <a:prstGeom prst="line">
            <a:avLst/>
          </a:prstGeom>
          <a:ln w="28575"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153975" y="1556792"/>
            <a:ext cx="0" cy="2304256"/>
          </a:xfrm>
          <a:prstGeom prst="line">
            <a:avLst/>
          </a:prstGeom>
          <a:ln w="28575"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467544" y="3861048"/>
            <a:ext cx="686431" cy="549352"/>
          </a:xfrm>
          <a:prstGeom prst="line">
            <a:avLst/>
          </a:prstGeom>
          <a:ln w="28575"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153975" y="3861048"/>
            <a:ext cx="1185777" cy="864096"/>
          </a:xfrm>
          <a:prstGeom prst="line">
            <a:avLst/>
          </a:prstGeom>
          <a:ln w="28575">
            <a:solidFill>
              <a:srgbClr val="0000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899592" y="4410400"/>
            <a:ext cx="439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746863" y="4041068"/>
            <a:ext cx="304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83568" y="37170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339752" y="3271628"/>
            <a:ext cx="439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52" name="Přímá spojnice se šipkou 51"/>
          <p:cNvCxnSpPr/>
          <p:nvPr/>
        </p:nvCxnSpPr>
        <p:spPr>
          <a:xfrm>
            <a:off x="1338707" y="4410400"/>
            <a:ext cx="0" cy="89080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2051720" y="3640960"/>
            <a:ext cx="507677" cy="158824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2559397" y="5949280"/>
            <a:ext cx="428427" cy="144016"/>
          </a:xfrm>
          <a:prstGeom prst="rect">
            <a:avLst/>
          </a:prstGeom>
          <a:noFill/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16832"/>
            <a:ext cx="8640959" cy="42093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endParaRPr lang="cs-CZ" sz="1800" dirty="0" smtClean="0">
              <a:latin typeface="+mj-lt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+mj-lt"/>
                <a:cs typeface="Arial" pitchFamily="34" charset="0"/>
              </a:rPr>
              <a:t>Autorem </a:t>
            </a:r>
            <a:r>
              <a:rPr lang="cs-CZ" sz="1800" dirty="0">
                <a:latin typeface="+mj-lt"/>
                <a:cs typeface="Arial" pitchFamily="34" charset="0"/>
              </a:rPr>
              <a:t>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1513</TotalTime>
  <Words>301</Words>
  <Application>Microsoft Office PowerPoint</Application>
  <PresentationFormat>Předvádění na obrazovce (4:3)</PresentationFormat>
  <Paragraphs>77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Hranol</vt:lpstr>
      <vt:lpstr>Nejznámějším hranolem, se kterým se setkáváme v našem životě je kvádr a krychle. Obě tělesa patří do skupiny kolmých hranolů.   Kolmým hranolem nazýváme těleso, které má dvě shodné rovnoběžné podstavy tvaru mnohoúhelníku. Jeho boční stěny mají tvar obdélníku, nebo čtverce a jsou kolmé k podstavám. Vzdálenost podstav se nazývá výška.  Pokud jsou všechny podstavné hrany i všechny vnitřní úhly podstav shodné – pak se jedná o pravidelný hranol.</vt:lpstr>
      <vt:lpstr>Objem a povrch hranolu</vt:lpstr>
      <vt:lpstr>Snímek 5</vt:lpstr>
      <vt:lpstr>    Pravidelný čtyřboký hranol /někdy se též nazývá kvádr s podstavou čtverce/    podstava – čtverec  u –   tělesová úhlopříčka                                                            u₁ – podstavná úhlopříčka v –  výška hranolu        </vt:lpstr>
      <vt:lpstr>Snímek 7</vt:lpstr>
      <vt:lpstr>Trojboký kolmý hranol s podstavou pravoúhlého trojúhelníku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234</cp:revision>
  <dcterms:created xsi:type="dcterms:W3CDTF">2013-01-16T20:09:48Z</dcterms:created>
  <dcterms:modified xsi:type="dcterms:W3CDTF">2015-07-16T16:33:23Z</dcterms:modified>
</cp:coreProperties>
</file>