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1"/>
  </p:notesMasterIdLst>
  <p:sldIdLst>
    <p:sldId id="256" r:id="rId2"/>
    <p:sldId id="265" r:id="rId3"/>
    <p:sldId id="267" r:id="rId4"/>
    <p:sldId id="261" r:id="rId5"/>
    <p:sldId id="264" r:id="rId6"/>
    <p:sldId id="257" r:id="rId7"/>
    <p:sldId id="260" r:id="rId8"/>
    <p:sldId id="258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80" d="100"/>
          <a:sy n="80" d="100"/>
        </p:scale>
        <p:origin x="-774" y="-4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62750201"/>
              </p:ext>
            </p:extLst>
          </p:nvPr>
        </p:nvGraphicFramePr>
        <p:xfrm>
          <a:off x="1331640" y="2420767"/>
          <a:ext cx="6480720" cy="33179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Tělesa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– V krychle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III/2/MAT/2/1/1-46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 výpočtem objemu krychle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Krychle,</a:t>
                      </a:r>
                      <a:r>
                        <a:rPr lang="cs-CZ" sz="1000" kern="50" baseline="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 </a:t>
                      </a:r>
                      <a:r>
                        <a:rPr lang="cs-CZ" sz="1000" kern="50" baseline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V krychle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5.2.2014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552728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1"/>
                </a:solidFill>
              </a:rPr>
              <a:t>Objem </a:t>
            </a:r>
            <a:r>
              <a:rPr lang="cs-CZ" sz="6600" b="1" smtClean="0">
                <a:solidFill>
                  <a:schemeClr val="tx1"/>
                </a:solidFill>
              </a:rPr>
              <a:t>krychle – slovní úlohy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30993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1" y="764705"/>
            <a:ext cx="8640959" cy="5688484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/>
              <a:t>Objem krychle vypočítáme podle vzorce:</a:t>
            </a:r>
          </a:p>
          <a:p>
            <a:pPr marL="0" indent="0">
              <a:buNone/>
            </a:pPr>
            <a:endParaRPr lang="cs-CZ" sz="3200" b="1" dirty="0" smtClean="0"/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V = a . a . a</a:t>
            </a:r>
          </a:p>
          <a:p>
            <a:pPr marL="0" indent="0" algn="just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</a:t>
            </a:r>
          </a:p>
          <a:p>
            <a:pPr marL="0" indent="0" algn="just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                                           </a:t>
            </a:r>
            <a:r>
              <a:rPr lang="cs-CZ" dirty="0" smtClean="0">
                <a:solidFill>
                  <a:schemeClr val="tx1"/>
                </a:solidFill>
              </a:rPr>
              <a:t>a – hrana krychle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Objem počítáme v krychlových jednotkách.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Krychle 2"/>
          <p:cNvSpPr/>
          <p:nvPr/>
        </p:nvSpPr>
        <p:spPr>
          <a:xfrm>
            <a:off x="1259632" y="2996952"/>
            <a:ext cx="2304256" cy="2160240"/>
          </a:xfrm>
          <a:prstGeom prst="cube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1799692" y="2996952"/>
            <a:ext cx="36004" cy="1584176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259632" y="4599130"/>
            <a:ext cx="576064" cy="558062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835696" y="4599130"/>
            <a:ext cx="1728192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979712" y="5229200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5896" y="3645024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75856" y="4878161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474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548680"/>
            <a:ext cx="8712968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Příklad: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Vypočítejte  objem krychle, jejíž hrana má délku 85 cm. Objem vyjádřete v m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³.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Postup řešení: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Zápis + označení neznámé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Vzorec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Výpočet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Odpověď</a:t>
            </a: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3" name="Krychle 2"/>
          <p:cNvSpPr/>
          <p:nvPr/>
        </p:nvSpPr>
        <p:spPr>
          <a:xfrm>
            <a:off x="5724128" y="2780928"/>
            <a:ext cx="1864224" cy="1728192"/>
          </a:xfrm>
          <a:prstGeom prst="cub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940152" y="450912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85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574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620688"/>
            <a:ext cx="864096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Řešení: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a = 85 cm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chemeClr val="tx1"/>
                </a:solidFill>
              </a:rPr>
              <a:t>V = x </a:t>
            </a:r>
            <a:r>
              <a:rPr lang="cs-CZ" u="sng" dirty="0" smtClean="0">
                <a:solidFill>
                  <a:schemeClr val="tx1"/>
                </a:solidFill>
                <a:latin typeface="Candara"/>
              </a:rPr>
              <a:t>[cm³]</a:t>
            </a:r>
            <a:endParaRPr lang="cs-CZ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 = a . a . a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= 85 . 85 . 85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 = 614125 cm</a:t>
            </a:r>
            <a:r>
              <a:rPr lang="cs-CZ" dirty="0">
                <a:solidFill>
                  <a:schemeClr val="tx1"/>
                </a:solidFill>
                <a:latin typeface="Candara"/>
              </a:rPr>
              <a:t>³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               </a:t>
            </a:r>
            <a:r>
              <a:rPr lang="cs-CZ" dirty="0" smtClean="0">
                <a:solidFill>
                  <a:srgbClr val="FF0000"/>
                </a:solidFill>
                <a:latin typeface="Candara"/>
              </a:rPr>
              <a:t>1 m³ = 1000 000 cm³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Candara"/>
              </a:rPr>
              <a:t>V = 0,</a:t>
            </a:r>
            <a:r>
              <a:rPr lang="cs-CZ" dirty="0" smtClean="0">
                <a:solidFill>
                  <a:srgbClr val="FF0000"/>
                </a:solidFill>
              </a:rPr>
              <a:t>614125m</a:t>
            </a:r>
            <a:r>
              <a:rPr lang="cs-CZ" dirty="0">
                <a:solidFill>
                  <a:srgbClr val="FF0000"/>
                </a:solidFill>
                <a:latin typeface="Candara"/>
              </a:rPr>
              <a:t>³</a:t>
            </a:r>
            <a:endParaRPr lang="cs-CZ" dirty="0" smtClean="0">
              <a:solidFill>
                <a:srgbClr val="FF0000"/>
              </a:solidFill>
              <a:latin typeface="Candara"/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  <a:latin typeface="Candara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Candara"/>
              </a:rPr>
              <a:t>Objem krychle je 0,614125 m³.</a:t>
            </a:r>
            <a:endParaRPr lang="cs-CZ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0672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620688"/>
            <a:ext cx="8712968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Příklad: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Kolik krychlí s hranou délky 0,2 m se vejde do krychle, která má hranu dlouhou 60 cm?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                                             </a:t>
            </a:r>
            <a:r>
              <a:rPr lang="cs-CZ" sz="2000" b="1" dirty="0" smtClean="0">
                <a:solidFill>
                  <a:schemeClr val="tx1"/>
                </a:solidFill>
              </a:rPr>
              <a:t>Dno větší krychle zaplníme devíti krychlemi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</a:rPr>
              <a:t>                                                                s hranou 0,2m. Na výšku se nám vejdou tři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</a:rPr>
              <a:t>                                                                vrstvy.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</a:rPr>
              <a:t>                                                                </a:t>
            </a:r>
            <a:r>
              <a:rPr lang="cs-CZ" sz="2000" b="1" dirty="0" smtClean="0">
                <a:solidFill>
                  <a:srgbClr val="FF0000"/>
                </a:solidFill>
              </a:rPr>
              <a:t>9 . 3 = 27</a:t>
            </a:r>
          </a:p>
          <a:p>
            <a:pPr marL="0" indent="0">
              <a:buNone/>
            </a:pPr>
            <a:endParaRPr lang="cs-CZ" sz="2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Do větší krychle se vejde 27 malých krychliček.</a:t>
            </a: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Krychle 3"/>
          <p:cNvSpPr/>
          <p:nvPr/>
        </p:nvSpPr>
        <p:spPr>
          <a:xfrm>
            <a:off x="1187624" y="2996952"/>
            <a:ext cx="1936232" cy="1944216"/>
          </a:xfrm>
          <a:prstGeom prst="cub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49411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0,6m</a:t>
            </a:r>
            <a:endParaRPr lang="cs-CZ" dirty="0"/>
          </a:p>
        </p:txBody>
      </p:sp>
      <p:sp>
        <p:nvSpPr>
          <p:cNvPr id="12" name="Krychle 11"/>
          <p:cNvSpPr/>
          <p:nvPr/>
        </p:nvSpPr>
        <p:spPr>
          <a:xfrm>
            <a:off x="6156176" y="2780928"/>
            <a:ext cx="504056" cy="504056"/>
          </a:xfrm>
          <a:prstGeom prst="cub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71800" y="47251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0,6m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23856" y="3501008"/>
            <a:ext cx="944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0,6m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3284984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0,2m</a:t>
            </a:r>
            <a:endParaRPr lang="cs-CZ" sz="1600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1691680" y="2996952"/>
            <a:ext cx="0" cy="144016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691680" y="4437112"/>
            <a:ext cx="1432176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1187624" y="4437112"/>
            <a:ext cx="504056" cy="504056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12" grpId="0" animBg="1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548681"/>
            <a:ext cx="8712968" cy="5904508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Příklad: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Vejde se 600 litrů vody do akvária tvaru krychle s délkou hrany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0,8metrů?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Postup řešení: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Zápis úlohy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Označení neznámé 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Výpočet objemu akvária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Porovnání objemu s daným množstvím vody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Odpověď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Zástupný symbol pro obsah 1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548680"/>
                <a:ext cx="8712968" cy="557748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3200" b="1" dirty="0" smtClean="0"/>
                  <a:t>Řešení: </a:t>
                </a:r>
              </a:p>
              <a:p>
                <a:pPr marL="0" indent="0">
                  <a:buNone/>
                </a:pPr>
                <a:r>
                  <a:rPr lang="cs-CZ" dirty="0" smtClean="0"/>
                  <a:t>a = 0,8 m</a:t>
                </a:r>
              </a:p>
              <a:p>
                <a:pPr marL="0" indent="0">
                  <a:buNone/>
                </a:pPr>
                <a:r>
                  <a:rPr lang="cs-CZ" u="sng" dirty="0" smtClean="0"/>
                  <a:t>V = x </a:t>
                </a:r>
                <a:r>
                  <a:rPr lang="cs-CZ" u="sng" dirty="0" smtClean="0">
                    <a:latin typeface="Candara"/>
                  </a:rPr>
                  <a:t>[m³]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  <a:latin typeface="Candara"/>
                  </a:rPr>
                  <a:t>V = a . a . a 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  <a:latin typeface="Candara"/>
                  </a:rPr>
                  <a:t>V = 0,8 . 0,8 . 0,8                   </a:t>
                </a:r>
                <a:r>
                  <a:rPr lang="cs-CZ" dirty="0" smtClean="0">
                    <a:solidFill>
                      <a:srgbClr val="FF0000"/>
                    </a:solidFill>
                    <a:latin typeface="Candara"/>
                  </a:rPr>
                  <a:t>0,512m³ = 512 l vody</a:t>
                </a:r>
              </a:p>
              <a:p>
                <a:pPr marL="0" indent="0">
                  <a:buNone/>
                </a:pPr>
                <a:r>
                  <a:rPr lang="cs-CZ" u="sng" dirty="0" smtClean="0">
                    <a:solidFill>
                      <a:schemeClr val="tx1"/>
                    </a:solidFill>
                    <a:latin typeface="Candara"/>
                  </a:rPr>
                  <a:t>V = 0,512 m³ 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  <a:latin typeface="Candara"/>
                  </a:rPr>
                  <a:t>                                                  </a:t>
                </a:r>
                <a:r>
                  <a:rPr lang="cs-CZ" u="sng" dirty="0" smtClean="0">
                    <a:solidFill>
                      <a:schemeClr val="tx1"/>
                    </a:solidFill>
                    <a:latin typeface="Candara"/>
                  </a:rPr>
                  <a:t>512 l   </a:t>
                </a:r>
                <a14:m>
                  <m:oMath xmlns:m="http://schemas.openxmlformats.org/officeDocument/2006/math">
                    <m:r>
                      <a:rPr lang="cs-CZ" i="1" u="sng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b="0" i="1" u="sng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u="sng" dirty="0" smtClean="0">
                    <a:solidFill>
                      <a:schemeClr val="tx1"/>
                    </a:solidFill>
                    <a:latin typeface="Candara"/>
                  </a:rPr>
                  <a:t>    600 l      </a:t>
                </a:r>
              </a:p>
              <a:p>
                <a:pPr marL="0" indent="0">
                  <a:buNone/>
                </a:pPr>
                <a:endParaRPr lang="cs-CZ" u="sng" dirty="0">
                  <a:solidFill>
                    <a:schemeClr val="tx1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  <a:latin typeface="Candara"/>
                  </a:rPr>
                  <a:t>Do akvária se 600 litrů vody nevejde.</a:t>
                </a:r>
                <a:r>
                  <a:rPr lang="cs-CZ" u="sng" dirty="0" smtClean="0">
                    <a:solidFill>
                      <a:schemeClr val="tx1"/>
                    </a:solidFill>
                    <a:latin typeface="Candara"/>
                  </a:rPr>
                  <a:t>      </a:t>
                </a:r>
                <a:endParaRPr lang="cs-CZ" u="sng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2" name="Zástupný symbol pro obsah 1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548680"/>
                <a:ext cx="8712968" cy="5577483"/>
              </a:xfrm>
              <a:blipFill rotWithShape="1">
                <a:blip r:embed="rId2" cstate="print"/>
                <a:stretch>
                  <a:fillRect l="-1748" t="-14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75467"/>
            <a:ext cx="8640959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+mj-lt"/>
              </a:rPr>
              <a:t>http://www.datakabinet.cz/cs/Vyukove-materialy-a-data/Matematika-a-jeji-aplikace/ </a:t>
            </a:r>
          </a:p>
          <a:p>
            <a:pPr marL="0" indent="0">
              <a:buNone/>
            </a:pPr>
            <a:endParaRPr lang="cs-CZ" sz="1800" dirty="0" smtClean="0">
              <a:latin typeface="+mj-lt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+mj-lt"/>
                <a:cs typeface="Arial" pitchFamily="34" charset="0"/>
              </a:rPr>
              <a:t>Autorem </a:t>
            </a:r>
            <a:r>
              <a:rPr lang="cs-CZ" sz="1800" dirty="0">
                <a:latin typeface="+mj-lt"/>
                <a:cs typeface="Arial" pitchFamily="34" charset="0"/>
              </a:rPr>
              <a:t>materiálu a všech jeho částí, není-li uvedeno jinak, je Mgr. Alena Čechová</a:t>
            </a:r>
            <a:r>
              <a:rPr lang="cs-CZ" sz="1800">
                <a:latin typeface="+mj-lt"/>
                <a:cs typeface="Arial" pitchFamily="34" charset="0"/>
              </a:rPr>
              <a:t>. </a:t>
            </a:r>
            <a:endParaRPr lang="cs-CZ" sz="1800" dirty="0">
              <a:latin typeface="+mj-lt"/>
              <a:cs typeface="Arial" pitchFamily="34" charset="0"/>
            </a:endParaRPr>
          </a:p>
          <a:p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0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1459</TotalTime>
  <Words>337</Words>
  <Application>Microsoft Office PowerPoint</Application>
  <PresentationFormat>Předvádění na obrazovce (4:3)</PresentationFormat>
  <Paragraphs>91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Snímek 1</vt:lpstr>
      <vt:lpstr>Objem krychle – slovní úlohy</vt:lpstr>
      <vt:lpstr>Snímek 3</vt:lpstr>
      <vt:lpstr>Snímek 4</vt:lpstr>
      <vt:lpstr>Snímek 5</vt:lpstr>
      <vt:lpstr>Snímek 6</vt:lpstr>
      <vt:lpstr>Snímek 7</vt:lpstr>
      <vt:lpstr>Snímek 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228</cp:revision>
  <dcterms:created xsi:type="dcterms:W3CDTF">2013-01-16T20:09:48Z</dcterms:created>
  <dcterms:modified xsi:type="dcterms:W3CDTF">2015-07-16T16:31:09Z</dcterms:modified>
</cp:coreProperties>
</file>