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5" r:id="rId3"/>
    <p:sldId id="263" r:id="rId4"/>
    <p:sldId id="267" r:id="rId5"/>
    <p:sldId id="268" r:id="rId6"/>
    <p:sldId id="261" r:id="rId7"/>
    <p:sldId id="264" r:id="rId8"/>
    <p:sldId id="257" r:id="rId9"/>
    <p:sldId id="260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datakabinet.cz/cs/Vyukove-materialy-a-data/Matematika-a-jeji-aplikace/Ilustrace-a-obrazky/Kvadr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://www.datakabinet.cz/cs/Vyukove-materialy-a-data/Matematika-a-jeji-aplikace/Ilustrace-a-obrazky/Kvadr-s-popisem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3363986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 povrch kvádru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III/2/MAT/2/1/1-45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se 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povrchu kvádru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Kvádr</a:t>
                      </a:r>
                      <a:r>
                        <a:rPr lang="cs-CZ" sz="1000" kern="5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, S kvádru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Povrch kvádru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Základní pojmy 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u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₁, u₂, u₃ - stěnové /podstavné/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                   úhlopříčky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</a:t>
            </a:r>
            <a:r>
              <a:rPr lang="cs-CZ" dirty="0" err="1" smtClean="0">
                <a:solidFill>
                  <a:schemeClr val="tx1"/>
                </a:solidFill>
                <a:latin typeface="Candara"/>
              </a:rPr>
              <a:t>u</a:t>
            </a:r>
            <a:r>
              <a:rPr lang="cs-CZ" sz="2000" dirty="0" err="1" smtClean="0">
                <a:solidFill>
                  <a:schemeClr val="tx1"/>
                </a:solidFill>
                <a:latin typeface="Candara"/>
              </a:rPr>
              <a:t>t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– tělesová úhlopříčka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25" descr="http://www.datakabinet.cz/files/img/products/ilo_kvader_cz.png?w=450&amp;h=380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124744"/>
            <a:ext cx="3816424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34" descr="http://www.datakabinet.cz/files/img/products/ilo_kvader_s_popisom_cz.png?w=450&amp;h=380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140968"/>
            <a:ext cx="3600399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Obdélník 2"/>
              <p:cNvSpPr/>
              <p:nvPr/>
            </p:nvSpPr>
            <p:spPr>
              <a:xfrm>
                <a:off x="539553" y="3659832"/>
                <a:ext cx="367240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400" dirty="0" smtClean="0"/>
                  <a:t>a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400" dirty="0" smtClean="0"/>
                  <a:t>b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c – hrany kvádru</a:t>
                </a:r>
              </a:p>
            </p:txBody>
          </p:sp>
        </mc:Choice>
        <mc:Fallback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3" y="3659832"/>
                <a:ext cx="3672408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2658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1" y="404664"/>
            <a:ext cx="8712968" cy="572149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Jestliže si sestrojíme síť kvádru, zjistíme, že zde máme tři druhy obdélníků – vždy ve dvojím provedení.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Povrch kvádru se tedy skládá z obsahů jednotlivých obdélníků.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a, b, c – hrany kvádru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 = 2 . ( ab + </a:t>
            </a:r>
            <a:r>
              <a:rPr lang="cs-CZ" b="1" dirty="0" err="1" smtClean="0">
                <a:solidFill>
                  <a:srgbClr val="FF0000"/>
                </a:solidFill>
              </a:rPr>
              <a:t>bc</a:t>
            </a:r>
            <a:r>
              <a:rPr lang="cs-CZ" b="1" dirty="0" smtClean="0">
                <a:solidFill>
                  <a:srgbClr val="FF0000"/>
                </a:solidFill>
              </a:rPr>
              <a:t> + </a:t>
            </a:r>
            <a:r>
              <a:rPr lang="cs-CZ" b="1" dirty="0" err="1" smtClean="0">
                <a:solidFill>
                  <a:srgbClr val="FF0000"/>
                </a:solidFill>
              </a:rPr>
              <a:t>ac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Povrch kvádru počítáme ve čtverečných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j</a:t>
            </a:r>
            <a:r>
              <a:rPr lang="cs-CZ" b="1" dirty="0" smtClean="0">
                <a:solidFill>
                  <a:schemeClr val="tx1"/>
                </a:solidFill>
              </a:rPr>
              <a:t>ednotkách. 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3923928" y="4941168"/>
            <a:ext cx="4752528" cy="1800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923928" y="3609020"/>
            <a:ext cx="0" cy="1350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23928" y="3609020"/>
            <a:ext cx="47525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676456" y="3609020"/>
            <a:ext cx="0" cy="13321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00192" y="3573016"/>
            <a:ext cx="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508104" y="3609020"/>
            <a:ext cx="0" cy="13321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884368" y="3573016"/>
            <a:ext cx="0" cy="13771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300192" y="2852936"/>
            <a:ext cx="0" cy="756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300192" y="2852936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884368" y="2852936"/>
            <a:ext cx="0" cy="756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300192" y="4941168"/>
            <a:ext cx="0" cy="792088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00192" y="5733256"/>
            <a:ext cx="1584176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884368" y="4941168"/>
            <a:ext cx="0" cy="792088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283968" y="4959170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796136" y="4941168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104" y="425709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1196975"/>
            <a:ext cx="8640960" cy="49291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Převody jednotek obsahu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 smtClean="0"/>
              <a:t>km</a:t>
            </a:r>
            <a:r>
              <a:rPr lang="cs-CZ" b="1" dirty="0" smtClean="0">
                <a:latin typeface="Candara"/>
              </a:rPr>
              <a:t>²            ha             a             m²            dm²           cm²            mm² </a:t>
            </a:r>
          </a:p>
          <a:p>
            <a:pPr marL="0" indent="0">
              <a:buNone/>
            </a:pPr>
            <a:endParaRPr lang="cs-CZ" b="1" dirty="0"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. 100             . 100         . 100       . 100            . 100        . 100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4,5 ha = 450 a                            895 dm² = 8, 95 m²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2 a       =  20 000 dm²                   4m²      = 0,0004 ha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043608" y="2924944"/>
            <a:ext cx="576064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339752" y="2924944"/>
            <a:ext cx="50405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87824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419872" y="2924944"/>
            <a:ext cx="576064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067944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4499992" y="2924944"/>
            <a:ext cx="576064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64088" y="2924944"/>
            <a:ext cx="50405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868144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516216" y="2924944"/>
            <a:ext cx="43204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948264" y="2924944"/>
            <a:ext cx="50405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4578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764704"/>
            <a:ext cx="864096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Vypočítej povrch kvádru, jestliže hrany kvádru mají tyto velikosti: a = 7cm, b = 62 mm, c = 0,8 dm.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 řešení: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Zápis + převedení jednotek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Označení neznámé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Vzorec + výpočet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Odpověď </a:t>
            </a:r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2"/>
            <a:ext cx="864096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=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7 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</a:t>
            </a:r>
            <a:r>
              <a:rPr lang="cs-CZ" b="1" dirty="0" smtClean="0">
                <a:solidFill>
                  <a:schemeClr val="tx1"/>
                </a:solidFill>
              </a:rPr>
              <a:t> = </a:t>
            </a:r>
            <a:r>
              <a:rPr lang="cs-CZ" dirty="0" smtClean="0">
                <a:solidFill>
                  <a:schemeClr val="tx1"/>
                </a:solidFill>
              </a:rPr>
              <a:t>62 mm = 6,2 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c = 0,8 dm = 8 cm 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S = x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[cm²]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Candara"/>
              </a:rPr>
              <a:t>S = 2.(ab + </a:t>
            </a:r>
            <a:r>
              <a:rPr lang="cs-CZ" dirty="0" err="1" smtClean="0">
                <a:solidFill>
                  <a:srgbClr val="FF0000"/>
                </a:solidFill>
                <a:latin typeface="Candara"/>
              </a:rPr>
              <a:t>bc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 + </a:t>
            </a:r>
            <a:r>
              <a:rPr lang="cs-CZ" dirty="0" err="1" smtClean="0">
                <a:solidFill>
                  <a:srgbClr val="FF0000"/>
                </a:solidFill>
                <a:latin typeface="Candara"/>
              </a:rPr>
              <a:t>ac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S = 2.(7.6,2 + 6,2 . 8 + 7.8)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S = 2.(43,4 + 49,6 + 56)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S = 2. 149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Povrch kvádru je 298 cm².</a:t>
            </a: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  <a:latin typeface="Candara"/>
              </a:rPr>
              <a:t>S = 298 cm²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688"/>
                <a:ext cx="8640960" cy="54726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Příklad: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Vypočítej množství látky, které bude potřeba na zhotovení stínidla lampy ve tvaru kvádru – bez podstav. Podstavné hrany mají délky: a = 35 cm, b = 40 cm. Stínidlo je vysoké 60 cm. Na švy a začištění musíme přidat 10% /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/ z množství látky. 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Postup řešení: 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plochy stěn, které tvoří stínidlo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10%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množství látky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Odpověď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688"/>
                <a:ext cx="8640960" cy="5472608"/>
              </a:xfrm>
              <a:blipFill rotWithShape="1">
                <a:blip r:embed="rId2" cstate="print"/>
                <a:stretch>
                  <a:fillRect l="-1763" t="-1448" r="-12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689"/>
                <a:ext cx="8640960" cy="5832500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chemeClr val="tx1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podstavy 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nejsou součástí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stínidla </a:t>
                </a:r>
              </a:p>
              <a:p>
                <a:pPr marL="0" indent="0">
                  <a:buNone/>
                </a:pPr>
                <a:endParaRPr lang="cs-CZ" sz="20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S = 2. ( a .c + b .c)                                     10% z 9 000 cm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² = 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900 cm²</a:t>
                </a: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S = 2. ( 35 . 60 + 40 . 60 )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S = 2. ( 2100 + 2400 )                               množství látky : 9000 + 900 = 9900 cm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²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S = 2. 4500                                                                                                     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0, 99 m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S = 9000 cm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²                                                                                                   </a:t>
                </a:r>
                <a14:m>
                  <m:oMath xmlns:m="http://schemas.openxmlformats.org/officeDocument/2006/math">
                    <m:r>
                      <a:rPr lang="cs-CZ" i="1" u="sng" smtClean="0">
                        <a:solidFill>
                          <a:srgbClr val="FF0000"/>
                        </a:solidFill>
                        <a:latin typeface="Cambria Math"/>
                      </a:rPr>
                      <m:t>≐</m:t>
                    </m:r>
                  </m:oMath>
                </a14:m>
                <a:r>
                  <a:rPr lang="cs-CZ" u="sng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800" u="sng" dirty="0" smtClean="0">
                    <a:solidFill>
                      <a:srgbClr val="FF0000"/>
                    </a:solidFill>
                  </a:rPr>
                  <a:t>1 m</a:t>
                </a:r>
                <a:r>
                  <a:rPr lang="cs-CZ" sz="2800" u="sng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  <a:endParaRPr lang="cs-CZ" sz="2800" u="sng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Na zhotovení stínidla bude potřeba přibližně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1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m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² látky.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chemeClr val="tx1"/>
                    </a:solidFill>
                  </a:rPr>
                  <a:t> 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689"/>
                <a:ext cx="8640960" cy="5832500"/>
              </a:xfrm>
              <a:blipFill rotWithShape="1">
                <a:blip r:embed="rId2" cstate="print"/>
                <a:stretch>
                  <a:fillRect l="-1269" t="-2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Krychle 2"/>
          <p:cNvSpPr/>
          <p:nvPr/>
        </p:nvSpPr>
        <p:spPr>
          <a:xfrm>
            <a:off x="2699792" y="620688"/>
            <a:ext cx="2520280" cy="2817604"/>
          </a:xfrm>
          <a:prstGeom prst="cube">
            <a:avLst/>
          </a:prstGeom>
          <a:noFill/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34900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a=35cm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30689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b=40cm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8448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c=60cm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347864" y="620688"/>
            <a:ext cx="0" cy="2160240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47864" y="2780928"/>
            <a:ext cx="1872208" cy="0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699792" y="2780928"/>
            <a:ext cx="648072" cy="657364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619672" y="980728"/>
            <a:ext cx="1944216" cy="9721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619672" y="2029490"/>
            <a:ext cx="1728192" cy="103947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endParaRPr lang="cs-CZ" sz="18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</a:t>
            </a:r>
            <a:r>
              <a:rPr lang="cs-CZ" sz="1800" dirty="0">
                <a:latin typeface="+mj-lt"/>
                <a:cs typeface="Arial" pitchFamily="34" charset="0"/>
              </a:rPr>
              <a:t>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1506</TotalTime>
  <Words>380</Words>
  <Application>Microsoft Office PowerPoint</Application>
  <PresentationFormat>Předvádění na obrazovce (4:3)</PresentationFormat>
  <Paragraphs>94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Povrch kvádru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235</cp:revision>
  <dcterms:created xsi:type="dcterms:W3CDTF">2013-01-16T20:09:48Z</dcterms:created>
  <dcterms:modified xsi:type="dcterms:W3CDTF">2015-07-16T16:29:50Z</dcterms:modified>
</cp:coreProperties>
</file>