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56" r:id="rId2"/>
    <p:sldId id="270" r:id="rId3"/>
    <p:sldId id="265" r:id="rId4"/>
    <p:sldId id="267" r:id="rId5"/>
    <p:sldId id="263" r:id="rId6"/>
    <p:sldId id="261" r:id="rId7"/>
    <p:sldId id="264" r:id="rId8"/>
    <p:sldId id="260" r:id="rId9"/>
    <p:sldId id="258" r:id="rId10"/>
    <p:sldId id="268" r:id="rId11"/>
    <p:sldId id="269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95619151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–V kvádru-slovní úlohy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III/2/MAT/2/1/1-44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procvičí V kvádru ve slovních úlohách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Kvádr, </a:t>
                      </a:r>
                      <a:r>
                        <a:rPr lang="cs-CZ" sz="1000" kern="5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V kvádru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6624736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Objem kvádru – slovní úlohy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810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772816"/>
            <a:ext cx="8028880" cy="43533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Základní vlastnosti kvádru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Převody jednotek délky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Převody jednotek objemu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Části slovní úlohy – zápis, výpočet, odpověď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Opakování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7525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Objem tělesa označujeme </a:t>
            </a:r>
            <a:r>
              <a:rPr lang="cs-CZ" b="1" dirty="0" smtClean="0"/>
              <a:t>V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= a . b . c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Objem kvádru vypočítáme tak, že vynásobíme hrany </a:t>
            </a:r>
            <a:r>
              <a:rPr lang="cs-CZ" b="1" dirty="0" err="1" smtClean="0">
                <a:solidFill>
                  <a:srgbClr val="7030A0"/>
                </a:solidFill>
              </a:rPr>
              <a:t>a,b,c</a:t>
            </a:r>
            <a:r>
              <a:rPr lang="cs-CZ" b="1" dirty="0" smtClean="0">
                <a:solidFill>
                  <a:srgbClr val="7030A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Objem vychází v krychlových jednotkách - km</a:t>
            </a:r>
            <a:r>
              <a:rPr lang="cs-CZ" b="1" dirty="0" smtClean="0">
                <a:solidFill>
                  <a:srgbClr val="7030A0"/>
                </a:solidFill>
                <a:latin typeface="Candara"/>
              </a:rPr>
              <a:t>³, </a:t>
            </a:r>
            <a:r>
              <a:rPr lang="cs-CZ" b="1" dirty="0" smtClean="0">
                <a:solidFill>
                  <a:srgbClr val="7030A0"/>
                </a:solidFill>
              </a:rPr>
              <a:t>m</a:t>
            </a:r>
            <a:r>
              <a:rPr lang="cs-CZ" b="1" dirty="0" smtClean="0">
                <a:solidFill>
                  <a:srgbClr val="7030A0"/>
                </a:solidFill>
                <a:latin typeface="Candara"/>
              </a:rPr>
              <a:t>³, dm³, cm³, mm³. </a:t>
            </a:r>
            <a:r>
              <a:rPr lang="cs-CZ" b="1" dirty="0">
                <a:solidFill>
                  <a:srgbClr val="7030A0"/>
                </a:solidFill>
                <a:latin typeface="Candara"/>
              </a:rPr>
              <a:t>D</a:t>
            </a:r>
            <a:r>
              <a:rPr lang="cs-CZ" b="1" dirty="0" smtClean="0">
                <a:solidFill>
                  <a:srgbClr val="7030A0"/>
                </a:solidFill>
                <a:latin typeface="Candara"/>
              </a:rPr>
              <a:t>ruhou skupinou jednotek jsou: hl, l, dl, cl, ml.</a:t>
            </a:r>
            <a:endParaRPr lang="cs-CZ" b="1" dirty="0" smtClean="0">
              <a:solidFill>
                <a:srgbClr val="7030A0"/>
              </a:solidFill>
            </a:endParaRPr>
          </a:p>
          <a:p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Kvádr – výpočet objemu V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907704" y="4293096"/>
            <a:ext cx="3664424" cy="1576192"/>
          </a:xfrm>
          <a:prstGeom prst="cub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5869288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5661248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64465" y="4797152"/>
            <a:ext cx="457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8640959" cy="4209331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Hlavní vztah:  </a:t>
            </a:r>
            <a:r>
              <a:rPr lang="cs-CZ" sz="3600" b="1" u="sng" dirty="0" smtClean="0">
                <a:solidFill>
                  <a:srgbClr val="FF0000"/>
                </a:solidFill>
              </a:rPr>
              <a:t>1 dm</a:t>
            </a:r>
            <a:r>
              <a:rPr lang="cs-CZ" sz="3600" b="1" u="sng" dirty="0" smtClean="0">
                <a:solidFill>
                  <a:srgbClr val="FF0000"/>
                </a:solidFill>
                <a:latin typeface="Candara"/>
              </a:rPr>
              <a:t>³ = 1 </a:t>
            </a:r>
            <a:r>
              <a:rPr lang="cs-CZ" sz="3600" b="1" dirty="0" smtClean="0">
                <a:solidFill>
                  <a:srgbClr val="FF0000"/>
                </a:solidFill>
                <a:latin typeface="Candara"/>
              </a:rPr>
              <a:t>l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1 m</a:t>
            </a:r>
            <a:r>
              <a:rPr lang="cs-CZ" sz="3200" b="1" dirty="0" smtClean="0">
                <a:solidFill>
                  <a:schemeClr val="tx1"/>
                </a:solidFill>
                <a:latin typeface="Candara"/>
              </a:rPr>
              <a:t>³ =  1 000 dm³        1 hl = 100 l  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Candara"/>
                <a:ea typeface="Cambria Math"/>
              </a:rPr>
              <a:t>⇒ 1 m³ = 10 hl</a:t>
            </a:r>
          </a:p>
          <a:p>
            <a:r>
              <a:rPr lang="cs-CZ" sz="3200" b="1" dirty="0" smtClean="0">
                <a:solidFill>
                  <a:schemeClr val="tx1"/>
                </a:solidFill>
                <a:latin typeface="Candara"/>
                <a:ea typeface="Cambria Math"/>
              </a:rPr>
              <a:t>1 dm³ = 1 000 cm³      1 l = 1 000 ml 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Candara"/>
                <a:ea typeface="Cambria Math"/>
              </a:rPr>
              <a:t>⇒ 1 cm³ = 1 ml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Základní převody jednotek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476672"/>
            <a:ext cx="864096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 </a:t>
            </a: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b="1" dirty="0" smtClean="0"/>
              <a:t>Korba nákladního auta s rozměry 4m, 2,5m a 0,8m je do tří čtvrtin svého objemu naplněna pískem. Kolik krychlových metrů písku je na autu naloženo?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5" name="Krychle 4"/>
          <p:cNvSpPr/>
          <p:nvPr/>
        </p:nvSpPr>
        <p:spPr>
          <a:xfrm>
            <a:off x="2267744" y="3861048"/>
            <a:ext cx="3384376" cy="1216152"/>
          </a:xfrm>
          <a:prstGeom prst="cub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0772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479715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2,5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40770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0,8 m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5364088" y="44464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260648"/>
                <a:ext cx="8640960" cy="619268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chemeClr val="tx1"/>
                    </a:solidFill>
                  </a:rPr>
                  <a:t>Řešení: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a = 4 m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b = 2,5 m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c = 0,8 m </a:t>
                </a:r>
              </a:p>
              <a:p>
                <a:pPr marL="0" indent="0">
                  <a:buNone/>
                </a:pPr>
                <a:r>
                  <a:rPr lang="cs-CZ" sz="2000" u="sng" dirty="0" smtClean="0">
                    <a:solidFill>
                      <a:schemeClr val="tx1"/>
                    </a:solidFill>
                  </a:rPr>
                  <a:t>V = x </a:t>
                </a:r>
                <a:r>
                  <a:rPr lang="cs-CZ" sz="2000" u="sng" dirty="0" smtClean="0">
                    <a:solidFill>
                      <a:schemeClr val="tx1"/>
                    </a:solidFill>
                    <a:latin typeface="Candara"/>
                  </a:rPr>
                  <a:t>[m³</a:t>
                </a:r>
                <a:r>
                  <a:rPr lang="cs-CZ" u="sng" dirty="0" smtClean="0">
                    <a:solidFill>
                      <a:schemeClr val="tx1"/>
                    </a:solidFill>
                    <a:latin typeface="Candara"/>
                  </a:rPr>
                  <a:t>]</a:t>
                </a:r>
                <a:endParaRPr lang="cs-CZ" u="sng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1. Způsob řešení                 2. Způsob řešení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Vypočítáme V a pak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z V         Určíme nejprve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v a pak dopočítáme V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V = a . b . c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z 0,8 m = 0,6 m 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V = 4 . 2,5 . 0,8                                V = a . b . c 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V = 8 m</a:t>
                </a:r>
                <a:r>
                  <a:rPr lang="cs-CZ" sz="2000" b="1" dirty="0" smtClean="0">
                    <a:solidFill>
                      <a:schemeClr val="tx1"/>
                    </a:solidFill>
                    <a:latin typeface="Candara"/>
                  </a:rPr>
                  <a:t>³                                            V = 4 . 2,5 . 0,6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  <a:latin typeface="Candara"/>
                  </a:rPr>
                  <a:t>   z 8 m³ = </a:t>
                </a:r>
                <a:r>
                  <a:rPr lang="cs-CZ" sz="2000" b="1" u="sng" dirty="0" smtClean="0">
                    <a:solidFill>
                      <a:srgbClr val="FF0000"/>
                    </a:solidFill>
                    <a:latin typeface="Candara"/>
                  </a:rPr>
                  <a:t>6 m³ </a:t>
                </a:r>
                <a:r>
                  <a:rPr lang="cs-CZ" sz="2000" b="1" dirty="0" smtClean="0">
                    <a:solidFill>
                      <a:srgbClr val="FF0000"/>
                    </a:solidFill>
                    <a:latin typeface="Candara"/>
                  </a:rPr>
                  <a:t>                             </a:t>
                </a:r>
                <a:r>
                  <a:rPr lang="cs-CZ" sz="2000" b="1" dirty="0" smtClean="0">
                    <a:solidFill>
                      <a:schemeClr val="tx1"/>
                    </a:solidFill>
                    <a:latin typeface="Candara"/>
                  </a:rPr>
                  <a:t>V = </a:t>
                </a:r>
                <a:r>
                  <a:rPr lang="cs-CZ" sz="2000" b="1" u="sng" dirty="0" smtClean="0">
                    <a:solidFill>
                      <a:srgbClr val="FF0000"/>
                    </a:solidFill>
                    <a:latin typeface="Candara"/>
                  </a:rPr>
                  <a:t>6 m³    </a:t>
                </a:r>
              </a:p>
              <a:p>
                <a:pPr marL="0" indent="0">
                  <a:buNone/>
                </a:pPr>
                <a:endParaRPr lang="cs-CZ" sz="2000" b="1" i="1" u="sng" dirty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0070C0"/>
                    </a:solidFill>
                    <a:latin typeface="Candara"/>
                  </a:rPr>
                  <a:t>Na autě je naloženo 6 m³ písku. </a:t>
                </a:r>
                <a:endParaRPr lang="cs-CZ" sz="2000" b="1" dirty="0">
                  <a:solidFill>
                    <a:srgbClr val="0070C0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sz="20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260648"/>
                <a:ext cx="8640960" cy="6192688"/>
              </a:xfrm>
              <a:blipFill rotWithShape="1">
                <a:blip r:embed="rId2" cstate="print"/>
                <a:stretch>
                  <a:fillRect l="-1763" t="-12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92697"/>
                <a:ext cx="8640960" cy="590495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Příklad: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Podstava kvádru má tvar obdélníku s délkou 2,6cm a šířkou 2,2cm. Výška kvádru se rovná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obvodu podstavy. Vypočítejte objem kvádru.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92697"/>
                <a:ext cx="8640960" cy="5904954"/>
              </a:xfrm>
              <a:blipFill rotWithShape="1">
                <a:blip r:embed="rId2" cstate="print"/>
                <a:stretch>
                  <a:fillRect l="-1763" t="-13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Krychle 2"/>
          <p:cNvSpPr/>
          <p:nvPr/>
        </p:nvSpPr>
        <p:spPr>
          <a:xfrm>
            <a:off x="2483768" y="3429000"/>
            <a:ext cx="2880320" cy="1504184"/>
          </a:xfrm>
          <a:prstGeom prst="cub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49331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2,6 cm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47251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2,2 cm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5508104" y="3861048"/>
                <a:ext cx="2592288" cy="4925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C=v=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sz="1400" b="1" dirty="0" smtClean="0"/>
                  <a:t>obvodu podstavy</a:t>
                </a:r>
                <a:endParaRPr lang="cs-CZ" sz="14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861048"/>
                <a:ext cx="2592288" cy="49250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118" b="-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332656"/>
                <a:ext cx="8640960" cy="61206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Postup řešení: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Výpočet obvodu podstavy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Výpočet výšky</a:t>
                </a:r>
              </a:p>
              <a:p>
                <a:pPr>
                  <a:buFontTx/>
                  <a:buChar char="-"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Výpočet objemu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o = 2. (a + b)           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z 9,6 cm = </a:t>
                </a:r>
                <a:r>
                  <a:rPr lang="cs-CZ" b="1" u="sng" dirty="0" smtClean="0">
                    <a:solidFill>
                      <a:schemeClr val="tx1"/>
                    </a:solidFill>
                  </a:rPr>
                  <a:t>1,2 cm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o = 2. (2,6 + 2,2)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FF0000"/>
                    </a:solidFill>
                  </a:rPr>
                  <a:t>o = 9,6 cm</a:t>
                </a:r>
              </a:p>
              <a:p>
                <a:pPr marL="0" indent="0">
                  <a:buNone/>
                </a:pPr>
                <a:endParaRPr lang="cs-CZ" b="1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 = a .b. c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V = 2,6 . 2,2 .1,2 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FF0000"/>
                    </a:solidFill>
                  </a:rPr>
                  <a:t>V = 6, 864 cm</a:t>
                </a: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³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Objem kvádru je 6, 864 cm³. 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332656"/>
                <a:ext cx="8640960" cy="6120680"/>
              </a:xfrm>
              <a:blipFill rotWithShape="1">
                <a:blip r:embed="rId2" cstate="print"/>
                <a:stretch>
                  <a:fillRect l="-1763" t="-12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64096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Na zahradu s výměrou 800 m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² napršely 3 mm vody. Kolika desetilitrovými konvemi vody bychom tuto zahradu zalili stejně vydatně?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                                                      </a:t>
            </a:r>
            <a:r>
              <a:rPr lang="cs-CZ" b="1" dirty="0" err="1" smtClean="0">
                <a:solidFill>
                  <a:schemeClr val="tx1"/>
                </a:solidFill>
                <a:latin typeface="Candara"/>
              </a:rPr>
              <a:t>Sp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 = 800 m² 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043608" y="3573016"/>
            <a:ext cx="6048672" cy="1576192"/>
          </a:xfrm>
          <a:prstGeom prst="cub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043608" y="4725144"/>
            <a:ext cx="432048" cy="424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75656" y="4725144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475656" y="3573016"/>
            <a:ext cx="0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236296" y="414908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 mm</a:t>
            </a:r>
            <a:endParaRPr lang="cs-CZ" b="1" dirty="0"/>
          </a:p>
        </p:txBody>
      </p:sp>
      <p:cxnSp>
        <p:nvCxnSpPr>
          <p:cNvPr id="29" name="Pravoúhlá spojnice 28"/>
          <p:cNvCxnSpPr/>
          <p:nvPr/>
        </p:nvCxnSpPr>
        <p:spPr>
          <a:xfrm>
            <a:off x="2339752" y="4937176"/>
            <a:ext cx="1584176" cy="79608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0778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476672"/>
            <a:ext cx="864096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Řešení: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Sp</a:t>
            </a:r>
            <a:r>
              <a:rPr lang="cs-CZ" dirty="0" smtClean="0"/>
              <a:t> = 800m</a:t>
            </a:r>
            <a:r>
              <a:rPr lang="cs-CZ" dirty="0" smtClean="0">
                <a:latin typeface="Candara"/>
              </a:rPr>
              <a:t>²</a:t>
            </a:r>
            <a:endParaRPr lang="cs-CZ" b="1" dirty="0" smtClean="0">
              <a:latin typeface="Candara"/>
            </a:endParaRPr>
          </a:p>
          <a:p>
            <a:pPr marL="0" indent="0">
              <a:buNone/>
            </a:pPr>
            <a:r>
              <a:rPr lang="cs-CZ" dirty="0" smtClean="0">
                <a:latin typeface="Candara"/>
              </a:rPr>
              <a:t>v    = 3 mm = 0, 003m</a:t>
            </a:r>
          </a:p>
          <a:p>
            <a:pPr marL="0" indent="0">
              <a:buNone/>
            </a:pPr>
            <a:r>
              <a:rPr lang="cs-CZ" u="sng" dirty="0" smtClean="0">
                <a:latin typeface="Candara"/>
              </a:rPr>
              <a:t>V    = x [m³]</a:t>
            </a:r>
            <a:endParaRPr lang="cs-CZ" u="sng" dirty="0"/>
          </a:p>
          <a:p>
            <a:pPr marL="0" indent="0">
              <a:buNone/>
            </a:pPr>
            <a:r>
              <a:rPr lang="cs-CZ" b="1" dirty="0" smtClean="0"/>
              <a:t>V = a . b . c</a:t>
            </a:r>
          </a:p>
          <a:p>
            <a:pPr marL="0" indent="0">
              <a:buNone/>
            </a:pPr>
            <a:r>
              <a:rPr lang="cs-CZ" b="1" dirty="0" smtClean="0"/>
              <a:t>V = 800 . 0,003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= 2, 400 m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³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V = 2 400 dm³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Počet konví: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2400 : 10 =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240</a:t>
            </a:r>
          </a:p>
          <a:p>
            <a:pPr marL="0" indent="0">
              <a:buNone/>
            </a:pPr>
            <a:endParaRPr lang="cs-CZ" b="1" u="sng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Zahradu zalijeme stejně vydatně 240 desetilitrovými konvemi.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750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568951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+mj-lt"/>
              </a:rPr>
              <a:t> </a:t>
            </a:r>
            <a:endParaRPr lang="cs-CZ" sz="1800" dirty="0">
              <a:latin typeface="+mj-lt"/>
            </a:endParaRPr>
          </a:p>
          <a:p>
            <a:pPr marL="0" indent="0">
              <a:buNone/>
            </a:pPr>
            <a:r>
              <a:rPr lang="cs-CZ" sz="20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2000">
                <a:latin typeface="+mj-lt"/>
                <a:cs typeface="Arial" pitchFamily="34" charset="0"/>
              </a:rPr>
              <a:t>. 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1482</TotalTime>
  <Words>393</Words>
  <Application>Microsoft Office PowerPoint</Application>
  <PresentationFormat>Předvádění na obrazovce (4:3)</PresentationFormat>
  <Paragraphs>87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Objem kvádru – slovní úlohy</vt:lpstr>
      <vt:lpstr>Opakování</vt:lpstr>
      <vt:lpstr>Kvádr – výpočet objemu V</vt:lpstr>
      <vt:lpstr>Základní převody jednotek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230</cp:revision>
  <dcterms:created xsi:type="dcterms:W3CDTF">2013-01-16T20:09:48Z</dcterms:created>
  <dcterms:modified xsi:type="dcterms:W3CDTF">2015-07-16T16:28:29Z</dcterms:modified>
</cp:coreProperties>
</file>