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4"/>
  </p:notesMasterIdLst>
  <p:sldIdLst>
    <p:sldId id="256" r:id="rId2"/>
    <p:sldId id="270" r:id="rId3"/>
    <p:sldId id="267" r:id="rId4"/>
    <p:sldId id="261" r:id="rId5"/>
    <p:sldId id="272" r:id="rId6"/>
    <p:sldId id="257" r:id="rId7"/>
    <p:sldId id="260" r:id="rId8"/>
    <p:sldId id="258" r:id="rId9"/>
    <p:sldId id="263" r:id="rId10"/>
    <p:sldId id="269" r:id="rId11"/>
    <p:sldId id="268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80" d="100"/>
          <a:sy n="80" d="100"/>
        </p:scale>
        <p:origin x="-774" y="-4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ED918-CD15-4242-B967-2E143060AF6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AD510-F0BF-4689-86AE-2DEFE4D2E03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DBCC3-37EF-47A2-9DCD-C1F3070F554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22ED4-E49B-4197-A5C8-C6034BF9843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B8C40-0442-48CD-BCBC-A6FFD49CAE2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F130F-7189-476E-ABB4-FE55702C1C74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DA588-3E70-4CE6-B5F0-5F460B0D6639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3FDB3-ABC3-4E62-BC8E-BE63CF8068E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4F7F7-F546-4415-9639-FF06DF15991A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4B181-1A66-4F58-AAB9-31A01D8A1054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DEC5-9769-4798-8ABD-F3282E47ECBC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3596C06-1432-46DD-9AFC-183DBA1DDFB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datakabinet.cz/cs/Vyukove-materialy-a-data/Matematika-a-jeji-aplikace/Ilustrace-a-obrazky/Kvadr-s-popisem.html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Alena Čechová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.).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37595928"/>
              </p:ext>
            </p:extLst>
          </p:nvPr>
        </p:nvGraphicFramePr>
        <p:xfrm>
          <a:off x="1331640" y="2420767"/>
          <a:ext cx="6480720" cy="331799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7214"/>
                <a:gridCol w="4393506"/>
              </a:tblGrid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projektu: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CZ.1.07/1.4.00/21.3811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Název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Tělesa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 –V kvádru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Číslo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III/2/MAT/2/1/1-43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Vzdělávací předmět: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Tematická oblast: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7506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Autor: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Alena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Čechová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37309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Anotace: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se </a:t>
                      </a:r>
                      <a:r>
                        <a:rPr lang="cs-CZ" sz="1000" kern="50" dirty="0" smtClean="0">
                          <a:effectLst/>
                        </a:rPr>
                        <a:t>seznámí s</a:t>
                      </a:r>
                      <a:r>
                        <a:rPr lang="cs-CZ" sz="1000" kern="50" baseline="0" dirty="0" smtClean="0">
                          <a:effectLst/>
                        </a:rPr>
                        <a:t> výpočtem V kvádru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Výkladová hodina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42576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Klíčová slova: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Kvádr, V kvádru, jednotky objemu</a:t>
                      </a:r>
                      <a:endParaRPr lang="cs-CZ" sz="1000" kern="50" dirty="0">
                        <a:effectLst/>
                        <a:latin typeface="Candara" pitchFamily="34" charset="0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Metodické pokyny: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PC, DTP, metodické pokyny jsou součástí materiálu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učebního materiálu: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Prezentace doplněná fotografiemi a testy.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interaktivity: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Kombinovaná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Cílová skupina: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6., </a:t>
                      </a:r>
                      <a:r>
                        <a:rPr lang="cs-CZ" sz="1000" kern="50" dirty="0" smtClean="0">
                          <a:effectLst/>
                        </a:rPr>
                        <a:t>7.,8</a:t>
                      </a:r>
                      <a:r>
                        <a:rPr lang="cs-CZ" sz="1000" kern="50" baseline="0" dirty="0" smtClean="0">
                          <a:effectLst/>
                        </a:rPr>
                        <a:t>. a 9. </a:t>
                      </a:r>
                      <a:r>
                        <a:rPr lang="cs-CZ" sz="1000" kern="50" dirty="0" smtClean="0">
                          <a:effectLst/>
                        </a:rPr>
                        <a:t>ročníku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Datum vzniku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5.2.2014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6480720"/>
          </a:xfrm>
          <a:solidFill>
            <a:schemeClr val="accent3">
              <a:lumMod val="75000"/>
            </a:schemeClr>
          </a:solidFill>
        </p:spPr>
        <p:txBody>
          <a:bodyPr/>
          <a:lstStyle/>
          <a:p>
            <a:pPr algn="just"/>
            <a:r>
              <a:rPr lang="cs-CZ" b="1" dirty="0" smtClean="0">
                <a:solidFill>
                  <a:schemeClr val="tx1"/>
                </a:solidFill>
              </a:rPr>
              <a:t>Objem kvádru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240123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844824"/>
            <a:ext cx="8640960" cy="460851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Objem tělesa označujeme </a:t>
            </a:r>
            <a:r>
              <a:rPr lang="cs-CZ" b="1" dirty="0" smtClean="0"/>
              <a:t>V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V = a . b . c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</a:rPr>
              <a:t>Objem kvádru vypočítáme tak, že vynásobíme hrany </a:t>
            </a:r>
            <a:r>
              <a:rPr lang="cs-CZ" b="1" dirty="0" err="1" smtClean="0">
                <a:solidFill>
                  <a:srgbClr val="7030A0"/>
                </a:solidFill>
              </a:rPr>
              <a:t>a,b,c</a:t>
            </a:r>
            <a:r>
              <a:rPr lang="cs-CZ" b="1" dirty="0" smtClean="0">
                <a:solidFill>
                  <a:srgbClr val="7030A0"/>
                </a:solidFill>
              </a:rPr>
              <a:t>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</a:rPr>
              <a:t>Objem vychází v krychlových jednotkách - km</a:t>
            </a:r>
            <a:r>
              <a:rPr lang="cs-CZ" b="1" dirty="0" smtClean="0">
                <a:solidFill>
                  <a:srgbClr val="7030A0"/>
                </a:solidFill>
                <a:latin typeface="Candara"/>
              </a:rPr>
              <a:t>³, </a:t>
            </a:r>
            <a:r>
              <a:rPr lang="cs-CZ" b="1" dirty="0" smtClean="0">
                <a:solidFill>
                  <a:srgbClr val="7030A0"/>
                </a:solidFill>
              </a:rPr>
              <a:t>m</a:t>
            </a:r>
            <a:r>
              <a:rPr lang="cs-CZ" b="1" dirty="0" smtClean="0">
                <a:solidFill>
                  <a:srgbClr val="7030A0"/>
                </a:solidFill>
                <a:latin typeface="Candara"/>
              </a:rPr>
              <a:t>³, dm³, cm³, mm³. </a:t>
            </a:r>
            <a:r>
              <a:rPr lang="cs-CZ" b="1" dirty="0">
                <a:solidFill>
                  <a:srgbClr val="7030A0"/>
                </a:solidFill>
                <a:latin typeface="Candara"/>
              </a:rPr>
              <a:t>D</a:t>
            </a:r>
            <a:r>
              <a:rPr lang="cs-CZ" b="1" dirty="0" smtClean="0">
                <a:solidFill>
                  <a:srgbClr val="7030A0"/>
                </a:solidFill>
                <a:latin typeface="Candara"/>
              </a:rPr>
              <a:t>ruhou skupinou jednotek jsou: hl, l, dl, cl, ml.</a:t>
            </a:r>
            <a:endParaRPr lang="cs-CZ" b="1" dirty="0" smtClean="0">
              <a:solidFill>
                <a:srgbClr val="7030A0"/>
              </a:solidFill>
            </a:endParaRPr>
          </a:p>
          <a:p>
            <a:endParaRPr lang="cs-CZ" sz="32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chemeClr val="tx1"/>
                </a:solidFill>
              </a:rPr>
              <a:t>Kvádr – výpočet objemu V</a:t>
            </a:r>
            <a:endParaRPr lang="cs-CZ" sz="3600" b="1" dirty="0">
              <a:solidFill>
                <a:schemeClr val="tx1"/>
              </a:solidFill>
            </a:endParaRPr>
          </a:p>
        </p:txBody>
      </p:sp>
      <p:pic>
        <p:nvPicPr>
          <p:cNvPr id="5" name="obrázek 34" descr="http://www.datakabinet.cz/files/img/products/ilo_kvader_s_popisom_cz.png?w=450&amp;h=380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3645024"/>
            <a:ext cx="5544616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4204746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988840"/>
            <a:ext cx="8640959" cy="4137323"/>
          </a:xfrm>
        </p:spPr>
        <p:txBody>
          <a:bodyPr/>
          <a:lstStyle/>
          <a:p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Postup řešení: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- nejprve provedeme zápis – sjednotíme jednotky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- vzorec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- výpočet objemu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- odpověď</a:t>
            </a:r>
            <a:endParaRPr lang="cs-CZ" b="1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722520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Příklad: </a:t>
            </a:r>
            <a:r>
              <a:rPr lang="cs-CZ" sz="3600" b="1" dirty="0" smtClean="0">
                <a:solidFill>
                  <a:schemeClr val="tx1"/>
                </a:solidFill>
              </a:rPr>
              <a:t>Vypočítej objem kvádru, jestliže jeho hrany mají dané velikosti: a= 6 cm, b= 80mm, c= 0,3dm.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95748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772816"/>
            <a:ext cx="8640959" cy="4353347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Zápis: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a</a:t>
            </a:r>
            <a:r>
              <a:rPr lang="cs-CZ" dirty="0" smtClean="0">
                <a:solidFill>
                  <a:schemeClr val="tx1"/>
                </a:solidFill>
              </a:rPr>
              <a:t> = 6 cm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b = 80 mm = 8 cm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c</a:t>
            </a:r>
            <a:r>
              <a:rPr lang="cs-CZ" dirty="0" smtClean="0">
                <a:solidFill>
                  <a:schemeClr val="tx1"/>
                </a:solidFill>
              </a:rPr>
              <a:t> = 0,3 dm = 3 cm</a:t>
            </a:r>
          </a:p>
          <a:p>
            <a:pPr marL="0" indent="0">
              <a:buNone/>
            </a:pPr>
            <a:r>
              <a:rPr lang="cs-CZ" u="sng" dirty="0" smtClean="0">
                <a:solidFill>
                  <a:schemeClr val="tx1"/>
                </a:solidFill>
              </a:rPr>
              <a:t>V = x (cm</a:t>
            </a:r>
            <a:r>
              <a:rPr lang="cs-CZ" u="sng" dirty="0" smtClean="0">
                <a:solidFill>
                  <a:schemeClr val="tx1"/>
                </a:solidFill>
                <a:latin typeface="Candara"/>
              </a:rPr>
              <a:t>³)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Candara"/>
              </a:rPr>
              <a:t>V = a. b . C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Candara"/>
              </a:rPr>
              <a:t>V = 6 . 8 . 3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Candara"/>
              </a:rPr>
              <a:t>V = 144 cm³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Candara"/>
              </a:rPr>
              <a:t>Objem kvádru je 144 cm³.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rgbClr val="C00000"/>
                </a:solidFill>
              </a:rPr>
              <a:t>Řešení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" name="Krychle 2"/>
          <p:cNvSpPr/>
          <p:nvPr/>
        </p:nvSpPr>
        <p:spPr>
          <a:xfrm>
            <a:off x="4572000" y="2996952"/>
            <a:ext cx="3384376" cy="1432176"/>
          </a:xfrm>
          <a:prstGeom prst="cube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652120" y="458112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a=6cm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668344" y="429309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b= 8cm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56376" y="321297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c= 3cm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47318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chemeClr val="tx1"/>
                </a:solidFill>
              </a:rPr>
              <a:t>Převody jednotek objemu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1" y="1700808"/>
            <a:ext cx="8640960" cy="4425355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Příklad: </a:t>
            </a:r>
            <a:r>
              <a:rPr lang="cs-CZ" b="1" dirty="0" smtClean="0">
                <a:solidFill>
                  <a:schemeClr val="tx1"/>
                </a:solidFill>
              </a:rPr>
              <a:t>Vypočítej V kvádru      </a:t>
            </a:r>
            <a:r>
              <a:rPr lang="cs-CZ" b="1" dirty="0" smtClean="0">
                <a:solidFill>
                  <a:srgbClr val="C00000"/>
                </a:solidFill>
              </a:rPr>
              <a:t>Příklad: </a:t>
            </a:r>
            <a:r>
              <a:rPr lang="cs-CZ" b="1" dirty="0" smtClean="0">
                <a:solidFill>
                  <a:schemeClr val="tx1"/>
                </a:solidFill>
              </a:rPr>
              <a:t>Vypočítej V kvádru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s rozměry 1 x 2 x 3 cm.                </a:t>
            </a:r>
            <a:r>
              <a:rPr lang="cs-CZ" b="1" dirty="0">
                <a:solidFill>
                  <a:schemeClr val="tx1"/>
                </a:solidFill>
              </a:rPr>
              <a:t>s</a:t>
            </a:r>
            <a:r>
              <a:rPr lang="cs-CZ" b="1" dirty="0" smtClean="0">
                <a:solidFill>
                  <a:schemeClr val="tx1"/>
                </a:solidFill>
              </a:rPr>
              <a:t> rozměry 10 x 20 x 30 mm.</a:t>
            </a:r>
          </a:p>
          <a:p>
            <a:pPr marL="0" indent="0">
              <a:buNone/>
            </a:pPr>
            <a:endParaRPr lang="cs-CZ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V = a . b . c                                       V = a . b . c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V = 1 .  2 . 3                                       V = 10 . 20 . 30 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V = 6 cm</a:t>
            </a:r>
            <a:r>
              <a:rPr lang="cs-CZ" b="1" dirty="0" smtClean="0">
                <a:solidFill>
                  <a:schemeClr val="tx1"/>
                </a:solidFill>
                <a:latin typeface="Candara"/>
              </a:rPr>
              <a:t>³                                          V = 6 000 mm³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Candara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Candara"/>
              </a:rPr>
              <a:t>                   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Candara"/>
              </a:rPr>
              <a:t> </a:t>
            </a:r>
            <a:r>
              <a:rPr lang="cs-CZ" b="1" dirty="0" smtClean="0">
                <a:solidFill>
                  <a:srgbClr val="000099"/>
                </a:solidFill>
                <a:latin typeface="Candara"/>
              </a:rPr>
              <a:t>6 000 : 6 = 1 000 </a:t>
            </a:r>
            <a:r>
              <a:rPr lang="cs-CZ" b="1" dirty="0" smtClean="0">
                <a:solidFill>
                  <a:srgbClr val="000099"/>
                </a:solidFill>
                <a:latin typeface="Cambria Math"/>
                <a:ea typeface="Cambria Math"/>
              </a:rPr>
              <a:t>⇒  </a:t>
            </a:r>
            <a:r>
              <a:rPr lang="cs-CZ" sz="3600" b="1" dirty="0" smtClean="0">
                <a:solidFill>
                  <a:srgbClr val="000099"/>
                </a:solidFill>
                <a:latin typeface="Cambria Math"/>
                <a:ea typeface="Cambria Math"/>
              </a:rPr>
              <a:t>1cm</a:t>
            </a:r>
            <a:r>
              <a:rPr lang="cs-CZ" sz="3600" b="1" dirty="0" smtClean="0">
                <a:solidFill>
                  <a:srgbClr val="000099"/>
                </a:solidFill>
                <a:latin typeface="Candara"/>
                <a:ea typeface="Cambria Math"/>
              </a:rPr>
              <a:t>³ = 1000 mm³</a:t>
            </a:r>
            <a:endParaRPr lang="cs-CZ" sz="3600" b="1" dirty="0">
              <a:solidFill>
                <a:srgbClr val="0000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70177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700808"/>
            <a:ext cx="8640960" cy="4752528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 smtClean="0"/>
              <a:t>m</a:t>
            </a:r>
            <a:r>
              <a:rPr lang="cs-CZ" sz="3200" dirty="0" smtClean="0">
                <a:latin typeface="Candara"/>
              </a:rPr>
              <a:t>³           dm³          cm³           mm³  </a:t>
            </a:r>
          </a:p>
          <a:p>
            <a:pPr marL="0" indent="0">
              <a:buNone/>
            </a:pPr>
            <a:r>
              <a:rPr lang="cs-CZ" sz="3200" dirty="0" smtClean="0">
                <a:latin typeface="Candara"/>
              </a:rPr>
              <a:t>            </a:t>
            </a:r>
          </a:p>
          <a:p>
            <a:pPr marL="0" indent="0">
              <a:buNone/>
            </a:pPr>
            <a:r>
              <a:rPr lang="cs-CZ" sz="3200" dirty="0">
                <a:solidFill>
                  <a:srgbClr val="C00000"/>
                </a:solidFill>
                <a:latin typeface="Candara"/>
              </a:rPr>
              <a:t> </a:t>
            </a:r>
            <a:r>
              <a:rPr lang="cs-CZ" sz="3200" dirty="0" smtClean="0">
                <a:solidFill>
                  <a:srgbClr val="C00000"/>
                </a:solidFill>
                <a:latin typeface="Candara"/>
              </a:rPr>
              <a:t>   . </a:t>
            </a:r>
            <a:r>
              <a:rPr lang="cs-CZ" sz="3200" b="1" dirty="0" smtClean="0">
                <a:solidFill>
                  <a:srgbClr val="C00000"/>
                </a:solidFill>
                <a:latin typeface="Candara"/>
              </a:rPr>
              <a:t>1 000        .1 000        . 1 000</a:t>
            </a:r>
          </a:p>
          <a:p>
            <a:endParaRPr lang="cs-CZ" sz="3200" b="1" dirty="0">
              <a:latin typeface="Candara"/>
            </a:endParaRPr>
          </a:p>
          <a:p>
            <a:pPr marL="0" indent="0">
              <a:buNone/>
            </a:pPr>
            <a:r>
              <a:rPr lang="cs-CZ" sz="2800" b="1" u="sng" dirty="0" smtClean="0">
                <a:latin typeface="Candara"/>
              </a:rPr>
              <a:t>1 m³ = 1 000 dm³ = 1 000 000 cm³= 1 000 000 000 mm³</a:t>
            </a:r>
          </a:p>
          <a:p>
            <a:endParaRPr lang="cs-CZ" sz="32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chemeClr val="tx1"/>
                </a:solidFill>
              </a:rPr>
              <a:t>Základní převody jednotek objemu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5" name="Zahnutá šipka nahoru 4"/>
          <p:cNvSpPr/>
          <p:nvPr/>
        </p:nvSpPr>
        <p:spPr>
          <a:xfrm>
            <a:off x="971600" y="2276872"/>
            <a:ext cx="936104" cy="326896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Zahnutá šipka nahoru 5"/>
          <p:cNvSpPr/>
          <p:nvPr/>
        </p:nvSpPr>
        <p:spPr>
          <a:xfrm>
            <a:off x="2699792" y="2276872"/>
            <a:ext cx="1008112" cy="326896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Zahnutá šipka nahoru 6"/>
          <p:cNvSpPr/>
          <p:nvPr/>
        </p:nvSpPr>
        <p:spPr>
          <a:xfrm>
            <a:off x="4283968" y="2276872"/>
            <a:ext cx="936104" cy="326896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22351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>
          <a:xfrm>
            <a:off x="251521" y="1916832"/>
            <a:ext cx="8028880" cy="4209331"/>
          </a:xfrm>
        </p:spPr>
        <p:txBody>
          <a:bodyPr/>
          <a:lstStyle/>
          <a:p>
            <a:pPr marL="0" indent="0">
              <a:buNone/>
            </a:pPr>
            <a:r>
              <a:rPr lang="cs-CZ" sz="2800" b="1" dirty="0" smtClean="0"/>
              <a:t>   hl                 l                  dl                  cl                  ml </a:t>
            </a:r>
          </a:p>
          <a:p>
            <a:endParaRPr lang="cs-CZ" b="1" dirty="0"/>
          </a:p>
          <a:p>
            <a:pPr marL="0" indent="0">
              <a:buNone/>
            </a:pPr>
            <a:r>
              <a:rPr lang="cs-CZ" sz="3200" b="1" dirty="0" smtClean="0">
                <a:solidFill>
                  <a:srgbClr val="C00000"/>
                </a:solidFill>
              </a:rPr>
              <a:t>      . 100          . 10               . 10              . 10 </a:t>
            </a:r>
          </a:p>
          <a:p>
            <a:endParaRPr lang="cs-CZ" sz="3200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rgbClr val="C00000"/>
                </a:solidFill>
              </a:rPr>
              <a:t> 1 hl = 100 l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C00000"/>
                </a:solidFill>
              </a:rPr>
              <a:t> 1 l    = 10 dl = 100 cl = 1 000 ml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</p:txBody>
      </p:sp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252728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chemeClr val="tx1"/>
                </a:solidFill>
              </a:rPr>
              <a:t>Základní převody jednotek objemu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" name="Zahnutá šipka nahoru 1"/>
          <p:cNvSpPr/>
          <p:nvPr/>
        </p:nvSpPr>
        <p:spPr>
          <a:xfrm>
            <a:off x="827584" y="2348880"/>
            <a:ext cx="1368152" cy="437768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ahnutá šipka nahoru 2"/>
          <p:cNvSpPr/>
          <p:nvPr/>
        </p:nvSpPr>
        <p:spPr>
          <a:xfrm>
            <a:off x="2339752" y="2348880"/>
            <a:ext cx="1368152" cy="437768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Zahnutá šipka nahoru 3"/>
          <p:cNvSpPr/>
          <p:nvPr/>
        </p:nvSpPr>
        <p:spPr>
          <a:xfrm>
            <a:off x="3995936" y="2420888"/>
            <a:ext cx="1368152" cy="365760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Zahnutá šipka nahoru 4"/>
          <p:cNvSpPr/>
          <p:nvPr/>
        </p:nvSpPr>
        <p:spPr>
          <a:xfrm>
            <a:off x="5724128" y="2420888"/>
            <a:ext cx="1368152" cy="370019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0754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916832"/>
            <a:ext cx="8640959" cy="42093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Hlavní vztah:  </a:t>
            </a:r>
            <a:r>
              <a:rPr lang="cs-CZ" sz="3600" b="1" u="sng" dirty="0" smtClean="0">
                <a:solidFill>
                  <a:srgbClr val="FF0000"/>
                </a:solidFill>
              </a:rPr>
              <a:t>1 dm</a:t>
            </a:r>
            <a:r>
              <a:rPr lang="cs-CZ" sz="3600" b="1" u="sng" dirty="0" smtClean="0">
                <a:solidFill>
                  <a:srgbClr val="FF0000"/>
                </a:solidFill>
                <a:latin typeface="Candara"/>
              </a:rPr>
              <a:t>³ = 1 </a:t>
            </a:r>
            <a:r>
              <a:rPr lang="cs-CZ" sz="3600" b="1" dirty="0" smtClean="0">
                <a:solidFill>
                  <a:srgbClr val="FF0000"/>
                </a:solidFill>
                <a:latin typeface="Candara"/>
              </a:rPr>
              <a:t>l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</a:rPr>
              <a:t>  1 m</a:t>
            </a:r>
            <a:r>
              <a:rPr lang="cs-CZ" sz="3200" b="1" dirty="0" smtClean="0">
                <a:solidFill>
                  <a:schemeClr val="tx1"/>
                </a:solidFill>
                <a:latin typeface="Candara"/>
              </a:rPr>
              <a:t>³ =  1 000 dm³        1 hl = 100 l  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  <a:latin typeface="Candara"/>
                <a:ea typeface="Cambria Math"/>
              </a:rPr>
              <a:t>⇒ 1 m³ = 10 hl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  <a:latin typeface="Candara"/>
                <a:ea typeface="Cambria Math"/>
              </a:rPr>
              <a:t>   1 dm³ = 1 000 cm³      1 l = 1 000 ml 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  <a:latin typeface="Candara"/>
                <a:ea typeface="Cambria Math"/>
              </a:rPr>
              <a:t>⇒ 1 cm³ = 1 ml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chemeClr val="tx1"/>
                </a:solidFill>
              </a:rPr>
              <a:t>Základní převodové vztahy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0674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1" y="1700808"/>
            <a:ext cx="8028880" cy="4425355"/>
          </a:xfrm>
        </p:spPr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4, 5 m</a:t>
            </a:r>
            <a:r>
              <a:rPr lang="cs-CZ" dirty="0" smtClean="0">
                <a:latin typeface="Candara"/>
              </a:rPr>
              <a:t>³   = dm³                                  0, 241 hl = l</a:t>
            </a:r>
          </a:p>
          <a:p>
            <a:pPr marL="0" indent="0">
              <a:buNone/>
            </a:pPr>
            <a:r>
              <a:rPr lang="cs-CZ" dirty="0" smtClean="0">
                <a:latin typeface="Candara"/>
              </a:rPr>
              <a:t>325 cm³ = dm³                                   6, 7 l       = dl</a:t>
            </a:r>
          </a:p>
          <a:p>
            <a:pPr marL="0" indent="0">
              <a:buNone/>
            </a:pPr>
            <a:r>
              <a:rPr lang="cs-CZ" dirty="0" smtClean="0">
                <a:latin typeface="Candara"/>
              </a:rPr>
              <a:t>3 dm³     = m³                                      54 ml     = l</a:t>
            </a:r>
          </a:p>
          <a:p>
            <a:pPr marL="0" indent="0">
              <a:buNone/>
            </a:pPr>
            <a:r>
              <a:rPr lang="cs-CZ" dirty="0" smtClean="0">
                <a:latin typeface="Candara"/>
              </a:rPr>
              <a:t>1,2 m³     = hl                                      328 hl      = m³</a:t>
            </a:r>
          </a:p>
          <a:p>
            <a:pPr marL="0" indent="0">
              <a:buNone/>
            </a:pPr>
            <a:r>
              <a:rPr lang="cs-CZ" dirty="0" smtClean="0">
                <a:latin typeface="Candara"/>
              </a:rPr>
              <a:t>54  l        = m³                                    4 521 cm³= dm³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Příklad: Převeď dané jednotky 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57501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060848"/>
            <a:ext cx="8568951" cy="4065315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4, 5 m³   = </a:t>
            </a:r>
            <a:r>
              <a:rPr lang="cs-CZ" dirty="0" smtClean="0">
                <a:solidFill>
                  <a:srgbClr val="FF0000"/>
                </a:solidFill>
              </a:rPr>
              <a:t>4500 </a:t>
            </a:r>
            <a:r>
              <a:rPr lang="cs-CZ" dirty="0" smtClean="0"/>
              <a:t>dm³                                  0, </a:t>
            </a:r>
            <a:r>
              <a:rPr lang="cs-CZ" dirty="0"/>
              <a:t>241 hl = </a:t>
            </a:r>
            <a:r>
              <a:rPr lang="cs-CZ" dirty="0" smtClean="0">
                <a:solidFill>
                  <a:srgbClr val="FF0000"/>
                </a:solidFill>
              </a:rPr>
              <a:t>24,1 </a:t>
            </a:r>
            <a:r>
              <a:rPr lang="cs-CZ" dirty="0" smtClean="0"/>
              <a:t>l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325 cm³ </a:t>
            </a:r>
            <a:r>
              <a:rPr lang="cs-CZ" dirty="0" smtClean="0"/>
              <a:t>=</a:t>
            </a:r>
            <a:r>
              <a:rPr lang="cs-CZ" dirty="0" smtClean="0">
                <a:solidFill>
                  <a:srgbClr val="FF0000"/>
                </a:solidFill>
              </a:rPr>
              <a:t> 0,325</a:t>
            </a:r>
            <a:r>
              <a:rPr lang="cs-CZ" dirty="0" smtClean="0"/>
              <a:t> </a:t>
            </a:r>
            <a:r>
              <a:rPr lang="cs-CZ" dirty="0"/>
              <a:t>dm³                                   </a:t>
            </a:r>
            <a:r>
              <a:rPr lang="cs-CZ" dirty="0" smtClean="0"/>
              <a:t>     6</a:t>
            </a:r>
            <a:r>
              <a:rPr lang="cs-CZ" dirty="0"/>
              <a:t>, 7 l </a:t>
            </a:r>
            <a:r>
              <a:rPr lang="cs-CZ" dirty="0" smtClean="0"/>
              <a:t>= </a:t>
            </a:r>
            <a:r>
              <a:rPr lang="cs-CZ" dirty="0" smtClean="0">
                <a:solidFill>
                  <a:srgbClr val="FF0000"/>
                </a:solidFill>
              </a:rPr>
              <a:t>67 </a:t>
            </a:r>
            <a:r>
              <a:rPr lang="cs-CZ" dirty="0" smtClean="0"/>
              <a:t>dl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3 dm³     = </a:t>
            </a:r>
            <a:r>
              <a:rPr lang="cs-CZ" dirty="0" smtClean="0">
                <a:solidFill>
                  <a:srgbClr val="FF0000"/>
                </a:solidFill>
              </a:rPr>
              <a:t>0,003 </a:t>
            </a:r>
            <a:r>
              <a:rPr lang="cs-CZ" dirty="0" smtClean="0"/>
              <a:t>m³                                        </a:t>
            </a:r>
            <a:r>
              <a:rPr lang="cs-CZ" dirty="0"/>
              <a:t>54 ml  </a:t>
            </a:r>
            <a:r>
              <a:rPr lang="cs-CZ" dirty="0" smtClean="0"/>
              <a:t>= </a:t>
            </a:r>
            <a:r>
              <a:rPr lang="cs-CZ" dirty="0" smtClean="0">
                <a:solidFill>
                  <a:srgbClr val="FF0000"/>
                </a:solidFill>
              </a:rPr>
              <a:t>0,054</a:t>
            </a:r>
            <a:r>
              <a:rPr lang="cs-CZ" dirty="0" smtClean="0"/>
              <a:t>l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1,2 m³     = </a:t>
            </a:r>
            <a:r>
              <a:rPr lang="cs-CZ" dirty="0" smtClean="0">
                <a:solidFill>
                  <a:srgbClr val="FF0000"/>
                </a:solidFill>
              </a:rPr>
              <a:t>12 </a:t>
            </a:r>
            <a:r>
              <a:rPr lang="cs-CZ" dirty="0" smtClean="0"/>
              <a:t>hl                                               328 hl  = </a:t>
            </a:r>
            <a:r>
              <a:rPr lang="cs-CZ" dirty="0" smtClean="0">
                <a:solidFill>
                  <a:srgbClr val="FF0000"/>
                </a:solidFill>
              </a:rPr>
              <a:t>32,8 </a:t>
            </a:r>
            <a:r>
              <a:rPr lang="cs-CZ" dirty="0" smtClean="0"/>
              <a:t>m³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54  l        </a:t>
            </a:r>
            <a:r>
              <a:rPr lang="cs-CZ" dirty="0" smtClean="0"/>
              <a:t>= </a:t>
            </a:r>
            <a:r>
              <a:rPr lang="cs-CZ" dirty="0" smtClean="0">
                <a:solidFill>
                  <a:srgbClr val="FF0000"/>
                </a:solidFill>
              </a:rPr>
              <a:t>0,054</a:t>
            </a:r>
            <a:r>
              <a:rPr lang="cs-CZ" dirty="0" smtClean="0"/>
              <a:t> </a:t>
            </a:r>
            <a:r>
              <a:rPr lang="cs-CZ" dirty="0"/>
              <a:t>m³ </a:t>
            </a:r>
            <a:r>
              <a:rPr lang="cs-CZ" dirty="0" smtClean="0"/>
              <a:t>                                 4 </a:t>
            </a:r>
            <a:r>
              <a:rPr lang="cs-CZ" dirty="0"/>
              <a:t>521 </a:t>
            </a:r>
            <a:r>
              <a:rPr lang="cs-CZ" dirty="0" smtClean="0"/>
              <a:t>cm³= </a:t>
            </a:r>
            <a:r>
              <a:rPr lang="cs-CZ" dirty="0" smtClean="0">
                <a:solidFill>
                  <a:srgbClr val="FF0000"/>
                </a:solidFill>
              </a:rPr>
              <a:t>4,521 </a:t>
            </a:r>
            <a:r>
              <a:rPr lang="cs-CZ" dirty="0" smtClean="0"/>
              <a:t>dm³</a:t>
            </a:r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rgbClr val="C00000"/>
                </a:solidFill>
              </a:rPr>
              <a:t>Řešení</a:t>
            </a:r>
            <a:endParaRPr lang="cs-CZ" sz="36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07787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1" y="2675467"/>
            <a:ext cx="8028880" cy="3450696"/>
          </a:xfrm>
        </p:spPr>
        <p:txBody>
          <a:bodyPr>
            <a:normAutofit/>
          </a:bodyPr>
          <a:lstStyle/>
          <a:p>
            <a:r>
              <a:rPr lang="cs-CZ" sz="1800" dirty="0">
                <a:latin typeface="+mj-lt"/>
              </a:rPr>
              <a:t>http://www.datakabinet.cz/cs/Vyukove-materialy-a-data/Matematika-a-jeji-aplikace/ </a:t>
            </a:r>
          </a:p>
          <a:p>
            <a:r>
              <a:rPr lang="cs-CZ" sz="1800" dirty="0">
                <a:latin typeface="+mj-lt"/>
                <a:cs typeface="Arial" pitchFamily="34" charset="0"/>
              </a:rPr>
              <a:t>Autorem materiálu a všech jeho částí, není-li uvedeno jinak, je Mgr. Alena Čechová</a:t>
            </a:r>
            <a:r>
              <a:rPr lang="cs-CZ" sz="1800">
                <a:latin typeface="+mj-lt"/>
                <a:cs typeface="Arial" pitchFamily="34" charset="0"/>
              </a:rPr>
              <a:t>. </a:t>
            </a:r>
            <a:endParaRPr lang="cs-CZ" sz="1800" dirty="0">
              <a:latin typeface="+mj-lt"/>
              <a:cs typeface="Arial" pitchFamily="34" charset="0"/>
            </a:endParaRPr>
          </a:p>
          <a:p>
            <a:endParaRPr lang="cs-CZ" sz="1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Použité zdroje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0078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1407</TotalTime>
  <Words>610</Words>
  <Application>Microsoft Office PowerPoint</Application>
  <PresentationFormat>Předvádění na obrazovce (4:3)</PresentationFormat>
  <Paragraphs>101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Snímek 1</vt:lpstr>
      <vt:lpstr>Objem kvádru</vt:lpstr>
      <vt:lpstr>Kvádr – výpočet objemu V</vt:lpstr>
      <vt:lpstr>Příklad: Vypočítej objem kvádru, jestliže jeho hrany mají dané velikosti: a= 6 cm, b= 80mm, c= 0,3dm.</vt:lpstr>
      <vt:lpstr>Řešení</vt:lpstr>
      <vt:lpstr>Převody jednotek objemu</vt:lpstr>
      <vt:lpstr>Základní převody jednotek objemu</vt:lpstr>
      <vt:lpstr>Základní převody jednotek objemu</vt:lpstr>
      <vt:lpstr>Základní převodové vztahy</vt:lpstr>
      <vt:lpstr>Příklad: Převeď dané jednotky </vt:lpstr>
      <vt:lpstr>Řešení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alena.cechova</dc:creator>
  <cp:lastModifiedBy>Dum</cp:lastModifiedBy>
  <cp:revision>216</cp:revision>
  <dcterms:created xsi:type="dcterms:W3CDTF">2013-01-16T20:09:48Z</dcterms:created>
  <dcterms:modified xsi:type="dcterms:W3CDTF">2015-07-16T16:27:11Z</dcterms:modified>
</cp:coreProperties>
</file>