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7" r:id="rId3"/>
    <p:sldId id="257" r:id="rId4"/>
    <p:sldId id="260" r:id="rId5"/>
    <p:sldId id="258" r:id="rId6"/>
    <p:sldId id="268" r:id="rId7"/>
    <p:sldId id="261" r:id="rId8"/>
    <p:sldId id="265" r:id="rId9"/>
    <p:sldId id="269" r:id="rId10"/>
    <p:sldId id="26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8968792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</a:t>
                      </a:r>
                      <a:r>
                        <a:rPr lang="cs-CZ" sz="1200" kern="50" baseline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– krychle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III/2/MAT/2/1/1-42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e základními vlastnostmi krychle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Krychle, podstava, plášť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Krychle – základní vlastnosti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0451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Krychle – základní vlastnosti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72816"/>
            <a:ext cx="8496943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Krychle je těleso, které patří do skupiny hranolů. Jedná se o kolmý čtyřboký hranol. Podstavou je čtverec a výška je rovna podstavné hraně.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           horní podstava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vrchol krychle 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boční stěna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                        hrana krychle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dolní podstava                                 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3563888" y="3726115"/>
            <a:ext cx="1944216" cy="1864224"/>
          </a:xfrm>
          <a:prstGeom prst="cub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067944" y="3726115"/>
            <a:ext cx="0" cy="1359069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563888" y="5085184"/>
            <a:ext cx="504056" cy="505155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067944" y="5085184"/>
            <a:ext cx="1440160" cy="1800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067944" y="5590339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20072" y="5337761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08105" y="4293096"/>
            <a:ext cx="369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5" name="Přímá spojnice se šipkou 24"/>
          <p:cNvCxnSpPr/>
          <p:nvPr/>
        </p:nvCxnSpPr>
        <p:spPr>
          <a:xfrm flipV="1">
            <a:off x="4468699" y="3356992"/>
            <a:ext cx="98775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535996" y="5337761"/>
            <a:ext cx="0" cy="6219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2843808" y="4570095"/>
            <a:ext cx="97210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2843808" y="3726115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5508105" y="4941168"/>
            <a:ext cx="64807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476673"/>
            <a:ext cx="8640960" cy="5976516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800" b="1" dirty="0" smtClean="0"/>
              <a:t>a – hrana krychle</a:t>
            </a:r>
          </a:p>
          <a:p>
            <a:pPr marL="0" indent="0">
              <a:buNone/>
            </a:pPr>
            <a:r>
              <a:rPr lang="cs-CZ" sz="2800" b="1" dirty="0" err="1" smtClean="0"/>
              <a:t>u</a:t>
            </a:r>
            <a:r>
              <a:rPr lang="cs-CZ" b="1" dirty="0" err="1">
                <a:latin typeface="Candara"/>
              </a:rPr>
              <a:t>s</a:t>
            </a:r>
            <a:r>
              <a:rPr lang="cs-CZ" sz="2800" b="1" dirty="0" smtClean="0">
                <a:latin typeface="Candara"/>
              </a:rPr>
              <a:t>- stěnová úhlopříčka</a:t>
            </a:r>
          </a:p>
          <a:p>
            <a:pPr marL="0" indent="0">
              <a:buNone/>
            </a:pPr>
            <a:r>
              <a:rPr lang="cs-CZ" sz="2800" b="1" dirty="0" err="1" smtClean="0">
                <a:latin typeface="Candara"/>
              </a:rPr>
              <a:t>ut</a:t>
            </a:r>
            <a:r>
              <a:rPr lang="cs-CZ" sz="2800" b="1" dirty="0" smtClean="0">
                <a:latin typeface="Candara"/>
              </a:rPr>
              <a:t> – tělesová úhlopříčka</a:t>
            </a:r>
          </a:p>
          <a:p>
            <a:pPr marL="0" indent="0">
              <a:buNone/>
            </a:pPr>
            <a:r>
              <a:rPr lang="cs-CZ" sz="2800" b="1" dirty="0" smtClean="0">
                <a:latin typeface="Candara"/>
              </a:rPr>
              <a:t>up – podstavná úhlopříčka </a:t>
            </a:r>
          </a:p>
          <a:p>
            <a:pPr marL="0" indent="0">
              <a:buNone/>
            </a:pPr>
            <a:endParaRPr lang="cs-CZ" sz="3200" b="1" dirty="0">
              <a:latin typeface="Candara"/>
            </a:endParaRPr>
          </a:p>
          <a:p>
            <a:pPr marL="0" indent="0">
              <a:buNone/>
            </a:pPr>
            <a:r>
              <a:rPr lang="cs-CZ" sz="2800" b="1" dirty="0" smtClean="0">
                <a:latin typeface="Candara"/>
              </a:rPr>
              <a:t>A, B, C, D – vrcholy dolní </a:t>
            </a:r>
          </a:p>
          <a:p>
            <a:pPr marL="0" indent="0">
              <a:buNone/>
            </a:pPr>
            <a:r>
              <a:rPr lang="cs-CZ" sz="2800" b="1" dirty="0">
                <a:latin typeface="Candara"/>
              </a:rPr>
              <a:t> </a:t>
            </a:r>
            <a:r>
              <a:rPr lang="cs-CZ" sz="2800" b="1" dirty="0" smtClean="0">
                <a:latin typeface="Candara"/>
              </a:rPr>
              <a:t>                     podstavy </a:t>
            </a:r>
          </a:p>
          <a:p>
            <a:pPr marL="0" indent="0">
              <a:buNone/>
            </a:pPr>
            <a:r>
              <a:rPr lang="cs-CZ" sz="2800" b="1" dirty="0" smtClean="0">
                <a:latin typeface="Candara"/>
              </a:rPr>
              <a:t>A₁, B₁, C₁, D₁ - vrcholy horní</a:t>
            </a:r>
          </a:p>
          <a:p>
            <a:pPr marL="0" indent="0">
              <a:buNone/>
            </a:pPr>
            <a:r>
              <a:rPr lang="cs-CZ" sz="2800" b="1" dirty="0">
                <a:latin typeface="Candara"/>
              </a:rPr>
              <a:t> </a:t>
            </a:r>
            <a:r>
              <a:rPr lang="cs-CZ" sz="2800" b="1" dirty="0" smtClean="0">
                <a:latin typeface="Candara"/>
              </a:rPr>
              <a:t>                         podstavy</a:t>
            </a:r>
          </a:p>
        </p:txBody>
      </p:sp>
      <p:sp>
        <p:nvSpPr>
          <p:cNvPr id="3" name="Krychle 2"/>
          <p:cNvSpPr/>
          <p:nvPr/>
        </p:nvSpPr>
        <p:spPr>
          <a:xfrm>
            <a:off x="5940152" y="2492896"/>
            <a:ext cx="2152256" cy="2152256"/>
          </a:xfrm>
          <a:prstGeom prst="cub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16216" y="2492896"/>
            <a:ext cx="0" cy="15841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940152" y="4077072"/>
            <a:ext cx="576064" cy="5680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516216" y="4077072"/>
            <a:ext cx="157619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516216" y="464515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40352" y="4361112"/>
            <a:ext cx="688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3569024"/>
            <a:ext cx="632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5940152" y="2492896"/>
            <a:ext cx="576064" cy="2152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228184" y="3429000"/>
            <a:ext cx="488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u</a:t>
            </a:r>
            <a:r>
              <a:rPr lang="cs-CZ" sz="1600" dirty="0" err="1" smtClean="0"/>
              <a:t>s</a:t>
            </a:r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6516216" y="2492896"/>
            <a:ext cx="1008112" cy="2152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016280" y="3284984"/>
            <a:ext cx="436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u</a:t>
            </a:r>
            <a:r>
              <a:rPr lang="cs-CZ" sz="1600" dirty="0" err="1" smtClean="0"/>
              <a:t>t</a:t>
            </a:r>
            <a:endParaRPr lang="cs-CZ" dirty="0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5940152" y="4077072"/>
            <a:ext cx="2144593" cy="568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516216" y="4077072"/>
            <a:ext cx="718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sz="1600" dirty="0" smtClean="0"/>
              <a:t>p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724128" y="473044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04312" y="4730444"/>
            <a:ext cx="404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B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228184" y="379833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084746" y="3938356"/>
            <a:ext cx="344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C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580112" y="2893586"/>
            <a:ext cx="544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srgbClr val="0070C0"/>
                </a:solidFill>
                <a:latin typeface="Candara"/>
              </a:rPr>
              <a:t>₁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524329" y="2893586"/>
            <a:ext cx="560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B</a:t>
            </a:r>
            <a:r>
              <a:rPr lang="cs-CZ" dirty="0" smtClean="0">
                <a:solidFill>
                  <a:srgbClr val="0070C0"/>
                </a:solidFill>
                <a:latin typeface="Candara"/>
              </a:rPr>
              <a:t>₁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092408" y="2276872"/>
            <a:ext cx="512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C</a:t>
            </a:r>
            <a:r>
              <a:rPr lang="cs-CZ" dirty="0" smtClean="0">
                <a:solidFill>
                  <a:srgbClr val="0070C0"/>
                </a:solidFill>
                <a:latin typeface="Candara"/>
              </a:rPr>
              <a:t>₁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88501" y="2132856"/>
            <a:ext cx="986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  <a:latin typeface="Candara"/>
              </a:rPr>
              <a:t>₁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4294967295"/>
          </p:nvPr>
        </p:nvSpPr>
        <p:spPr>
          <a:xfrm>
            <a:off x="179512" y="1700213"/>
            <a:ext cx="8784976" cy="4425950"/>
          </a:xfrm>
        </p:spPr>
        <p:txBody>
          <a:bodyPr/>
          <a:lstStyle/>
          <a:p>
            <a:pPr marL="0" indent="0"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Počet vrcholů:   8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Počet hran:         12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Počet stěn:          6</a:t>
            </a:r>
          </a:p>
          <a:p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 idx="4294967295"/>
          </p:nvPr>
        </p:nvSpPr>
        <p:spPr>
          <a:xfrm>
            <a:off x="251520" y="338138"/>
            <a:ext cx="8640960" cy="1252537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    Kolik vrcholů, hran a stěn má krychle?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Krychle 1"/>
          <p:cNvSpPr/>
          <p:nvPr/>
        </p:nvSpPr>
        <p:spPr>
          <a:xfrm>
            <a:off x="5366526" y="2212848"/>
            <a:ext cx="2733866" cy="2584304"/>
          </a:xfrm>
          <a:prstGeom prst="cub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23528" y="188640"/>
            <a:ext cx="8640960" cy="619268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Máme za úkol zjistit objem dané krychle. Nejprve si zvolíme jednotku objemu.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1 barevná kostička.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Nyní si spočítáme, kolik kostiček je v jedné vrstvě: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3 x 3 = 9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 zjištění počtu kostiček v jedné vrstvě si spočítáme počet vrstev: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 teď již můžeme spočítat celkový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počet kostiček, které nám tvoří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objem dané krychle: 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3 x 9 = 27 kostiček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2929374"/>
            <a:ext cx="3672408" cy="348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3258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640959" cy="44253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/>
              <a:t>         Objem krychle vypočítáme podle vzorce 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      V = a . a . a 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Objem krychle počítáme v krychlových jednotkách.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Objem krychle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683568" y="2348880"/>
            <a:ext cx="2376264" cy="2304256"/>
          </a:xfrm>
          <a:prstGeom prst="cub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4653136"/>
            <a:ext cx="586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436510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00548" y="29969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574675" y="764704"/>
            <a:ext cx="8317805" cy="536145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Jednotky objemu 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 m</a:t>
            </a:r>
            <a:r>
              <a:rPr lang="cs-CZ" sz="3200" b="1" dirty="0" smtClean="0">
                <a:latin typeface="Candara"/>
              </a:rPr>
              <a:t>³            dm³           cm³            mm³</a:t>
            </a:r>
          </a:p>
          <a:p>
            <a:pPr marL="0" indent="0">
              <a:buNone/>
            </a:pPr>
            <a:endParaRPr lang="cs-CZ" sz="3200" b="1" dirty="0">
              <a:latin typeface="Candara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andara"/>
              </a:rPr>
              <a:t>     . 1 000       . 1 000       . 1 000 </a:t>
            </a: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Candara"/>
              </a:rPr>
              <a:t>hl           l            dl           cl            ml                  </a:t>
            </a:r>
          </a:p>
          <a:p>
            <a:pPr marL="0" indent="0">
              <a:buNone/>
            </a:pPr>
            <a:endParaRPr lang="cs-CZ" sz="3200" b="1" dirty="0">
              <a:latin typeface="Candara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andara"/>
              </a:rPr>
              <a:t>   . 100      . 10          . 10        . 10    </a:t>
            </a:r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1115616" y="2420888"/>
            <a:ext cx="1152128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2843808" y="2420888"/>
            <a:ext cx="1152128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4499992" y="2420888"/>
            <a:ext cx="1152128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827584" y="4797152"/>
            <a:ext cx="1224136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>
            <a:off x="2051720" y="4797152"/>
            <a:ext cx="1296144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>
            <a:off x="3419872" y="4797152"/>
            <a:ext cx="1224136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>
            <a:off x="4644008" y="4797152"/>
            <a:ext cx="1296144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Povrch krychle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700808"/>
            <a:ext cx="8640959" cy="4425355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Povrch krychle vypočítáme podle vzorce: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 = 6 . a . a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S = a . a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Povrch krychle se skládá ze 6 stejných </a:t>
            </a:r>
          </a:p>
          <a:p>
            <a:pPr marL="0" indent="0">
              <a:buNone/>
            </a:pPr>
            <a:r>
              <a:rPr lang="cs-CZ" b="1">
                <a:solidFill>
                  <a:schemeClr val="tx1"/>
                </a:solidFill>
              </a:rPr>
              <a:t>č</a:t>
            </a:r>
            <a:r>
              <a:rPr lang="cs-CZ" b="1" smtClean="0">
                <a:solidFill>
                  <a:schemeClr val="tx1"/>
                </a:solidFill>
              </a:rPr>
              <a:t>tvercových  </a:t>
            </a:r>
            <a:r>
              <a:rPr lang="cs-CZ" b="1" dirty="0" smtClean="0">
                <a:solidFill>
                  <a:schemeClr val="tx1"/>
                </a:solidFill>
              </a:rPr>
              <a:t>ploch.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5292080" y="2996952"/>
            <a:ext cx="2808312" cy="2592288"/>
          </a:xfrm>
          <a:prstGeom prst="cub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5940152" y="2996952"/>
            <a:ext cx="0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292080" y="4941168"/>
            <a:ext cx="64807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940152" y="494116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3779912" y="4581128"/>
            <a:ext cx="18362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2699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Krychle  kolem nás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3521" y="2204864"/>
            <a:ext cx="4022292" cy="39604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3085" y="1700808"/>
            <a:ext cx="4153781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823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2675467"/>
            <a:ext cx="8028880" cy="3450696"/>
          </a:xfrm>
        </p:spPr>
        <p:txBody>
          <a:bodyPr>
            <a:normAutofit/>
          </a:bodyPr>
          <a:lstStyle/>
          <a:p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1379</TotalTime>
  <Words>438</Words>
  <Application>Microsoft Office PowerPoint</Application>
  <PresentationFormat>Předvádění na obrazovce (4:3)</PresentationFormat>
  <Paragraphs>120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Krychle – základní vlastnosti</vt:lpstr>
      <vt:lpstr>Krychle – základní vlastnosti</vt:lpstr>
      <vt:lpstr>Snímek 4</vt:lpstr>
      <vt:lpstr>    Kolik vrcholů, hran a stěn má krychle?</vt:lpstr>
      <vt:lpstr>Snímek 6</vt:lpstr>
      <vt:lpstr>Objem krychle</vt:lpstr>
      <vt:lpstr>Snímek 8</vt:lpstr>
      <vt:lpstr>Povrch krychle</vt:lpstr>
      <vt:lpstr>Krychle  kolem nás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218</cp:revision>
  <dcterms:created xsi:type="dcterms:W3CDTF">2013-01-16T20:09:48Z</dcterms:created>
  <dcterms:modified xsi:type="dcterms:W3CDTF">2015-07-16T16:25:40Z</dcterms:modified>
</cp:coreProperties>
</file>