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2"/>
  </p:notesMasterIdLst>
  <p:sldIdLst>
    <p:sldId id="256" r:id="rId2"/>
    <p:sldId id="268" r:id="rId3"/>
    <p:sldId id="265" r:id="rId4"/>
    <p:sldId id="257" r:id="rId5"/>
    <p:sldId id="260" r:id="rId6"/>
    <p:sldId id="258" r:id="rId7"/>
    <p:sldId id="267" r:id="rId8"/>
    <p:sldId id="269" r:id="rId9"/>
    <p:sldId id="266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80" d="100"/>
          <a:sy n="80" d="100"/>
        </p:scale>
        <p:origin x="-774" y="-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datakabinet.cz/cs/Vyukove-materialy-a-data/Matematika-a-jeji-aplikace/Ilustrace-a-obrazky/Kvadr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datakabinet.cz/cs/Vyukove-materialy-a-data/Matematika-a-jeji-aplikace/Ilustrace-a-obrazky/Kvadr-s-popisem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datakabinet.cz/cs/Vyukove-materialy-a-data/Matematika-a-jeji-aplikace/Ilustrace-a-obrazky/Kvadr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datakabinet.cz/cs/Vyukove-materialy-a-data/Matematika-a-jeji-aplikace/Ilustrace-a-obrazky/Kvadr-s-popisem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11689326"/>
              </p:ext>
            </p:extLst>
          </p:nvPr>
        </p:nvGraphicFramePr>
        <p:xfrm>
          <a:off x="1331640" y="2420767"/>
          <a:ext cx="6480720" cy="33179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Tělesa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 – kvádr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III/2/MAT/2/1/1-41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e základními vlastnostmi kvádru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Výkladová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Kvádr, V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a S kvádru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5.2.2014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66936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tx1"/>
                </a:solidFill>
              </a:rPr>
              <a:t>Kvádr – základní vlastnosti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381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772816"/>
            <a:ext cx="8028880" cy="435334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Hranol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Obvod a obsah obdélníku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Úhlopříčka v rovnoběžníku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Převody jednotek délky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Převody jednotek obsahu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Opakování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09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Kvádr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772816"/>
            <a:ext cx="8640960" cy="4353347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Kvádr je těleso, které patří do skupiny hranolů. Jedná se o kolmý čtyřboký hranol, jehož podstavou je obdélník.</a:t>
            </a:r>
            <a:endParaRPr lang="cs-CZ" b="1" dirty="0"/>
          </a:p>
        </p:txBody>
      </p:sp>
      <p:pic>
        <p:nvPicPr>
          <p:cNvPr id="6" name="obrázek 25" descr="http://www.datakabinet.cz/files/img/products/ilo_kvader_cz.png?w=450&amp;h=380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140968"/>
            <a:ext cx="691276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276872"/>
            <a:ext cx="8568952" cy="4176464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, b, c – hrany kvádru</a:t>
            </a:r>
          </a:p>
          <a:p>
            <a:pPr marL="0" indent="0">
              <a:buNone/>
            </a:pPr>
            <a:r>
              <a:rPr lang="cs-CZ" dirty="0" smtClean="0"/>
              <a:t>u</a:t>
            </a:r>
            <a:r>
              <a:rPr lang="cs-CZ" dirty="0" smtClean="0">
                <a:latin typeface="Candara"/>
              </a:rPr>
              <a:t>₁, u₂, u₃ - stěnová úhlopříčka</a:t>
            </a:r>
          </a:p>
          <a:p>
            <a:pPr marL="0" indent="0">
              <a:buNone/>
            </a:pPr>
            <a:r>
              <a:rPr lang="cs-CZ" dirty="0" err="1" smtClean="0">
                <a:latin typeface="Candara"/>
              </a:rPr>
              <a:t>u</a:t>
            </a:r>
            <a:r>
              <a:rPr lang="cs-CZ" sz="2000" dirty="0" err="1" smtClean="0">
                <a:latin typeface="Candara"/>
              </a:rPr>
              <a:t>t</a:t>
            </a:r>
            <a:r>
              <a:rPr lang="cs-CZ" sz="1800" dirty="0" smtClean="0">
                <a:latin typeface="Candara"/>
              </a:rPr>
              <a:t> – </a:t>
            </a:r>
            <a:r>
              <a:rPr lang="cs-CZ" dirty="0" smtClean="0">
                <a:latin typeface="Candara"/>
              </a:rPr>
              <a:t>tělesová úhlopříčka</a:t>
            </a:r>
            <a:endParaRPr lang="cs-CZ" sz="32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Kvádr - pojmenování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5" name="obrázek 34" descr="http://www.datakabinet.cz/files/img/products/ilo_kvader_s_popisom_cz.png?w=450&amp;h=380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636912"/>
            <a:ext cx="554461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251521" y="1916832"/>
            <a:ext cx="8028880" cy="420933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Počet vrcholů:   8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Počet hran:         12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Počet stěn:          6</a:t>
            </a:r>
          </a:p>
          <a:p>
            <a:endParaRPr lang="cs-CZ" dirty="0"/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Kolik vrcholů, hran a stěn má kvádr?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4" name="obrázek 25" descr="http://www.datakabinet.cz/files/img/products/ilo_kvader_cz.png?w=450&amp;h=380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140968"/>
            <a:ext cx="705678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00808"/>
            <a:ext cx="8640960" cy="4752528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Objem tělesa označujeme V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 = a . b . c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Objem kvádru vypočítáme tak, že vynásobíme hrany a, b, c.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Objem vychází v krychlových jednotkách - km</a:t>
            </a:r>
            <a:r>
              <a:rPr lang="cs-CZ" b="1" dirty="0" smtClean="0">
                <a:solidFill>
                  <a:srgbClr val="7030A0"/>
                </a:solidFill>
                <a:latin typeface="Candara"/>
              </a:rPr>
              <a:t>³, </a:t>
            </a:r>
            <a:r>
              <a:rPr lang="cs-CZ" b="1" dirty="0" smtClean="0">
                <a:solidFill>
                  <a:srgbClr val="7030A0"/>
                </a:solidFill>
              </a:rPr>
              <a:t>m</a:t>
            </a:r>
            <a:r>
              <a:rPr lang="cs-CZ" b="1" dirty="0" smtClean="0">
                <a:solidFill>
                  <a:srgbClr val="7030A0"/>
                </a:solidFill>
                <a:latin typeface="Candara"/>
              </a:rPr>
              <a:t>³, dm³, cm³, mm³. </a:t>
            </a:r>
            <a:r>
              <a:rPr lang="cs-CZ" b="1" dirty="0">
                <a:solidFill>
                  <a:srgbClr val="7030A0"/>
                </a:solidFill>
                <a:latin typeface="Candara"/>
              </a:rPr>
              <a:t>D</a:t>
            </a:r>
            <a:r>
              <a:rPr lang="cs-CZ" b="1" dirty="0" smtClean="0">
                <a:solidFill>
                  <a:srgbClr val="7030A0"/>
                </a:solidFill>
                <a:latin typeface="Candara"/>
              </a:rPr>
              <a:t>ruhou skupinou jednotek jsou: hl, l, dl, cl, ml.</a:t>
            </a:r>
            <a:endParaRPr lang="cs-CZ" b="1" dirty="0" smtClean="0">
              <a:solidFill>
                <a:srgbClr val="7030A0"/>
              </a:solidFill>
            </a:endParaRPr>
          </a:p>
          <a:p>
            <a:endParaRPr lang="cs-CZ" sz="32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Objem kvádru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5" name="obrázek 34" descr="http://www.datakabinet.cz/files/img/products/ilo_kvader_s_popisom_cz.png?w=450&amp;h=380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645024"/>
            <a:ext cx="5544616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0474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600" b="1" dirty="0" smtClean="0">
                <a:solidFill>
                  <a:schemeClr val="tx1"/>
                </a:solidFill>
              </a:rPr>
              <a:t>Povrch kvádru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484784"/>
            <a:ext cx="8640959" cy="4641379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 = 2. ( ab + </a:t>
            </a:r>
            <a:r>
              <a:rPr lang="cs-CZ" b="1" dirty="0" err="1" smtClean="0">
                <a:solidFill>
                  <a:srgbClr val="FF0000"/>
                </a:solidFill>
              </a:rPr>
              <a:t>bc</a:t>
            </a:r>
            <a:r>
              <a:rPr lang="cs-CZ" b="1" dirty="0" smtClean="0">
                <a:solidFill>
                  <a:srgbClr val="FF0000"/>
                </a:solidFill>
              </a:rPr>
              <a:t> + </a:t>
            </a:r>
            <a:r>
              <a:rPr lang="cs-CZ" b="1" dirty="0" err="1" smtClean="0">
                <a:solidFill>
                  <a:srgbClr val="FF0000"/>
                </a:solidFill>
              </a:rPr>
              <a:t>ac</a:t>
            </a:r>
            <a:r>
              <a:rPr lang="cs-CZ" b="1" dirty="0" smtClean="0">
                <a:solidFill>
                  <a:srgbClr val="FF0000"/>
                </a:solidFill>
              </a:rPr>
              <a:t>)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Povrch počítáme ve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</a:rPr>
              <a:t>č</a:t>
            </a:r>
            <a:r>
              <a:rPr lang="cs-CZ" dirty="0" smtClean="0">
                <a:solidFill>
                  <a:schemeClr val="tx1"/>
                </a:solidFill>
              </a:rPr>
              <a:t>tverečných jednotkách.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Krychle 6"/>
          <p:cNvSpPr/>
          <p:nvPr/>
        </p:nvSpPr>
        <p:spPr>
          <a:xfrm>
            <a:off x="5076056" y="2348880"/>
            <a:ext cx="3240360" cy="1576192"/>
          </a:xfrm>
          <a:prstGeom prst="cub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>
            <a:off x="5508104" y="2348880"/>
            <a:ext cx="0" cy="115212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5076056" y="3501008"/>
            <a:ext cx="432048" cy="424064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508104" y="3501008"/>
            <a:ext cx="2808312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796136" y="35010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S=a . b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12160" y="2852936"/>
            <a:ext cx="9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S=a . c</a:t>
            </a:r>
            <a:endParaRPr lang="cs-CZ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3779912" y="3037602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3779912" y="274957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S=b . c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300192" y="392507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956376" y="3685674"/>
            <a:ext cx="600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b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8256845" y="2749570"/>
            <a:ext cx="420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c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128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/>
      <p:bldP spid="19" grpId="0"/>
      <p:bldP spid="25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Kvádr kolem nás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348880"/>
            <a:ext cx="4284995" cy="252028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5261826" y="1947086"/>
            <a:ext cx="3910434" cy="2553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823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132856"/>
            <a:ext cx="8712967" cy="39933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>
                <a:latin typeface="+mj-lt"/>
              </a:rPr>
              <a:t>http://www.datakabinet.cz/cs/Vyukove-materialy-a-data/Matematika-a-jeji-aplikace/ </a:t>
            </a:r>
          </a:p>
          <a:p>
            <a:pPr marL="0" indent="0">
              <a:buNone/>
            </a:pPr>
            <a:endParaRPr lang="cs-CZ" sz="1800" dirty="0" smtClean="0">
              <a:latin typeface="+mj-lt"/>
              <a:cs typeface="Arial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+mj-lt"/>
                <a:cs typeface="Arial" pitchFamily="34" charset="0"/>
              </a:rPr>
              <a:t>Autorem </a:t>
            </a:r>
            <a:r>
              <a:rPr lang="cs-CZ" sz="1800" dirty="0">
                <a:latin typeface="+mj-lt"/>
                <a:cs typeface="Arial" pitchFamily="34" charset="0"/>
              </a:rPr>
              <a:t>materiálu a všech jeho částí, není-li uvedeno jinak, je Mgr. Alena Čechová</a:t>
            </a:r>
            <a:r>
              <a:rPr lang="cs-CZ" sz="1800">
                <a:latin typeface="+mj-lt"/>
                <a:cs typeface="Arial" pitchFamily="34" charset="0"/>
              </a:rPr>
              <a:t>. </a:t>
            </a:r>
            <a:endParaRPr lang="cs-CZ" sz="1800" dirty="0">
              <a:latin typeface="+mj-lt"/>
              <a:cs typeface="Arial" pitchFamily="34" charset="0"/>
            </a:endParaRPr>
          </a:p>
          <a:p>
            <a:endParaRPr lang="cs-CZ" sz="18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07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1374</TotalTime>
  <Words>319</Words>
  <Application>Microsoft Office PowerPoint</Application>
  <PresentationFormat>Předvádění na obrazovce (4:3)</PresentationFormat>
  <Paragraphs>68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Snímek 1</vt:lpstr>
      <vt:lpstr>Kvádr – základní vlastnosti</vt:lpstr>
      <vt:lpstr>Opakování</vt:lpstr>
      <vt:lpstr>Kvádr</vt:lpstr>
      <vt:lpstr>Kvádr - pojmenování</vt:lpstr>
      <vt:lpstr>Kolik vrcholů, hran a stěn má kvádr?</vt:lpstr>
      <vt:lpstr>Objem kvádru</vt:lpstr>
      <vt:lpstr>Povrch kvádru</vt:lpstr>
      <vt:lpstr>Kvádr kolem nás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216</cp:revision>
  <dcterms:created xsi:type="dcterms:W3CDTF">2013-01-16T20:09:48Z</dcterms:created>
  <dcterms:modified xsi:type="dcterms:W3CDTF">2015-07-16T16:24:25Z</dcterms:modified>
</cp:coreProperties>
</file>